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1"/>
  </p:notesMasterIdLst>
  <p:sldIdLst>
    <p:sldId id="325" r:id="rId2"/>
    <p:sldId id="285" r:id="rId3"/>
    <p:sldId id="319" r:id="rId4"/>
    <p:sldId id="378" r:id="rId5"/>
    <p:sldId id="398" r:id="rId6"/>
    <p:sldId id="396" r:id="rId7"/>
    <p:sldId id="397" r:id="rId8"/>
    <p:sldId id="399" r:id="rId9"/>
    <p:sldId id="400" r:id="rId10"/>
    <p:sldId id="401" r:id="rId11"/>
    <p:sldId id="402" r:id="rId12"/>
    <p:sldId id="313" r:id="rId13"/>
    <p:sldId id="385" r:id="rId14"/>
    <p:sldId id="380" r:id="rId15"/>
    <p:sldId id="379" r:id="rId16"/>
    <p:sldId id="381" r:id="rId17"/>
    <p:sldId id="382" r:id="rId18"/>
    <p:sldId id="370" r:id="rId19"/>
    <p:sldId id="384" r:id="rId20"/>
    <p:sldId id="392" r:id="rId21"/>
    <p:sldId id="371" r:id="rId22"/>
    <p:sldId id="383" r:id="rId23"/>
    <p:sldId id="387" r:id="rId24"/>
    <p:sldId id="389" r:id="rId25"/>
    <p:sldId id="390" r:id="rId26"/>
    <p:sldId id="391" r:id="rId27"/>
    <p:sldId id="393" r:id="rId28"/>
    <p:sldId id="394" r:id="rId29"/>
    <p:sldId id="26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 He" initials="TH" lastIdx="1" clrIdx="0">
    <p:extLst>
      <p:ext uri="{19B8F6BF-5375-455C-9EA6-DF929625EA0E}">
        <p15:presenceInfo xmlns:p15="http://schemas.microsoft.com/office/powerpoint/2012/main" userId="S::Tony.He@armchina.com::c6eb98a7-7dfe-463b-9d3c-8bf762eac3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8A"/>
    <a:srgbClr val="00B68E"/>
    <a:srgbClr val="3C3C3B"/>
    <a:srgbClr val="00C1DE"/>
    <a:srgbClr val="01A370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8861F-2501-4E3F-925D-A003753D4EC1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A7290-B990-4A33-AE6D-F6AF4CCF4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05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10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图片占位符 26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98169" y="6329716"/>
            <a:ext cx="422275" cy="365125"/>
          </a:xfrm>
        </p:spPr>
        <p:txBody>
          <a:bodyPr>
            <a:normAutofit/>
          </a:bodyPr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6"/>
          <p:cNvSpPr>
            <a:spLocks noGrp="1"/>
          </p:cNvSpPr>
          <p:nvPr>
            <p:ph sz="quarter" idx="15" hasCustomPrompt="1"/>
          </p:nvPr>
        </p:nvSpPr>
        <p:spPr>
          <a:xfrm>
            <a:off x="5543860" y="3110463"/>
            <a:ext cx="6045322" cy="424732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9" hasCustomPrompt="1"/>
          </p:nvPr>
        </p:nvSpPr>
        <p:spPr>
          <a:xfrm>
            <a:off x="5535612" y="2114088"/>
            <a:ext cx="6046787" cy="915987"/>
          </a:xfrm>
        </p:spPr>
        <p:txBody>
          <a:bodyPr>
            <a:noAutofit/>
          </a:bodyPr>
          <a:lstStyle>
            <a:lvl1pPr marL="0" indent="0" algn="r">
              <a:buNone/>
              <a:defRPr sz="54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单击此处编辑标题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0" hasCustomPrompt="1"/>
          </p:nvPr>
        </p:nvSpPr>
        <p:spPr>
          <a:xfrm>
            <a:off x="5543550" y="3942428"/>
            <a:ext cx="6045200" cy="332612"/>
          </a:xfrm>
        </p:spPr>
        <p:txBody>
          <a:bodyPr>
            <a:noAutofit/>
          </a:bodyPr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演讲人</a:t>
            </a:r>
            <a:endParaRPr lang="en-US" altLang="zh-CN" dirty="0"/>
          </a:p>
        </p:txBody>
      </p:sp>
      <p:sp>
        <p:nvSpPr>
          <p:cNvPr id="24" name="文本占位符 16"/>
          <p:cNvSpPr>
            <a:spLocks noGrp="1"/>
          </p:cNvSpPr>
          <p:nvPr>
            <p:ph type="body" sz="quarter" idx="22" hasCustomPrompt="1"/>
          </p:nvPr>
        </p:nvSpPr>
        <p:spPr>
          <a:xfrm>
            <a:off x="5543550" y="4365973"/>
            <a:ext cx="6045200" cy="332612"/>
          </a:xfrm>
        </p:spPr>
        <p:txBody>
          <a:bodyPr>
            <a:noAutofit/>
          </a:bodyPr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Title</a:t>
            </a:r>
          </a:p>
        </p:txBody>
      </p:sp>
      <p:sp>
        <p:nvSpPr>
          <p:cNvPr id="25" name="文本占位符 16"/>
          <p:cNvSpPr>
            <a:spLocks noGrp="1"/>
          </p:cNvSpPr>
          <p:nvPr>
            <p:ph type="body" sz="quarter" idx="23" hasCustomPrompt="1"/>
          </p:nvPr>
        </p:nvSpPr>
        <p:spPr>
          <a:xfrm>
            <a:off x="5543550" y="4798728"/>
            <a:ext cx="6045200" cy="332612"/>
          </a:xfrm>
        </p:spPr>
        <p:txBody>
          <a:bodyPr>
            <a:noAutofit/>
          </a:bodyPr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时间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758190" y="6393815"/>
            <a:ext cx="4608195" cy="2463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900" dirty="0">
                <a:solidFill>
                  <a:srgbClr val="7D868C"/>
                </a:solidFill>
                <a:latin typeface="+mn-ea"/>
              </a:rPr>
              <a:t>Confidential © 2021 Arm Technology (China) Co.,Ltd.</a:t>
            </a: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839147C4-26F6-455F-8886-C841D47891EF}"/>
              </a:ext>
            </a:extLst>
          </p:cNvPr>
          <p:cNvSpPr txBox="1"/>
          <p:nvPr userDrawn="1"/>
        </p:nvSpPr>
        <p:spPr>
          <a:xfrm>
            <a:off x="758190" y="6393815"/>
            <a:ext cx="4608195" cy="2463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900" dirty="0">
                <a:solidFill>
                  <a:srgbClr val="7D868C"/>
                </a:solidFill>
                <a:latin typeface="+mn-ea"/>
              </a:rPr>
              <a:t>Confidential © 2021 Arm Technology (China) Co.,Ltd.</a:t>
            </a:r>
          </a:p>
        </p:txBody>
      </p:sp>
    </p:spTree>
    <p:extLst>
      <p:ext uri="{BB962C8B-B14F-4D97-AF65-F5344CB8AC3E}">
        <p14:creationId xmlns:p14="http://schemas.microsoft.com/office/powerpoint/2010/main" val="28775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743"/>
            <a:ext cx="10515600" cy="70173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18077"/>
            <a:ext cx="5157787" cy="424732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69320"/>
            <a:ext cx="5157787" cy="392034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18077"/>
            <a:ext cx="5183188" cy="424732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69320"/>
            <a:ext cx="5183188" cy="392034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6097588" y="1456378"/>
            <a:ext cx="0" cy="4733285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80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4288244" y="1478605"/>
            <a:ext cx="0" cy="4597099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893963" y="1421644"/>
            <a:ext cx="0" cy="4597099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9788" y="457743"/>
            <a:ext cx="10483238" cy="70173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7" y="1478709"/>
            <a:ext cx="3273415" cy="369332"/>
          </a:xfrm>
        </p:spPr>
        <p:txBody>
          <a:bodyPr anchor="b"/>
          <a:lstStyle>
            <a:lvl1pPr marL="0" indent="0">
              <a:buNone/>
              <a:defRPr sz="20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463287" y="1437009"/>
            <a:ext cx="3255633" cy="40335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8039822" y="1421644"/>
            <a:ext cx="3283206" cy="41871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15"/>
          </p:nvPr>
        </p:nvSpPr>
        <p:spPr>
          <a:xfrm>
            <a:off x="839788" y="2033182"/>
            <a:ext cx="3273425" cy="4022725"/>
          </a:xfrm>
        </p:spPr>
        <p:txBody>
          <a:bodyPr>
            <a:normAutofit/>
          </a:bodyPr>
          <a:lstStyle>
            <a:lvl1pPr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1" name="内容占位符 9"/>
          <p:cNvSpPr>
            <a:spLocks noGrp="1"/>
          </p:cNvSpPr>
          <p:nvPr>
            <p:ph sz="quarter" idx="16"/>
          </p:nvPr>
        </p:nvSpPr>
        <p:spPr>
          <a:xfrm>
            <a:off x="4454391" y="2033182"/>
            <a:ext cx="3273425" cy="4022725"/>
          </a:xfrm>
        </p:spPr>
        <p:txBody>
          <a:bodyPr>
            <a:normAutofit/>
          </a:bodyPr>
          <a:lstStyle>
            <a:lvl1pPr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2" name="内容占位符 9"/>
          <p:cNvSpPr>
            <a:spLocks noGrp="1"/>
          </p:cNvSpPr>
          <p:nvPr>
            <p:ph sz="quarter" idx="17"/>
          </p:nvPr>
        </p:nvSpPr>
        <p:spPr>
          <a:xfrm>
            <a:off x="8067407" y="2019638"/>
            <a:ext cx="3273425" cy="4022725"/>
          </a:xfrm>
        </p:spPr>
        <p:txBody>
          <a:bodyPr>
            <a:normAutofit/>
          </a:bodyPr>
          <a:lstStyle>
            <a:lvl1pPr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42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457743"/>
            <a:ext cx="10515600" cy="70173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sz="quarter" idx="11" hasCustomPrompt="1"/>
          </p:nvPr>
        </p:nvSpPr>
        <p:spPr>
          <a:xfrm>
            <a:off x="838200" y="1381125"/>
            <a:ext cx="10515600" cy="350838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107748" y="1873384"/>
            <a:ext cx="0" cy="4263586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3576876" y="1876626"/>
            <a:ext cx="2286000" cy="216985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0" name="图片占位符 10"/>
          <p:cNvSpPr>
            <a:spLocks noGrp="1"/>
          </p:cNvSpPr>
          <p:nvPr>
            <p:ph type="pic" sz="quarter" idx="15"/>
          </p:nvPr>
        </p:nvSpPr>
        <p:spPr>
          <a:xfrm>
            <a:off x="838200" y="1893309"/>
            <a:ext cx="2286000" cy="215317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7"/>
          </p:nvPr>
        </p:nvSpPr>
        <p:spPr>
          <a:xfrm>
            <a:off x="9073239" y="1873384"/>
            <a:ext cx="2286000" cy="2173096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8"/>
          </p:nvPr>
        </p:nvSpPr>
        <p:spPr>
          <a:xfrm>
            <a:off x="6335217" y="1873383"/>
            <a:ext cx="2286000" cy="2173097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3364548" y="1893310"/>
            <a:ext cx="0" cy="4263586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850948" y="1883800"/>
            <a:ext cx="0" cy="4263586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5"/>
          <p:cNvSpPr>
            <a:spLocks noGrp="1"/>
          </p:cNvSpPr>
          <p:nvPr>
            <p:ph type="body" sz="quarter" idx="19"/>
          </p:nvPr>
        </p:nvSpPr>
        <p:spPr>
          <a:xfrm>
            <a:off x="838200" y="4277360"/>
            <a:ext cx="2298880" cy="18596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20"/>
          </p:nvPr>
        </p:nvSpPr>
        <p:spPr>
          <a:xfrm>
            <a:off x="3563996" y="4297936"/>
            <a:ext cx="2298880" cy="18596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37480" y="4287776"/>
            <a:ext cx="2298880" cy="18596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9" name="文本占位符 15"/>
          <p:cNvSpPr>
            <a:spLocks noGrp="1"/>
          </p:cNvSpPr>
          <p:nvPr>
            <p:ph type="body" sz="quarter" idx="22"/>
          </p:nvPr>
        </p:nvSpPr>
        <p:spPr>
          <a:xfrm>
            <a:off x="9070519" y="4277360"/>
            <a:ext cx="2298880" cy="18596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5842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 hasCustomPrompt="1"/>
          </p:nvPr>
        </p:nvSpPr>
        <p:spPr>
          <a:xfrm>
            <a:off x="838200" y="1381125"/>
            <a:ext cx="10515600" cy="350838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6097588" y="1926077"/>
            <a:ext cx="0" cy="4263586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865760" y="1867030"/>
            <a:ext cx="2547938" cy="4322633"/>
          </a:xfrm>
        </p:spPr>
        <p:txBody>
          <a:bodyPr>
            <a:normAutofit/>
          </a:bodyPr>
          <a:lstStyle>
            <a:lvl1pPr>
              <a:defRPr sz="16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3627676" y="1876627"/>
            <a:ext cx="2286000" cy="201168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3627676" y="4197686"/>
            <a:ext cx="2286000" cy="201168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5"/>
          </p:nvPr>
        </p:nvSpPr>
        <p:spPr>
          <a:xfrm>
            <a:off x="6280843" y="1863787"/>
            <a:ext cx="2547938" cy="4322633"/>
          </a:xfrm>
        </p:spPr>
        <p:txBody>
          <a:bodyPr>
            <a:normAutofit/>
          </a:bodyPr>
          <a:lstStyle>
            <a:lvl1pPr>
              <a:defRPr sz="16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4" name="图片占位符 10"/>
          <p:cNvSpPr>
            <a:spLocks noGrp="1"/>
          </p:cNvSpPr>
          <p:nvPr>
            <p:ph type="pic" sz="quarter" idx="16"/>
          </p:nvPr>
        </p:nvSpPr>
        <p:spPr>
          <a:xfrm>
            <a:off x="9042759" y="1873384"/>
            <a:ext cx="2286000" cy="201168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5" name="图片占位符 10"/>
          <p:cNvSpPr>
            <a:spLocks noGrp="1"/>
          </p:cNvSpPr>
          <p:nvPr>
            <p:ph type="pic" sz="quarter" idx="17"/>
          </p:nvPr>
        </p:nvSpPr>
        <p:spPr>
          <a:xfrm>
            <a:off x="9042759" y="4194443"/>
            <a:ext cx="2286000" cy="201168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010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743"/>
            <a:ext cx="10515600" cy="70173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27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56531"/>
            <a:ext cx="10512424" cy="886968"/>
          </a:xfrm>
        </p:spPr>
        <p:txBody>
          <a:bodyPr anchor="ctr">
            <a:normAutofit/>
          </a:bodyPr>
          <a:lstStyle>
            <a:lvl1pPr>
              <a:defRPr sz="40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1417738"/>
            <a:ext cx="6172200" cy="4687146"/>
          </a:xfrm>
        </p:spPr>
        <p:txBody>
          <a:bodyPr>
            <a:normAutofit/>
          </a:bodyPr>
          <a:lstStyle>
            <a:lvl1pPr>
              <a:defRPr sz="1800">
                <a:latin typeface="+mn-ea"/>
                <a:ea typeface="+mn-ea"/>
              </a:defRPr>
            </a:lvl1pPr>
            <a:lvl2pPr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1417739"/>
            <a:ext cx="3932237" cy="468714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4988635" y="1417738"/>
            <a:ext cx="0" cy="4687147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405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356532"/>
            <a:ext cx="10515600" cy="886968"/>
          </a:xfrm>
        </p:spPr>
        <p:txBody>
          <a:bodyPr anchor="ctr">
            <a:normAutofit/>
          </a:bodyPr>
          <a:lstStyle>
            <a:lvl1pPr>
              <a:defRPr sz="40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1434517"/>
            <a:ext cx="6172200" cy="4540054"/>
          </a:xfrm>
        </p:spPr>
        <p:txBody>
          <a:bodyPr/>
          <a:lstStyle>
            <a:lvl1pPr marL="0" indent="0">
              <a:buNone/>
              <a:defRPr sz="3200">
                <a:latin typeface="+mn-ea"/>
                <a:ea typeface="+mn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1434517"/>
            <a:ext cx="3932237" cy="454799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4988634" y="1434517"/>
            <a:ext cx="0" cy="4547994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165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743"/>
            <a:ext cx="10515600" cy="70173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507787"/>
            <a:ext cx="10515600" cy="4669176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96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29155" y="365125"/>
            <a:ext cx="1420389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071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7176" y="1712913"/>
            <a:ext cx="2796250" cy="435483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zh-CN" altLang="en-US" dirty="0"/>
              <a:t>单击此处编辑小标题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527175" y="2149399"/>
            <a:ext cx="2796251" cy="31859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8684056" y="1829802"/>
            <a:ext cx="1889249" cy="31859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979327" y="1840159"/>
            <a:ext cx="1889249" cy="31859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  <p:extLst>
      <p:ext uri="{BB962C8B-B14F-4D97-AF65-F5344CB8AC3E}">
        <p14:creationId xmlns:p14="http://schemas.microsoft.com/office/powerpoint/2010/main" val="228643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9524" y="0"/>
            <a:ext cx="4381501" cy="6858000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029324" y="2057400"/>
            <a:ext cx="5360035" cy="4381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91B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01  </a:t>
            </a:r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1650" y="2857500"/>
            <a:ext cx="3461069" cy="2256760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目    录</a:t>
            </a:r>
            <a:endParaRPr lang="en-US" altLang="zh-CN" dirty="0"/>
          </a:p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29325" y="3005137"/>
            <a:ext cx="5360034" cy="4381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91B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02  </a:t>
            </a:r>
            <a:r>
              <a:rPr lang="zh-CN" altLang="en-US" dirty="0"/>
              <a:t>单击此处编辑母版文本样式</a:t>
            </a: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029324" y="3952874"/>
            <a:ext cx="5360033" cy="4381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91B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03  </a:t>
            </a:r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6029325" y="4900611"/>
            <a:ext cx="5360032" cy="4381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91B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04  </a:t>
            </a:r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42790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00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空白">
    <p:bg>
      <p:bgPr>
        <a:solidFill>
          <a:srgbClr val="333E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7577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>
          <a:xfrm>
            <a:off x="838200" y="457743"/>
            <a:ext cx="10515600" cy="7017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58190" y="6393815"/>
            <a:ext cx="4608195" cy="2463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900" dirty="0">
                <a:solidFill>
                  <a:srgbClr val="7D868C"/>
                </a:solidFill>
                <a:latin typeface="+mn-ea"/>
              </a:rPr>
              <a:t>Confidential © 2021 Arm Technology (China) Co.,Ltd.</a:t>
            </a:r>
          </a:p>
        </p:txBody>
      </p:sp>
      <p:pic>
        <p:nvPicPr>
          <p:cNvPr id="3" name="图片 2" descr="Arm中国wh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470" y="6393815"/>
            <a:ext cx="1388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95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176963"/>
          </a:xfrm>
          <a:prstGeom prst="rect">
            <a:avLst/>
          </a:prstGeom>
          <a:solidFill>
            <a:srgbClr val="333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7577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257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空白">
    <p:bg>
      <p:bgPr>
        <a:solidFill>
          <a:srgbClr val="009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7577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>
          <a:xfrm>
            <a:off x="838200" y="457743"/>
            <a:ext cx="10515600" cy="7017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8190" y="6393815"/>
            <a:ext cx="4608195" cy="2463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900" dirty="0">
                <a:solidFill>
                  <a:srgbClr val="7D868C"/>
                </a:solidFill>
                <a:latin typeface="+mn-ea"/>
              </a:rPr>
              <a:t>Confidential © 2021 Arm Technology (China) Co.,Ltd.</a:t>
            </a:r>
          </a:p>
        </p:txBody>
      </p:sp>
      <p:pic>
        <p:nvPicPr>
          <p:cNvPr id="2" name="图片 1" descr="Arm中国wh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470" y="6393815"/>
            <a:ext cx="1388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734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176963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7577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24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-67112"/>
            <a:ext cx="12192000" cy="602807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79539" y="2995115"/>
            <a:ext cx="5460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中国智能科技生态领航者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06475" y="2470150"/>
            <a:ext cx="4443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+mn-ea"/>
                <a:cs typeface="+mn-ea"/>
              </a:rPr>
              <a:t>Thank You</a:t>
            </a:r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！</a:t>
            </a:r>
          </a:p>
          <a:p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谢谢！</a:t>
            </a:r>
          </a:p>
        </p:txBody>
      </p:sp>
      <p:pic>
        <p:nvPicPr>
          <p:cNvPr id="4" name="图片 3" descr="Arm中国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230" y="2480310"/>
            <a:ext cx="2378519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21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-3"/>
            <a:ext cx="12192000" cy="599568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79539" y="2995115"/>
            <a:ext cx="5612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中国智能科技生态领航者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06475" y="2470150"/>
            <a:ext cx="4443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+mn-ea"/>
                <a:cs typeface="+mn-ea"/>
              </a:rPr>
              <a:t>Thank You</a:t>
            </a:r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！</a:t>
            </a:r>
          </a:p>
          <a:p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谢谢！</a:t>
            </a:r>
          </a:p>
        </p:txBody>
      </p:sp>
      <p:pic>
        <p:nvPicPr>
          <p:cNvPr id="4" name="图片 3" descr="Arm中国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230" y="2480310"/>
            <a:ext cx="2378519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174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solidFill>
          <a:srgbClr val="009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35699" y="3431995"/>
            <a:ext cx="5856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中国智能科技生态领航者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25525" y="2863850"/>
            <a:ext cx="4443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+mn-ea"/>
                <a:cs typeface="+mn-ea"/>
              </a:rPr>
              <a:t>Thank You</a:t>
            </a:r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！</a:t>
            </a:r>
          </a:p>
          <a:p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谢谢！</a:t>
            </a:r>
          </a:p>
        </p:txBody>
      </p:sp>
      <p:pic>
        <p:nvPicPr>
          <p:cNvPr id="4" name="图片 3" descr="Arm中国wh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470" y="2820035"/>
            <a:ext cx="2378519" cy="432000"/>
          </a:xfrm>
          <a:prstGeom prst="rect">
            <a:avLst/>
          </a:prstGeom>
        </p:spPr>
      </p:pic>
      <p:sp>
        <p:nvSpPr>
          <p:cNvPr id="6" name="文本框 4">
            <a:extLst>
              <a:ext uri="{FF2B5EF4-FFF2-40B4-BE49-F238E27FC236}">
                <a16:creationId xmlns:a16="http://schemas.microsoft.com/office/drawing/2014/main" id="{808E3BD6-9BF5-4973-942B-45D1BDD27626}"/>
              </a:ext>
            </a:extLst>
          </p:cNvPr>
          <p:cNvSpPr txBox="1"/>
          <p:nvPr userDrawn="1"/>
        </p:nvSpPr>
        <p:spPr>
          <a:xfrm>
            <a:off x="6335699" y="3431995"/>
            <a:ext cx="5856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中国智能科技生态领航者</a:t>
            </a:r>
          </a:p>
        </p:txBody>
      </p:sp>
      <p:sp>
        <p:nvSpPr>
          <p:cNvPr id="7" name="文本框 1">
            <a:extLst>
              <a:ext uri="{FF2B5EF4-FFF2-40B4-BE49-F238E27FC236}">
                <a16:creationId xmlns:a16="http://schemas.microsoft.com/office/drawing/2014/main" id="{93B3466E-71A3-4DB6-B831-13EBE9E091F1}"/>
              </a:ext>
            </a:extLst>
          </p:cNvPr>
          <p:cNvSpPr txBox="1"/>
          <p:nvPr userDrawn="1"/>
        </p:nvSpPr>
        <p:spPr>
          <a:xfrm>
            <a:off x="1025525" y="2863850"/>
            <a:ext cx="4443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+mn-ea"/>
                <a:cs typeface="+mn-ea"/>
              </a:rPr>
              <a:t>Thank You</a:t>
            </a:r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！</a:t>
            </a:r>
          </a:p>
          <a:p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谢谢！</a:t>
            </a:r>
          </a:p>
        </p:txBody>
      </p:sp>
      <p:pic>
        <p:nvPicPr>
          <p:cNvPr id="8" name="图片 3" descr="Arm中国white">
            <a:extLst>
              <a:ext uri="{FF2B5EF4-FFF2-40B4-BE49-F238E27FC236}">
                <a16:creationId xmlns:a16="http://schemas.microsoft.com/office/drawing/2014/main" id="{06654EEE-E3F3-4C01-AE38-4E404E3C0F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27470" y="2820035"/>
            <a:ext cx="2378519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437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图片占位符 26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98169" y="6329716"/>
            <a:ext cx="422275" cy="365125"/>
          </a:xfrm>
        </p:spPr>
        <p:txBody>
          <a:bodyPr>
            <a:normAutofit/>
          </a:bodyPr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6"/>
          <p:cNvSpPr>
            <a:spLocks noGrp="1"/>
          </p:cNvSpPr>
          <p:nvPr>
            <p:ph sz="quarter" idx="15" hasCustomPrompt="1"/>
          </p:nvPr>
        </p:nvSpPr>
        <p:spPr>
          <a:xfrm>
            <a:off x="5543860" y="3110463"/>
            <a:ext cx="6045322" cy="424732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9" hasCustomPrompt="1"/>
          </p:nvPr>
        </p:nvSpPr>
        <p:spPr>
          <a:xfrm>
            <a:off x="5535612" y="2114088"/>
            <a:ext cx="6046787" cy="915987"/>
          </a:xfrm>
        </p:spPr>
        <p:txBody>
          <a:bodyPr>
            <a:noAutofit/>
          </a:bodyPr>
          <a:lstStyle>
            <a:lvl1pPr marL="0" indent="0" algn="r">
              <a:buNone/>
              <a:defRPr sz="54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单击此处编辑标题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0" hasCustomPrompt="1"/>
          </p:nvPr>
        </p:nvSpPr>
        <p:spPr>
          <a:xfrm>
            <a:off x="5543550" y="3942428"/>
            <a:ext cx="6045200" cy="332612"/>
          </a:xfrm>
        </p:spPr>
        <p:txBody>
          <a:bodyPr>
            <a:noAutofit/>
          </a:bodyPr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演讲人</a:t>
            </a:r>
            <a:endParaRPr lang="en-US" altLang="zh-CN" dirty="0"/>
          </a:p>
        </p:txBody>
      </p:sp>
      <p:sp>
        <p:nvSpPr>
          <p:cNvPr id="24" name="文本占位符 16"/>
          <p:cNvSpPr>
            <a:spLocks noGrp="1"/>
          </p:cNvSpPr>
          <p:nvPr>
            <p:ph type="body" sz="quarter" idx="22" hasCustomPrompt="1"/>
          </p:nvPr>
        </p:nvSpPr>
        <p:spPr>
          <a:xfrm>
            <a:off x="5543550" y="4365973"/>
            <a:ext cx="6045200" cy="332612"/>
          </a:xfrm>
        </p:spPr>
        <p:txBody>
          <a:bodyPr>
            <a:noAutofit/>
          </a:bodyPr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Title</a:t>
            </a:r>
          </a:p>
        </p:txBody>
      </p:sp>
      <p:sp>
        <p:nvSpPr>
          <p:cNvPr id="25" name="文本占位符 16"/>
          <p:cNvSpPr>
            <a:spLocks noGrp="1"/>
          </p:cNvSpPr>
          <p:nvPr>
            <p:ph type="body" sz="quarter" idx="23" hasCustomPrompt="1"/>
          </p:nvPr>
        </p:nvSpPr>
        <p:spPr>
          <a:xfrm>
            <a:off x="5543550" y="4798728"/>
            <a:ext cx="6045200" cy="332612"/>
          </a:xfrm>
        </p:spPr>
        <p:txBody>
          <a:bodyPr>
            <a:noAutofit/>
          </a:bodyPr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时间</a:t>
            </a:r>
            <a:endParaRPr lang="en-US" altLang="zh-CN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758190" y="6393815"/>
            <a:ext cx="4608195" cy="2463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900" dirty="0">
                <a:solidFill>
                  <a:srgbClr val="7D868C"/>
                </a:solidFill>
                <a:latin typeface="+mn-ea"/>
              </a:rPr>
              <a:t>Confidential © 2021 Arm Technology (China) Co.,Ltd.</a:t>
            </a:r>
          </a:p>
        </p:txBody>
      </p:sp>
    </p:spTree>
    <p:extLst>
      <p:ext uri="{BB962C8B-B14F-4D97-AF65-F5344CB8AC3E}">
        <p14:creationId xmlns:p14="http://schemas.microsoft.com/office/powerpoint/2010/main" val="33298093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9524" y="0"/>
            <a:ext cx="4381501" cy="6858000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029324" y="2057400"/>
            <a:ext cx="5360035" cy="4381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91B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01  </a:t>
            </a:r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1650" y="2857500"/>
            <a:ext cx="3461069" cy="2256760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目    录</a:t>
            </a:r>
            <a:endParaRPr lang="en-US" altLang="zh-CN" dirty="0"/>
          </a:p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29325" y="3005137"/>
            <a:ext cx="5360034" cy="4381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91B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02  </a:t>
            </a:r>
            <a:r>
              <a:rPr lang="zh-CN" altLang="en-US" dirty="0"/>
              <a:t>单击此处编辑母版文本样式</a:t>
            </a: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029324" y="3952874"/>
            <a:ext cx="5360033" cy="4381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91B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03  </a:t>
            </a:r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6029325" y="4900611"/>
            <a:ext cx="5360032" cy="4381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91B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04  </a:t>
            </a:r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926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3636962"/>
            <a:ext cx="12192000" cy="2472435"/>
          </a:xfrm>
        </p:spPr>
        <p:txBody>
          <a:bodyPr wrap="none">
            <a:noAutofit/>
          </a:bodyPr>
          <a:lstStyle>
            <a:lvl1pPr algn="l">
              <a:defRPr>
                <a:latin typeface="+mn-ea"/>
                <a:ea typeface="+mn-ea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5951973" y="1753681"/>
            <a:ext cx="6240027" cy="590931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rgbClr val="0091B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单击此处添加章节标题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224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3636962"/>
            <a:ext cx="12192000" cy="2472435"/>
          </a:xfrm>
        </p:spPr>
        <p:txBody>
          <a:bodyPr wrap="none">
            <a:noAutofit/>
          </a:bodyPr>
          <a:lstStyle>
            <a:lvl1pPr algn="l">
              <a:defRPr>
                <a:latin typeface="+mn-ea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5951973" y="1753681"/>
            <a:ext cx="6240027" cy="590931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rgbClr val="0091B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单击此处添加章节标题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201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bg>
      <p:bgPr>
        <a:solidFill>
          <a:srgbClr val="009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6335699" y="3431995"/>
            <a:ext cx="5856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中国智能科技生态领航者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1025525" y="2863850"/>
            <a:ext cx="4443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+mn-ea"/>
                <a:cs typeface="+mn-ea"/>
              </a:rPr>
              <a:t>Thank You</a:t>
            </a:r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！</a:t>
            </a:r>
          </a:p>
          <a:p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谢谢！</a:t>
            </a:r>
          </a:p>
        </p:txBody>
      </p:sp>
      <p:pic>
        <p:nvPicPr>
          <p:cNvPr id="4" name="图片 3" descr="Arm中国whit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27470" y="2820035"/>
            <a:ext cx="2378519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816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554489"/>
            <a:ext cx="11233150" cy="455323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658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986418" y="2972919"/>
            <a:ext cx="5122072" cy="610309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01 </a:t>
            </a:r>
            <a:r>
              <a:rPr lang="zh-CN" altLang="en-US" dirty="0"/>
              <a:t>单击编辑章节标题</a:t>
            </a:r>
          </a:p>
        </p:txBody>
      </p:sp>
    </p:spTree>
    <p:extLst>
      <p:ext uri="{BB962C8B-B14F-4D97-AF65-F5344CB8AC3E}">
        <p14:creationId xmlns:p14="http://schemas.microsoft.com/office/powerpoint/2010/main" val="406378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986418" y="2972919"/>
            <a:ext cx="5122072" cy="610309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02 </a:t>
            </a:r>
            <a:r>
              <a:rPr lang="zh-CN" altLang="en-US" dirty="0"/>
              <a:t>单击编辑章节标题</a:t>
            </a:r>
          </a:p>
        </p:txBody>
      </p:sp>
    </p:spTree>
    <p:extLst>
      <p:ext uri="{BB962C8B-B14F-4D97-AF65-F5344CB8AC3E}">
        <p14:creationId xmlns:p14="http://schemas.microsoft.com/office/powerpoint/2010/main" val="242167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986418" y="2972919"/>
            <a:ext cx="5122072" cy="610309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03 </a:t>
            </a:r>
            <a:r>
              <a:rPr lang="zh-CN" altLang="en-US" dirty="0"/>
              <a:t>单击编辑章节标题</a:t>
            </a:r>
          </a:p>
        </p:txBody>
      </p:sp>
    </p:spTree>
    <p:extLst>
      <p:ext uri="{BB962C8B-B14F-4D97-AF65-F5344CB8AC3E}">
        <p14:creationId xmlns:p14="http://schemas.microsoft.com/office/powerpoint/2010/main" val="213312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986418" y="2972919"/>
            <a:ext cx="5122072" cy="610309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04 </a:t>
            </a:r>
            <a:r>
              <a:rPr lang="zh-CN" altLang="en-US" dirty="0"/>
              <a:t>单击编辑章节标题</a:t>
            </a:r>
          </a:p>
        </p:txBody>
      </p:sp>
    </p:spTree>
    <p:extLst>
      <p:ext uri="{BB962C8B-B14F-4D97-AF65-F5344CB8AC3E}">
        <p14:creationId xmlns:p14="http://schemas.microsoft.com/office/powerpoint/2010/main" val="89756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4917"/>
            <a:ext cx="10515600" cy="4595469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459131"/>
            <a:ext cx="10515600" cy="70173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93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743"/>
            <a:ext cx="10515600" cy="70173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59149"/>
            <a:ext cx="5181600" cy="4521237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59149"/>
            <a:ext cx="5181600" cy="4521237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D868C"/>
                </a:solidFill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5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457743"/>
            <a:ext cx="1051560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78604"/>
            <a:ext cx="10515600" cy="2010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98169" y="6329716"/>
            <a:ext cx="42227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900">
                <a:solidFill>
                  <a:srgbClr val="7D868C"/>
                </a:solidFill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758190" y="6393815"/>
            <a:ext cx="4608195" cy="2463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900" dirty="0">
                <a:solidFill>
                  <a:srgbClr val="7D868C"/>
                </a:solidFill>
                <a:latin typeface="+mn-ea"/>
              </a:rPr>
              <a:t>Confidential © 2021 Arm Technology (China) Co., Ltd.</a:t>
            </a:r>
          </a:p>
        </p:txBody>
      </p:sp>
      <p:pic>
        <p:nvPicPr>
          <p:cNvPr id="7" name="图片 6" descr="Arm中国blue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988550" y="6386195"/>
            <a:ext cx="1391633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60" r:id="rId28"/>
    <p:sldLayoutId id="2147483661" r:id="rId29"/>
    <p:sldLayoutId id="2147483662" r:id="rId30"/>
    <p:sldLayoutId id="2147483663" r:id="rId31"/>
    <p:sldLayoutId id="2147483692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91BD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/>
          <p:cNvPicPr>
            <a:picLocks noGrp="1" noChangeAspect="1"/>
          </p:cNvPicPr>
          <p:nvPr>
            <p:ph type="pic" sz="quarter" idx="24"/>
          </p:nvPr>
        </p:nvPicPr>
        <p:blipFill>
          <a:blip r:embed="rId2" cstate="screen"/>
          <a:srcRect/>
          <a:stretch>
            <a:fillRect/>
          </a:stretch>
        </p:blipFill>
        <p:spPr>
          <a:xfrm>
            <a:off x="1905" y="0"/>
            <a:ext cx="12186920" cy="6858000"/>
          </a:xfrm>
        </p:spPr>
      </p:pic>
      <p:sp>
        <p:nvSpPr>
          <p:cNvPr id="8" name="Rectangle 14"/>
          <p:cNvSpPr/>
          <p:nvPr/>
        </p:nvSpPr>
        <p:spPr>
          <a:xfrm>
            <a:off x="3820094" y="0"/>
            <a:ext cx="8371905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25000">
                <a:schemeClr val="accent1">
                  <a:alpha val="90000"/>
                </a:schemeClr>
              </a:gs>
              <a:gs pos="45000">
                <a:schemeClr val="accent1">
                  <a:alpha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	Cache and Data Coherency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Tony He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CN" dirty="0"/>
              <a:t>2021-10</a:t>
            </a:r>
            <a:endParaRPr lang="zh-CN" altLang="en-US" dirty="0"/>
          </a:p>
        </p:txBody>
      </p:sp>
      <p:pic>
        <p:nvPicPr>
          <p:cNvPr id="3" name="内容占位符 2" descr="Arm中国white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040765" y="881380"/>
            <a:ext cx="2179352" cy="39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115">
            <a:extLst>
              <a:ext uri="{FF2B5EF4-FFF2-40B4-BE49-F238E27FC236}">
                <a16:creationId xmlns:a16="http://schemas.microsoft.com/office/drawing/2014/main" id="{D44290CA-AB40-4DAC-94DD-21CFB039868C}"/>
              </a:ext>
            </a:extLst>
          </p:cNvPr>
          <p:cNvSpPr/>
          <p:nvPr/>
        </p:nvSpPr>
        <p:spPr>
          <a:xfrm>
            <a:off x="7664467" y="85465"/>
            <a:ext cx="4820570" cy="1139215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TTBRx_EL1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5A7BDA-F10C-4A4F-8983-F4EB70785923}"/>
              </a:ext>
            </a:extLst>
          </p:cNvPr>
          <p:cNvSpPr/>
          <p:nvPr/>
        </p:nvSpPr>
        <p:spPr>
          <a:xfrm>
            <a:off x="1443267" y="844884"/>
            <a:ext cx="4820572" cy="3040099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Process Perspective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5EBF538-E6BD-4B08-AB10-84AB39460CE3}"/>
              </a:ext>
            </a:extLst>
          </p:cNvPr>
          <p:cNvSpPr/>
          <p:nvPr/>
        </p:nvSpPr>
        <p:spPr>
          <a:xfrm>
            <a:off x="8063848" y="349560"/>
            <a:ext cx="1228078" cy="4823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ASID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AA4DF23-E6DC-46C4-A05A-77E8F4868FB6}"/>
              </a:ext>
            </a:extLst>
          </p:cNvPr>
          <p:cNvSpPr/>
          <p:nvPr/>
        </p:nvSpPr>
        <p:spPr>
          <a:xfrm>
            <a:off x="9291926" y="349560"/>
            <a:ext cx="3009900" cy="482329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Page table base address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CBCED290-942B-4E65-B995-4E87BC2D5512}"/>
              </a:ext>
            </a:extLst>
          </p:cNvPr>
          <p:cNvSpPr txBox="1"/>
          <p:nvPr/>
        </p:nvSpPr>
        <p:spPr>
          <a:xfrm>
            <a:off x="8590881" y="119670"/>
            <a:ext cx="1384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48 47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80D2A7B-2B12-4ECE-9116-6158107B7A98}"/>
              </a:ext>
            </a:extLst>
          </p:cNvPr>
          <p:cNvSpPr/>
          <p:nvPr/>
        </p:nvSpPr>
        <p:spPr>
          <a:xfrm>
            <a:off x="1616035" y="1105270"/>
            <a:ext cx="1108115" cy="599705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Kernel Space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FD22A3A-CA3C-4637-8103-DB63B359A926}"/>
              </a:ext>
            </a:extLst>
          </p:cNvPr>
          <p:cNvSpPr/>
          <p:nvPr/>
        </p:nvSpPr>
        <p:spPr>
          <a:xfrm>
            <a:off x="1616035" y="1696174"/>
            <a:ext cx="1108115" cy="1897168"/>
          </a:xfrm>
          <a:prstGeom prst="rect">
            <a:avLst/>
          </a:prstGeom>
          <a:solidFill>
            <a:srgbClr val="01A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User Space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BE92B5A-35C4-4CDC-8BAA-C188A00C0BBF}"/>
              </a:ext>
            </a:extLst>
          </p:cNvPr>
          <p:cNvSpPr txBox="1"/>
          <p:nvPr/>
        </p:nvSpPr>
        <p:spPr>
          <a:xfrm>
            <a:off x="1470622" y="844884"/>
            <a:ext cx="1443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3C3C3B"/>
                </a:solidFill>
                <a:latin typeface="Gill Sans MT" panose="020B0502020104020203" pitchFamily="34" charset="0"/>
              </a:rPr>
              <a:t>Process 1</a:t>
            </a:r>
            <a:endParaRPr lang="zh-CN" altLang="en-US" sz="1400" b="1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7F71AF9-1300-40B6-8CCF-6B15ABF07AAB}"/>
              </a:ext>
            </a:extLst>
          </p:cNvPr>
          <p:cNvSpPr/>
          <p:nvPr/>
        </p:nvSpPr>
        <p:spPr>
          <a:xfrm>
            <a:off x="3272517" y="1105270"/>
            <a:ext cx="1108115" cy="599705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Kernel Space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8D17941-56D3-4CE2-92EC-E26E252F7291}"/>
              </a:ext>
            </a:extLst>
          </p:cNvPr>
          <p:cNvSpPr/>
          <p:nvPr/>
        </p:nvSpPr>
        <p:spPr>
          <a:xfrm>
            <a:off x="3272517" y="1696174"/>
            <a:ext cx="1108115" cy="1897168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User Space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2010206-29C9-4CFB-8083-D103AB05E090}"/>
              </a:ext>
            </a:extLst>
          </p:cNvPr>
          <p:cNvSpPr txBox="1"/>
          <p:nvPr/>
        </p:nvSpPr>
        <p:spPr>
          <a:xfrm>
            <a:off x="3104678" y="845725"/>
            <a:ext cx="1443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3C3C3B"/>
                </a:solidFill>
                <a:latin typeface="Gill Sans MT" panose="020B0502020104020203" pitchFamily="34" charset="0"/>
              </a:rPr>
              <a:t>Process 2</a:t>
            </a:r>
            <a:endParaRPr lang="zh-CN" altLang="en-US" sz="1400" b="1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B153ABB-6217-4892-9F7C-E2646E8D96BF}"/>
              </a:ext>
            </a:extLst>
          </p:cNvPr>
          <p:cNvSpPr/>
          <p:nvPr/>
        </p:nvSpPr>
        <p:spPr>
          <a:xfrm>
            <a:off x="4987885" y="1105270"/>
            <a:ext cx="1108115" cy="599705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Kernel Space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3DFEEC8-A663-446B-A946-ED4CB4746FA0}"/>
              </a:ext>
            </a:extLst>
          </p:cNvPr>
          <p:cNvSpPr txBox="1"/>
          <p:nvPr/>
        </p:nvSpPr>
        <p:spPr>
          <a:xfrm>
            <a:off x="4820046" y="845449"/>
            <a:ext cx="1443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3C3C3B"/>
                </a:solidFill>
                <a:latin typeface="Gill Sans MT" panose="020B0502020104020203" pitchFamily="34" charset="0"/>
              </a:rPr>
              <a:t>Kernel</a:t>
            </a:r>
            <a:endParaRPr lang="zh-CN" altLang="en-US" sz="1400" b="1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5B31245-58DE-48CC-87BD-758E5D0E0879}"/>
              </a:ext>
            </a:extLst>
          </p:cNvPr>
          <p:cNvSpPr/>
          <p:nvPr/>
        </p:nvSpPr>
        <p:spPr>
          <a:xfrm>
            <a:off x="1438143" y="3958859"/>
            <a:ext cx="2360573" cy="1717643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CPU1 Perspective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4A07315C-8751-44A6-802F-3EB3B5A09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29818"/>
              </p:ext>
            </p:extLst>
          </p:nvPr>
        </p:nvGraphicFramePr>
        <p:xfrm>
          <a:off x="1744489" y="4308963"/>
          <a:ext cx="18800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02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019017228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50A9B9A8-E7D3-4477-B30A-B9AF3A241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96754"/>
              </p:ext>
            </p:extLst>
          </p:nvPr>
        </p:nvGraphicFramePr>
        <p:xfrm>
          <a:off x="1753423" y="4858960"/>
          <a:ext cx="18800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02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019017228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sp>
        <p:nvSpPr>
          <p:cNvPr id="70" name="矩形 69">
            <a:extLst>
              <a:ext uri="{FF2B5EF4-FFF2-40B4-BE49-F238E27FC236}">
                <a16:creationId xmlns:a16="http://schemas.microsoft.com/office/drawing/2014/main" id="{6959B792-A64A-459F-BEDA-59E14038EBC7}"/>
              </a:ext>
            </a:extLst>
          </p:cNvPr>
          <p:cNvSpPr/>
          <p:nvPr/>
        </p:nvSpPr>
        <p:spPr>
          <a:xfrm>
            <a:off x="1987660" y="4308963"/>
            <a:ext cx="228368" cy="365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69C9B44-9778-4BF4-AF29-198BE2FEE42B}"/>
              </a:ext>
            </a:extLst>
          </p:cNvPr>
          <p:cNvSpPr txBox="1"/>
          <p:nvPr/>
        </p:nvSpPr>
        <p:spPr>
          <a:xfrm>
            <a:off x="2224962" y="3992875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TLB 1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865D0C5-79E6-4E7C-9C76-99B6F1680209}"/>
              </a:ext>
            </a:extLst>
          </p:cNvPr>
          <p:cNvSpPr txBox="1"/>
          <p:nvPr/>
        </p:nvSpPr>
        <p:spPr>
          <a:xfrm>
            <a:off x="2216028" y="5168672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Cache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AB7BB30-CF93-407A-8D21-876919CA4C77}"/>
              </a:ext>
            </a:extLst>
          </p:cNvPr>
          <p:cNvSpPr/>
          <p:nvPr/>
        </p:nvSpPr>
        <p:spPr>
          <a:xfrm>
            <a:off x="3155207" y="4308963"/>
            <a:ext cx="224371" cy="362512"/>
          </a:xfrm>
          <a:prstGeom prst="rect">
            <a:avLst/>
          </a:prstGeom>
          <a:solidFill>
            <a:srgbClr val="3C3C3B"/>
          </a:solidFill>
          <a:ln>
            <a:solidFill>
              <a:srgbClr val="3C3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F28EB57-BB3C-4DB3-9E0E-DBFEEA818EDC}"/>
              </a:ext>
            </a:extLst>
          </p:cNvPr>
          <p:cNvSpPr/>
          <p:nvPr/>
        </p:nvSpPr>
        <p:spPr>
          <a:xfrm>
            <a:off x="1996594" y="4850659"/>
            <a:ext cx="228368" cy="365760"/>
          </a:xfrm>
          <a:prstGeom prst="rect">
            <a:avLst/>
          </a:prstGeom>
          <a:solidFill>
            <a:srgbClr val="01A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426FA91-044E-40DB-8D06-D42D93D9C1D8}"/>
              </a:ext>
            </a:extLst>
          </p:cNvPr>
          <p:cNvSpPr/>
          <p:nvPr/>
        </p:nvSpPr>
        <p:spPr>
          <a:xfrm>
            <a:off x="3164141" y="4850659"/>
            <a:ext cx="224371" cy="362512"/>
          </a:xfrm>
          <a:prstGeom prst="rect">
            <a:avLst/>
          </a:prstGeom>
          <a:solidFill>
            <a:srgbClr val="3C3C3B"/>
          </a:solidFill>
          <a:ln>
            <a:solidFill>
              <a:srgbClr val="3C3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740EA0A-65C7-469F-823F-D4D282B2D04A}"/>
              </a:ext>
            </a:extLst>
          </p:cNvPr>
          <p:cNvSpPr/>
          <p:nvPr/>
        </p:nvSpPr>
        <p:spPr>
          <a:xfrm>
            <a:off x="1616035" y="1938055"/>
            <a:ext cx="1108115" cy="117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7E4B876-FDAD-49C2-96DE-B9660F9161C8}"/>
              </a:ext>
            </a:extLst>
          </p:cNvPr>
          <p:cNvSpPr/>
          <p:nvPr/>
        </p:nvSpPr>
        <p:spPr>
          <a:xfrm>
            <a:off x="3264950" y="1942013"/>
            <a:ext cx="1108115" cy="117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BA434DE-5C45-4638-83DC-3B13191F9F3D}"/>
              </a:ext>
            </a:extLst>
          </p:cNvPr>
          <p:cNvSpPr txBox="1"/>
          <p:nvPr/>
        </p:nvSpPr>
        <p:spPr>
          <a:xfrm>
            <a:off x="2674079" y="1865222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3C3C3B"/>
                </a:solidFill>
                <a:latin typeface="Gill Sans MT" panose="020B0502020104020203" pitchFamily="34" charset="0"/>
              </a:rPr>
              <a:t>0x8000</a:t>
            </a:r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F19270A-E3C7-4417-A006-856F8402D901}"/>
              </a:ext>
            </a:extLst>
          </p:cNvPr>
          <p:cNvSpPr txBox="1"/>
          <p:nvPr/>
        </p:nvSpPr>
        <p:spPr>
          <a:xfrm>
            <a:off x="1735555" y="4647517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9B44B6FD-7179-4311-BDA8-CBE5E95FD34D}"/>
              </a:ext>
            </a:extLst>
          </p:cNvPr>
          <p:cNvCxnSpPr>
            <a:cxnSpLocks/>
            <a:stCxn id="88" idx="0"/>
            <a:endCxn id="77" idx="0"/>
          </p:cNvCxnSpPr>
          <p:nvPr/>
        </p:nvCxnSpPr>
        <p:spPr>
          <a:xfrm rot="16200000" flipH="1">
            <a:off x="1979939" y="4719821"/>
            <a:ext cx="203142" cy="58535"/>
          </a:xfrm>
          <a:prstGeom prst="curvedConnector3">
            <a:avLst>
              <a:gd name="adj1" fmla="val 69395"/>
            </a:avLst>
          </a:prstGeom>
          <a:ln w="9525">
            <a:solidFill>
              <a:srgbClr val="00B68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EE58461-1103-4E32-BBD0-0056E8725C09}"/>
              </a:ext>
            </a:extLst>
          </p:cNvPr>
          <p:cNvSpPr txBox="1"/>
          <p:nvPr/>
        </p:nvSpPr>
        <p:spPr>
          <a:xfrm>
            <a:off x="1749339" y="4065399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3C3C3B"/>
                </a:solidFill>
                <a:latin typeface="Gill Sans MT" panose="020B0502020104020203" pitchFamily="34" charset="0"/>
              </a:rPr>
              <a:t>0x8000</a:t>
            </a:r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313998F-634C-4A00-BA6D-8A563A6A3328}"/>
              </a:ext>
            </a:extLst>
          </p:cNvPr>
          <p:cNvSpPr txBox="1"/>
          <p:nvPr/>
        </p:nvSpPr>
        <p:spPr>
          <a:xfrm>
            <a:off x="2991130" y="5022241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3C3C3B"/>
                </a:solidFill>
                <a:latin typeface="Gill Sans MT" panose="020B0502020104020203" pitchFamily="34" charset="0"/>
              </a:rPr>
              <a:t>P2</a:t>
            </a:r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AEF86D4-7FC7-4FB1-A64B-0D8B7E28313E}"/>
              </a:ext>
            </a:extLst>
          </p:cNvPr>
          <p:cNvSpPr txBox="1"/>
          <p:nvPr/>
        </p:nvSpPr>
        <p:spPr>
          <a:xfrm>
            <a:off x="11609807" y="119670"/>
            <a:ext cx="1384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0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E09FE1C-A470-4A37-BD21-DA04234F7803}"/>
              </a:ext>
            </a:extLst>
          </p:cNvPr>
          <p:cNvSpPr/>
          <p:nvPr/>
        </p:nvSpPr>
        <p:spPr>
          <a:xfrm>
            <a:off x="3894478" y="3957816"/>
            <a:ext cx="2360573" cy="1717643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CPU2 Perspective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279943D9-6B05-4D60-9715-12D1BB816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357028"/>
              </p:ext>
            </p:extLst>
          </p:nvPr>
        </p:nvGraphicFramePr>
        <p:xfrm>
          <a:off x="4200824" y="4307920"/>
          <a:ext cx="18800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02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019017228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93F3C72E-074A-4D5C-810C-D0EA9F442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32932"/>
              </p:ext>
            </p:extLst>
          </p:nvPr>
        </p:nvGraphicFramePr>
        <p:xfrm>
          <a:off x="4209758" y="4857917"/>
          <a:ext cx="18800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02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019017228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sp>
        <p:nvSpPr>
          <p:cNvPr id="54" name="矩形 53">
            <a:extLst>
              <a:ext uri="{FF2B5EF4-FFF2-40B4-BE49-F238E27FC236}">
                <a16:creationId xmlns:a16="http://schemas.microsoft.com/office/drawing/2014/main" id="{6FD21841-D143-4746-8969-F66A464AE715}"/>
              </a:ext>
            </a:extLst>
          </p:cNvPr>
          <p:cNvSpPr/>
          <p:nvPr/>
        </p:nvSpPr>
        <p:spPr>
          <a:xfrm>
            <a:off x="4443995" y="4307920"/>
            <a:ext cx="228368" cy="365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3BC9673-E9D1-4896-A5DE-B5A00F8BE0F5}"/>
              </a:ext>
            </a:extLst>
          </p:cNvPr>
          <p:cNvSpPr txBox="1"/>
          <p:nvPr/>
        </p:nvSpPr>
        <p:spPr>
          <a:xfrm>
            <a:off x="4681297" y="3991832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TLB 2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14DC5E6-0A03-4C6D-A492-8A837FC0EDB1}"/>
              </a:ext>
            </a:extLst>
          </p:cNvPr>
          <p:cNvSpPr txBox="1"/>
          <p:nvPr/>
        </p:nvSpPr>
        <p:spPr>
          <a:xfrm>
            <a:off x="4672363" y="5167629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Cache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D989930-4390-4F01-9A2B-3E932C76465A}"/>
              </a:ext>
            </a:extLst>
          </p:cNvPr>
          <p:cNvSpPr/>
          <p:nvPr/>
        </p:nvSpPr>
        <p:spPr>
          <a:xfrm>
            <a:off x="5611542" y="4307920"/>
            <a:ext cx="224371" cy="362512"/>
          </a:xfrm>
          <a:prstGeom prst="rect">
            <a:avLst/>
          </a:prstGeom>
          <a:solidFill>
            <a:srgbClr val="3C3C3B"/>
          </a:solidFill>
          <a:ln>
            <a:solidFill>
              <a:srgbClr val="3C3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B335E55-FD72-43C9-8C3D-3319BAEAF981}"/>
              </a:ext>
            </a:extLst>
          </p:cNvPr>
          <p:cNvSpPr/>
          <p:nvPr/>
        </p:nvSpPr>
        <p:spPr>
          <a:xfrm>
            <a:off x="4924468" y="4852864"/>
            <a:ext cx="224371" cy="362512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2203115-6DD8-4A1E-96D3-AE5A12E0ED9A}"/>
              </a:ext>
            </a:extLst>
          </p:cNvPr>
          <p:cNvSpPr/>
          <p:nvPr/>
        </p:nvSpPr>
        <p:spPr>
          <a:xfrm>
            <a:off x="5620476" y="4849616"/>
            <a:ext cx="224371" cy="362512"/>
          </a:xfrm>
          <a:prstGeom prst="rect">
            <a:avLst/>
          </a:prstGeom>
          <a:solidFill>
            <a:srgbClr val="3C3C3B"/>
          </a:solidFill>
          <a:ln>
            <a:solidFill>
              <a:srgbClr val="3C3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8335895D-C885-4C4F-A90A-F8E3702A359E}"/>
              </a:ext>
            </a:extLst>
          </p:cNvPr>
          <p:cNvCxnSpPr>
            <a:cxnSpLocks/>
            <a:endCxn id="68" idx="0"/>
          </p:cNvCxnSpPr>
          <p:nvPr/>
        </p:nvCxnSpPr>
        <p:spPr>
          <a:xfrm rot="16200000" flipH="1">
            <a:off x="4669421" y="4485631"/>
            <a:ext cx="206390" cy="528076"/>
          </a:xfrm>
          <a:prstGeom prst="curvedConnector3">
            <a:avLst>
              <a:gd name="adj1" fmla="val 59073"/>
            </a:avLst>
          </a:prstGeom>
          <a:ln w="9525">
            <a:solidFill>
              <a:srgbClr val="00698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C9023E0E-55EF-4369-8D23-EAFE8947787C}"/>
              </a:ext>
            </a:extLst>
          </p:cNvPr>
          <p:cNvSpPr txBox="1"/>
          <p:nvPr/>
        </p:nvSpPr>
        <p:spPr>
          <a:xfrm>
            <a:off x="4205674" y="4064356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3C3C3B"/>
                </a:solidFill>
                <a:latin typeface="Gill Sans MT" panose="020B0502020104020203" pitchFamily="34" charset="0"/>
              </a:rPr>
              <a:t>0x8000</a:t>
            </a:r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1C0F967-AE74-453C-89A3-2BE3A0DB3F26}"/>
              </a:ext>
            </a:extLst>
          </p:cNvPr>
          <p:cNvSpPr txBox="1"/>
          <p:nvPr/>
        </p:nvSpPr>
        <p:spPr>
          <a:xfrm>
            <a:off x="5447465" y="5021198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3C3C3B"/>
                </a:solidFill>
                <a:latin typeface="Gill Sans MT" panose="020B0502020104020203" pitchFamily="34" charset="0"/>
              </a:rPr>
              <a:t>P2</a:t>
            </a:r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41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115">
            <a:extLst>
              <a:ext uri="{FF2B5EF4-FFF2-40B4-BE49-F238E27FC236}">
                <a16:creationId xmlns:a16="http://schemas.microsoft.com/office/drawing/2014/main" id="{D44290CA-AB40-4DAC-94DD-21CFB039868C}"/>
              </a:ext>
            </a:extLst>
          </p:cNvPr>
          <p:cNvSpPr/>
          <p:nvPr/>
        </p:nvSpPr>
        <p:spPr>
          <a:xfrm>
            <a:off x="7664467" y="85465"/>
            <a:ext cx="4820570" cy="1139215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TTBRx_EL1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5EBF538-E6BD-4B08-AB10-84AB39460CE3}"/>
              </a:ext>
            </a:extLst>
          </p:cNvPr>
          <p:cNvSpPr/>
          <p:nvPr/>
        </p:nvSpPr>
        <p:spPr>
          <a:xfrm>
            <a:off x="8063848" y="349560"/>
            <a:ext cx="1228078" cy="4823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ASID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AA4DF23-E6DC-46C4-A05A-77E8F4868FB6}"/>
              </a:ext>
            </a:extLst>
          </p:cNvPr>
          <p:cNvSpPr/>
          <p:nvPr/>
        </p:nvSpPr>
        <p:spPr>
          <a:xfrm>
            <a:off x="9291926" y="349560"/>
            <a:ext cx="3009900" cy="482329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Page table base address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CBCED290-942B-4E65-B995-4E87BC2D5512}"/>
              </a:ext>
            </a:extLst>
          </p:cNvPr>
          <p:cNvSpPr txBox="1"/>
          <p:nvPr/>
        </p:nvSpPr>
        <p:spPr>
          <a:xfrm>
            <a:off x="8590881" y="119670"/>
            <a:ext cx="1384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48 47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BE92B5A-35C4-4CDC-8BAA-C188A00C0BBF}"/>
              </a:ext>
            </a:extLst>
          </p:cNvPr>
          <p:cNvSpPr txBox="1"/>
          <p:nvPr/>
        </p:nvSpPr>
        <p:spPr>
          <a:xfrm>
            <a:off x="3210775" y="488168"/>
            <a:ext cx="1443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3C3C3B"/>
                </a:solidFill>
                <a:latin typeface="Gill Sans MT" panose="020B0502020104020203" pitchFamily="34" charset="0"/>
              </a:rPr>
              <a:t>Process 1</a:t>
            </a:r>
            <a:endParaRPr lang="zh-CN" altLang="en-US" sz="1400" b="1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BA434DE-5C45-4638-83DC-3B13191F9F3D}"/>
              </a:ext>
            </a:extLst>
          </p:cNvPr>
          <p:cNvSpPr txBox="1"/>
          <p:nvPr/>
        </p:nvSpPr>
        <p:spPr>
          <a:xfrm>
            <a:off x="5265315" y="534335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3C3C3B"/>
                </a:solidFill>
                <a:latin typeface="Gill Sans MT" panose="020B0502020104020203" pitchFamily="34" charset="0"/>
              </a:rPr>
              <a:t>0x8000</a:t>
            </a:r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AEF86D4-7FC7-4FB1-A64B-0D8B7E28313E}"/>
              </a:ext>
            </a:extLst>
          </p:cNvPr>
          <p:cNvSpPr txBox="1"/>
          <p:nvPr/>
        </p:nvSpPr>
        <p:spPr>
          <a:xfrm>
            <a:off x="11609807" y="119670"/>
            <a:ext cx="1384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0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80D2A7B-2B12-4ECE-9116-6158107B7A98}"/>
              </a:ext>
            </a:extLst>
          </p:cNvPr>
          <p:cNvSpPr/>
          <p:nvPr/>
        </p:nvSpPr>
        <p:spPr>
          <a:xfrm>
            <a:off x="3612978" y="977549"/>
            <a:ext cx="3304673" cy="3059848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Bootloader</a:t>
            </a:r>
            <a:endParaRPr lang="zh-CN" altLang="en-US" sz="16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FD22A3A-CA3C-4637-8103-DB63B359A926}"/>
              </a:ext>
            </a:extLst>
          </p:cNvPr>
          <p:cNvSpPr/>
          <p:nvPr/>
        </p:nvSpPr>
        <p:spPr>
          <a:xfrm>
            <a:off x="3612978" y="4520371"/>
            <a:ext cx="3304673" cy="880512"/>
          </a:xfrm>
          <a:prstGeom prst="rect">
            <a:avLst/>
          </a:prstGeom>
          <a:solidFill>
            <a:srgbClr val="01A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Kernel</a:t>
            </a:r>
            <a:endParaRPr lang="zh-CN" altLang="en-US" sz="16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D6682916-4748-4DEE-8A65-27E3105DCE84}"/>
              </a:ext>
            </a:extLst>
          </p:cNvPr>
          <p:cNvSpPr/>
          <p:nvPr/>
        </p:nvSpPr>
        <p:spPr>
          <a:xfrm>
            <a:off x="3917525" y="1406968"/>
            <a:ext cx="2695578" cy="43204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Gill Sans MT" panose="020B0502020104020203" pitchFamily="34" charset="0"/>
              </a:rPr>
              <a:t>SoC ROM Bootloader</a:t>
            </a: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3784CAB5-3FE1-4D58-81A7-FD554DC47786}"/>
              </a:ext>
            </a:extLst>
          </p:cNvPr>
          <p:cNvSpPr/>
          <p:nvPr/>
        </p:nvSpPr>
        <p:spPr>
          <a:xfrm>
            <a:off x="3917525" y="2422225"/>
            <a:ext cx="2695578" cy="43204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Gill Sans MT" panose="020B0502020104020203" pitchFamily="34" charset="0"/>
              </a:rPr>
              <a:t>First Stage Bootloader</a:t>
            </a:r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B9C431E9-D330-43F8-A97E-90F28D8E1D55}"/>
              </a:ext>
            </a:extLst>
          </p:cNvPr>
          <p:cNvSpPr/>
          <p:nvPr/>
        </p:nvSpPr>
        <p:spPr>
          <a:xfrm>
            <a:off x="3900167" y="3437482"/>
            <a:ext cx="2695578" cy="43204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Gill Sans MT" panose="020B0502020104020203" pitchFamily="34" charset="0"/>
              </a:rPr>
              <a:t>Second Stage Bootloader</a:t>
            </a:r>
          </a:p>
        </p:txBody>
      </p:sp>
      <p:sp>
        <p:nvSpPr>
          <p:cNvPr id="47" name="Down Arrow 50">
            <a:extLst>
              <a:ext uri="{FF2B5EF4-FFF2-40B4-BE49-F238E27FC236}">
                <a16:creationId xmlns:a16="http://schemas.microsoft.com/office/drawing/2014/main" id="{03A91CE7-427C-47CC-8844-26D6BF18E9EC}"/>
              </a:ext>
            </a:extLst>
          </p:cNvPr>
          <p:cNvSpPr/>
          <p:nvPr/>
        </p:nvSpPr>
        <p:spPr>
          <a:xfrm>
            <a:off x="4999488" y="1918925"/>
            <a:ext cx="531651" cy="43204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48" name="Down Arrow 50">
            <a:extLst>
              <a:ext uri="{FF2B5EF4-FFF2-40B4-BE49-F238E27FC236}">
                <a16:creationId xmlns:a16="http://schemas.microsoft.com/office/drawing/2014/main" id="{17CB5DB2-686C-40DB-BF01-D1EEAA7AAFB3}"/>
              </a:ext>
            </a:extLst>
          </p:cNvPr>
          <p:cNvSpPr/>
          <p:nvPr/>
        </p:nvSpPr>
        <p:spPr>
          <a:xfrm>
            <a:off x="4978444" y="2934182"/>
            <a:ext cx="531651" cy="43204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id="{CE3751C7-96AA-4F88-BDAD-132B4833B4D5}"/>
              </a:ext>
            </a:extLst>
          </p:cNvPr>
          <p:cNvSpPr/>
          <p:nvPr/>
        </p:nvSpPr>
        <p:spPr>
          <a:xfrm>
            <a:off x="3917525" y="4886402"/>
            <a:ext cx="2695578" cy="43204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Gill Sans MT" panose="020B0502020104020203" pitchFamily="34" charset="0"/>
              </a:rPr>
              <a:t>Linux Kernel Device Tree File</a:t>
            </a:r>
          </a:p>
        </p:txBody>
      </p:sp>
      <p:sp>
        <p:nvSpPr>
          <p:cNvPr id="60" name="Down Arrow 50">
            <a:extLst>
              <a:ext uri="{FF2B5EF4-FFF2-40B4-BE49-F238E27FC236}">
                <a16:creationId xmlns:a16="http://schemas.microsoft.com/office/drawing/2014/main" id="{C9A4C809-9BB0-41AF-84CF-55700E70AB4A}"/>
              </a:ext>
            </a:extLst>
          </p:cNvPr>
          <p:cNvSpPr/>
          <p:nvPr/>
        </p:nvSpPr>
        <p:spPr>
          <a:xfrm>
            <a:off x="4978444" y="4070001"/>
            <a:ext cx="531651" cy="43204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6" name="Rectangular Callout 51">
            <a:extLst>
              <a:ext uri="{FF2B5EF4-FFF2-40B4-BE49-F238E27FC236}">
                <a16:creationId xmlns:a16="http://schemas.microsoft.com/office/drawing/2014/main" id="{3E0F2648-6139-41E5-842E-6DE37FC2F222}"/>
              </a:ext>
            </a:extLst>
          </p:cNvPr>
          <p:cNvSpPr/>
          <p:nvPr/>
        </p:nvSpPr>
        <p:spPr>
          <a:xfrm>
            <a:off x="505327" y="977548"/>
            <a:ext cx="2803104" cy="1134795"/>
          </a:xfrm>
          <a:prstGeom prst="wedgeRectCallout">
            <a:avLst>
              <a:gd name="adj1" fmla="val 70176"/>
              <a:gd name="adj2" fmla="val 517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tx1"/>
                </a:solidFill>
                <a:latin typeface="Gill Sans MT" panose="020B0502020104020203" pitchFamily="34" charset="0"/>
              </a:rPr>
              <a:t>The SoC is powered and begins execution at the reset vector.  Loads the First stage bootloader from the boot device into internal </a:t>
            </a:r>
            <a:r>
              <a:rPr lang="en-GB" sz="1400" b="1" dirty="0">
                <a:solidFill>
                  <a:schemeClr val="tx1"/>
                </a:solidFill>
                <a:latin typeface="Gill Sans MT" panose="020B0502020104020203" pitchFamily="34" charset="0"/>
              </a:rPr>
              <a:t>SoC memory</a:t>
            </a:r>
            <a:r>
              <a:rPr lang="en-GB" sz="1400" dirty="0">
                <a:solidFill>
                  <a:schemeClr val="tx1"/>
                </a:solidFill>
                <a:latin typeface="Gill Sans MT" panose="020B0502020104020203" pitchFamily="34" charset="0"/>
              </a:rPr>
              <a:t> and passes ctrl to it.</a:t>
            </a:r>
          </a:p>
        </p:txBody>
      </p:sp>
      <p:sp>
        <p:nvSpPr>
          <p:cNvPr id="78" name="Rectangular Callout 51">
            <a:extLst>
              <a:ext uri="{FF2B5EF4-FFF2-40B4-BE49-F238E27FC236}">
                <a16:creationId xmlns:a16="http://schemas.microsoft.com/office/drawing/2014/main" id="{A280B4B0-8C8B-4731-B3CF-9C8CA05EAA8D}"/>
              </a:ext>
            </a:extLst>
          </p:cNvPr>
          <p:cNvSpPr/>
          <p:nvPr/>
        </p:nvSpPr>
        <p:spPr>
          <a:xfrm>
            <a:off x="505327" y="2278772"/>
            <a:ext cx="2803103" cy="792088"/>
          </a:xfrm>
          <a:prstGeom prst="wedgeRectCallout">
            <a:avLst>
              <a:gd name="adj1" fmla="val 71307"/>
              <a:gd name="adj2" fmla="val -6586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tx1"/>
                </a:solidFill>
                <a:latin typeface="Gill Sans MT" panose="020B0502020104020203" pitchFamily="34" charset="0"/>
              </a:rPr>
              <a:t>ROM bootloader decides boot device order based </a:t>
            </a:r>
            <a:r>
              <a:rPr lang="en-GB" sz="1400" b="1" dirty="0">
                <a:solidFill>
                  <a:schemeClr val="tx1"/>
                </a:solidFill>
                <a:latin typeface="Gill Sans MT" panose="020B0502020104020203" pitchFamily="34" charset="0"/>
              </a:rPr>
              <a:t>on hardware pin settings.</a:t>
            </a:r>
          </a:p>
        </p:txBody>
      </p:sp>
      <p:sp>
        <p:nvSpPr>
          <p:cNvPr id="81" name="Rectangular Callout 51">
            <a:extLst>
              <a:ext uri="{FF2B5EF4-FFF2-40B4-BE49-F238E27FC236}">
                <a16:creationId xmlns:a16="http://schemas.microsoft.com/office/drawing/2014/main" id="{EA40482A-B4F8-43DD-BD09-C178C07702DA}"/>
              </a:ext>
            </a:extLst>
          </p:cNvPr>
          <p:cNvSpPr/>
          <p:nvPr/>
        </p:nvSpPr>
        <p:spPr>
          <a:xfrm>
            <a:off x="505327" y="3237288"/>
            <a:ext cx="2803103" cy="1249287"/>
          </a:xfrm>
          <a:prstGeom prst="wedgeRectCallout">
            <a:avLst>
              <a:gd name="adj1" fmla="val 71022"/>
              <a:gd name="adj2" fmla="val -67888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tx1"/>
                </a:solidFill>
                <a:latin typeface="Gill Sans MT" panose="020B0502020104020203" pitchFamily="34" charset="0"/>
              </a:rPr>
              <a:t>The first stage bootloader copies the second stage bootloader into external RAM, and reads its config settings. Finds and loads the Linux kernel and DTB into RAM.</a:t>
            </a:r>
          </a:p>
        </p:txBody>
      </p:sp>
      <p:sp>
        <p:nvSpPr>
          <p:cNvPr id="82" name="Rectangle 13">
            <a:extLst>
              <a:ext uri="{FF2B5EF4-FFF2-40B4-BE49-F238E27FC236}">
                <a16:creationId xmlns:a16="http://schemas.microsoft.com/office/drawing/2014/main" id="{50FB537C-B7EE-4E99-85C7-B95B56DF0D94}"/>
              </a:ext>
            </a:extLst>
          </p:cNvPr>
          <p:cNvSpPr>
            <a:spLocks noChangeAspect="1"/>
          </p:cNvSpPr>
          <p:nvPr/>
        </p:nvSpPr>
        <p:spPr>
          <a:xfrm>
            <a:off x="3612979" y="5384405"/>
            <a:ext cx="3304672" cy="883515"/>
          </a:xfrm>
          <a:prstGeom prst="rect">
            <a:avLst/>
          </a:prstGeom>
          <a:solidFill>
            <a:schemeClr val="accent2"/>
          </a:solidFill>
          <a:ln w="635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User</a:t>
            </a:r>
            <a:endParaRPr lang="en-GB" sz="16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9" name="Rectangle 6">
            <a:extLst>
              <a:ext uri="{FF2B5EF4-FFF2-40B4-BE49-F238E27FC236}">
                <a16:creationId xmlns:a16="http://schemas.microsoft.com/office/drawing/2014/main" id="{AB4C1871-621C-4A3C-9F20-6F46A4CC8563}"/>
              </a:ext>
            </a:extLst>
          </p:cNvPr>
          <p:cNvSpPr/>
          <p:nvPr/>
        </p:nvSpPr>
        <p:spPr>
          <a:xfrm>
            <a:off x="3932671" y="5778253"/>
            <a:ext cx="2695578" cy="43204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Root  Filesystem and Init Process</a:t>
            </a:r>
            <a:endParaRPr lang="en-GB" sz="1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1" name="Rectangular Callout 51">
            <a:extLst>
              <a:ext uri="{FF2B5EF4-FFF2-40B4-BE49-F238E27FC236}">
                <a16:creationId xmlns:a16="http://schemas.microsoft.com/office/drawing/2014/main" id="{E36F0F1B-4CA3-497E-ACCE-A71BD015883B}"/>
              </a:ext>
            </a:extLst>
          </p:cNvPr>
          <p:cNvSpPr/>
          <p:nvPr/>
        </p:nvSpPr>
        <p:spPr>
          <a:xfrm>
            <a:off x="505326" y="5250611"/>
            <a:ext cx="2803103" cy="1017309"/>
          </a:xfrm>
          <a:prstGeom prst="wedgeRectCallout">
            <a:avLst>
              <a:gd name="adj1" fmla="val 68304"/>
              <a:gd name="adj2" fmla="val -61788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  <a:latin typeface="Gill Sans MT" panose="020B0502020104020203" pitchFamily="34" charset="0"/>
              </a:rPr>
              <a:t>Using the Boot Args, the kernel locates and mounts the root filesystem, then runs the Init process(PID 0) to start user space.</a:t>
            </a:r>
            <a:endParaRPr lang="en-GB" sz="1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962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00C1DE"/>
            </a:solidFill>
          </a:ln>
        </p:spPr>
        <p:txBody>
          <a:bodyPr/>
          <a:lstStyle/>
          <a:p>
            <a:r>
              <a:rPr lang="en-GB" dirty="0"/>
              <a:t>Are Functional Safety Packages All the Same?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3135E-A3FF-41B8-AFDF-2E6F68C5F2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Arm IP - Safety Element out of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25" y="1916832"/>
            <a:ext cx="6092136" cy="4087104"/>
          </a:xfrm>
        </p:spPr>
        <p:txBody>
          <a:bodyPr/>
          <a:lstStyle/>
          <a:p>
            <a:r>
              <a:rPr lang="en-GB" dirty="0"/>
              <a:t>Functional Safety is IP specific</a:t>
            </a:r>
          </a:p>
          <a:p>
            <a:pPr lvl="1"/>
            <a:r>
              <a:rPr lang="en-GB" dirty="0"/>
              <a:t>No generic documents</a:t>
            </a:r>
          </a:p>
          <a:p>
            <a:pPr lvl="1"/>
            <a:r>
              <a:rPr lang="en-GB" dirty="0"/>
              <a:t>IP integrators responsible for system design</a:t>
            </a:r>
          </a:p>
          <a:p>
            <a:pPr lvl="1"/>
            <a:r>
              <a:rPr lang="en-GB" dirty="0"/>
              <a:t>Detail depends on the expected application safety requirements</a:t>
            </a:r>
          </a:p>
          <a:p>
            <a:pPr lvl="1"/>
            <a:endParaRPr lang="en-GB" dirty="0"/>
          </a:p>
          <a:p>
            <a:r>
              <a:rPr lang="en-GB" dirty="0"/>
              <a:t>Fault detection and control scope</a:t>
            </a:r>
          </a:p>
          <a:p>
            <a:pPr lvl="1"/>
            <a:r>
              <a:rPr lang="en-GB" dirty="0"/>
              <a:t>Only features within Arm IP considered</a:t>
            </a:r>
          </a:p>
          <a:p>
            <a:pPr lvl="1"/>
            <a:r>
              <a:rPr lang="en-GB" dirty="0"/>
              <a:t>IP specific Safety Manual and FMEA Reports</a:t>
            </a:r>
          </a:p>
          <a:p>
            <a:pPr lvl="1"/>
            <a:r>
              <a:rPr lang="en-GB" dirty="0"/>
              <a:t>System or software level mechanisms defined by IP integrator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328" y="2708920"/>
            <a:ext cx="1584176" cy="43204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8" name="Down Arrow 7"/>
          <p:cNvSpPr/>
          <p:nvPr/>
        </p:nvSpPr>
        <p:spPr>
          <a:xfrm>
            <a:off x="9401168" y="3212976"/>
            <a:ext cx="871296" cy="720080"/>
          </a:xfrm>
          <a:prstGeom prst="down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400" b="1" err="1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904312" y="3933056"/>
            <a:ext cx="1872208" cy="1872208"/>
            <a:chOff x="7966620" y="4149080"/>
            <a:chExt cx="1872208" cy="1872208"/>
          </a:xfrm>
          <a:effectLst/>
        </p:grpSpPr>
        <p:grpSp>
          <p:nvGrpSpPr>
            <p:cNvPr id="11" name="Group 10"/>
            <p:cNvGrpSpPr/>
            <p:nvPr/>
          </p:nvGrpSpPr>
          <p:grpSpPr>
            <a:xfrm>
              <a:off x="7966620" y="4149080"/>
              <a:ext cx="1872208" cy="1872208"/>
              <a:chOff x="7966620" y="4149080"/>
              <a:chExt cx="1872208" cy="1872208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7966620" y="4404860"/>
                <a:ext cx="1872208" cy="1368152"/>
                <a:chOff x="7966620" y="4365104"/>
                <a:chExt cx="1872208" cy="1368152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7966620" y="4365104"/>
                  <a:ext cx="1872208" cy="224408"/>
                  <a:chOff x="7966620" y="4437112"/>
                  <a:chExt cx="1872208" cy="224408"/>
                </a:xfrm>
                <a:grpFill/>
              </p:grpSpPr>
              <p:sp>
                <p:nvSpPr>
                  <p:cNvPr id="47" name="Rectangle 46"/>
                  <p:cNvSpPr/>
                  <p:nvPr/>
                </p:nvSpPr>
                <p:spPr>
                  <a:xfrm>
                    <a:off x="7966620" y="44371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7966620" y="45895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7966620" y="4644752"/>
                  <a:ext cx="1872208" cy="224408"/>
                  <a:chOff x="7966620" y="4437112"/>
                  <a:chExt cx="1872208" cy="224408"/>
                </a:xfrm>
                <a:grpFill/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7966620" y="44371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7966620" y="45895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7966620" y="4941168"/>
                  <a:ext cx="1872208" cy="224408"/>
                  <a:chOff x="7966620" y="4437112"/>
                  <a:chExt cx="1872208" cy="224408"/>
                </a:xfrm>
                <a:grpFill/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7966620" y="44371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7966620" y="45895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7966620" y="5220816"/>
                  <a:ext cx="1872208" cy="224408"/>
                  <a:chOff x="7966620" y="4437112"/>
                  <a:chExt cx="1872208" cy="224408"/>
                </a:xfrm>
                <a:grpFill/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7966620" y="44371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7966620" y="45895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7966620" y="5508848"/>
                  <a:ext cx="1872208" cy="224408"/>
                  <a:chOff x="7966620" y="4437112"/>
                  <a:chExt cx="1872208" cy="224408"/>
                </a:xfrm>
                <a:grpFill/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7966620" y="44371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7966620" y="45895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7" name="Group 16"/>
              <p:cNvGrpSpPr/>
              <p:nvPr/>
            </p:nvGrpSpPr>
            <p:grpSpPr>
              <a:xfrm rot="5400000">
                <a:off x="7962868" y="4401108"/>
                <a:ext cx="1872208" cy="1368152"/>
                <a:chOff x="7966620" y="4365104"/>
                <a:chExt cx="1872208" cy="1368152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7966620" y="4365104"/>
                  <a:ext cx="1872208" cy="224408"/>
                  <a:chOff x="7966620" y="4437112"/>
                  <a:chExt cx="1872208" cy="224408"/>
                </a:xfrm>
                <a:grpFill/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7966620" y="44371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7966620" y="45895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966620" y="4644752"/>
                  <a:ext cx="1872208" cy="224408"/>
                  <a:chOff x="7966620" y="4437112"/>
                  <a:chExt cx="1872208" cy="224408"/>
                </a:xfrm>
                <a:grpFill/>
              </p:grpSpPr>
              <p:sp>
                <p:nvSpPr>
                  <p:cNvPr id="30" name="Rectangle 29"/>
                  <p:cNvSpPr/>
                  <p:nvPr/>
                </p:nvSpPr>
                <p:spPr>
                  <a:xfrm>
                    <a:off x="7966620" y="44371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7966620" y="45895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7966620" y="4941168"/>
                  <a:ext cx="1872208" cy="224408"/>
                  <a:chOff x="7966620" y="4437112"/>
                  <a:chExt cx="1872208" cy="224408"/>
                </a:xfrm>
                <a:grpFill/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7966620" y="44371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7966620" y="45895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7966620" y="5220816"/>
                  <a:ext cx="1872208" cy="224408"/>
                  <a:chOff x="7966620" y="4437112"/>
                  <a:chExt cx="1872208" cy="224408"/>
                </a:xfrm>
                <a:grpFill/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7966620" y="44371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7966620" y="45895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966620" y="5508848"/>
                  <a:ext cx="1872208" cy="224408"/>
                  <a:chOff x="7966620" y="4437112"/>
                  <a:chExt cx="1872208" cy="224408"/>
                </a:xfrm>
                <a:grpFill/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7966620" y="44371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7966620" y="45895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8" name="Rectangle 17"/>
              <p:cNvSpPr>
                <a:spLocks noChangeAspect="1"/>
              </p:cNvSpPr>
              <p:nvPr/>
            </p:nvSpPr>
            <p:spPr>
              <a:xfrm>
                <a:off x="8110636" y="4293096"/>
                <a:ext cx="1584000" cy="1584176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 w="6350" cmpd="sng">
                <a:solidFill>
                  <a:schemeClr val="tx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GB" sz="140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8182644" y="4365104"/>
              <a:ext cx="684076" cy="684000"/>
            </a:xfrm>
            <a:prstGeom prst="rect">
              <a:avLst/>
            </a:prstGeom>
            <a:solidFill>
              <a:schemeClr val="accent1"/>
            </a:solidFill>
            <a:ln w="635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>
                  <a:solidFill>
                    <a:schemeClr val="bg1"/>
                  </a:solidFill>
                </a:rPr>
                <a:t>Arm IP</a:t>
              </a:r>
            </a:p>
          </p:txBody>
        </p:sp>
        <p:sp>
          <p:nvSpPr>
            <p:cNvPr id="13" name="Rectangle 12"/>
            <p:cNvSpPr>
              <a:spLocks noChangeAspect="1"/>
            </p:cNvSpPr>
            <p:nvPr/>
          </p:nvSpPr>
          <p:spPr>
            <a:xfrm>
              <a:off x="8182644" y="5121340"/>
              <a:ext cx="684000" cy="683924"/>
            </a:xfrm>
            <a:prstGeom prst="rect">
              <a:avLst/>
            </a:prstGeom>
            <a:solidFill>
              <a:schemeClr val="accent2"/>
            </a:solidFill>
            <a:ln w="635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>
                  <a:solidFill>
                    <a:schemeClr val="bg1"/>
                  </a:solidFill>
                </a:rPr>
                <a:t>Logic</a:t>
              </a:r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>
            <a:xfrm>
              <a:off x="8938804" y="4365104"/>
              <a:ext cx="684000" cy="864096"/>
            </a:xfrm>
            <a:prstGeom prst="rect">
              <a:avLst/>
            </a:prstGeom>
            <a:solidFill>
              <a:schemeClr val="accent2"/>
            </a:solidFill>
            <a:ln w="635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RAM</a:t>
              </a: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ROM</a:t>
              </a:r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>
              <a:off x="8938804" y="5301208"/>
              <a:ext cx="684000" cy="504056"/>
            </a:xfrm>
            <a:prstGeom prst="rect">
              <a:avLst/>
            </a:prstGeom>
            <a:solidFill>
              <a:schemeClr val="accent2"/>
            </a:solidFill>
            <a:ln w="635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>
                  <a:solidFill>
                    <a:schemeClr val="bg1"/>
                  </a:solidFill>
                </a:rPr>
                <a:t>Analog</a:t>
              </a:r>
            </a:p>
          </p:txBody>
        </p:sp>
      </p:grpSp>
      <p:sp>
        <p:nvSpPr>
          <p:cNvPr id="49" name="Rectangular Callout 48"/>
          <p:cNvSpPr/>
          <p:nvPr/>
        </p:nvSpPr>
        <p:spPr>
          <a:xfrm>
            <a:off x="6888088" y="3284984"/>
            <a:ext cx="1296144" cy="792088"/>
          </a:xfrm>
          <a:prstGeom prst="wedgeRectCallout">
            <a:avLst>
              <a:gd name="adj1" fmla="val 129759"/>
              <a:gd name="adj2" fmla="val 70825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Functional safety support from Arm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048328" y="1412776"/>
            <a:ext cx="1584176" cy="43204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>
                <a:solidFill>
                  <a:schemeClr val="bg1"/>
                </a:solidFill>
              </a:rPr>
              <a:t>Source code</a:t>
            </a:r>
          </a:p>
        </p:txBody>
      </p:sp>
      <p:sp>
        <p:nvSpPr>
          <p:cNvPr id="51" name="Down Arrow 50"/>
          <p:cNvSpPr/>
          <p:nvPr/>
        </p:nvSpPr>
        <p:spPr>
          <a:xfrm>
            <a:off x="9401168" y="1916832"/>
            <a:ext cx="871296" cy="720080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400" b="1" err="1">
              <a:solidFill>
                <a:schemeClr val="tx1"/>
              </a:solidFill>
            </a:endParaRPr>
          </a:p>
        </p:txBody>
      </p:sp>
      <p:sp>
        <p:nvSpPr>
          <p:cNvPr id="52" name="Rectangular Callout 51"/>
          <p:cNvSpPr/>
          <p:nvPr/>
        </p:nvSpPr>
        <p:spPr>
          <a:xfrm>
            <a:off x="6565930" y="1894150"/>
            <a:ext cx="1296144" cy="792088"/>
          </a:xfrm>
          <a:prstGeom prst="wedgeRectCallout">
            <a:avLst>
              <a:gd name="adj1" fmla="val 168424"/>
              <a:gd name="adj2" fmla="val -21306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Functional safety support from Arm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200456" y="1988840"/>
            <a:ext cx="1200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chemeClr val="accent1"/>
                </a:solidFill>
              </a:rPr>
              <a:t>Arm compiler</a:t>
            </a:r>
          </a:p>
        </p:txBody>
      </p:sp>
    </p:spTree>
    <p:extLst>
      <p:ext uri="{BB962C8B-B14F-4D97-AF65-F5344CB8AC3E}">
        <p14:creationId xmlns:p14="http://schemas.microsoft.com/office/powerpoint/2010/main" val="10005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361D9D-37F2-4C2D-8795-C1B4043D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Terminology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13A9C-9291-4CEF-A270-EC060707F5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Hit vs Miss.</a:t>
            </a:r>
          </a:p>
          <a:p>
            <a:endParaRPr lang="en-US" dirty="0"/>
          </a:p>
          <a:p>
            <a:r>
              <a:rPr lang="en-US" dirty="0"/>
              <a:t>Eviction vs </a:t>
            </a:r>
            <a:r>
              <a:rPr lang="en-US" dirty="0" err="1"/>
              <a:t>Linefill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Clean vs Dirty.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EA23AE-95AE-453B-9640-6B540CABFB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Cacheability</a:t>
            </a:r>
            <a:r>
              <a:rPr lang="en-US" dirty="0"/>
              <a:t> attributes.</a:t>
            </a:r>
          </a:p>
          <a:p>
            <a:pPr lvl="1"/>
            <a:r>
              <a:rPr lang="en-US" dirty="0"/>
              <a:t>Non-cacheable.</a:t>
            </a:r>
          </a:p>
          <a:p>
            <a:pPr lvl="1"/>
            <a:r>
              <a:rPr lang="en-US" dirty="0"/>
              <a:t>Write-back cacheable.</a:t>
            </a:r>
          </a:p>
          <a:p>
            <a:pPr lvl="1"/>
            <a:r>
              <a:rPr lang="en-US" dirty="0"/>
              <a:t>Write-through cacheable.</a:t>
            </a:r>
          </a:p>
          <a:p>
            <a:endParaRPr lang="en-US" dirty="0"/>
          </a:p>
          <a:p>
            <a:r>
              <a:rPr lang="en-US" dirty="0"/>
              <a:t>Cache allocation hints.</a:t>
            </a:r>
          </a:p>
          <a:p>
            <a:pPr lvl="1"/>
            <a:r>
              <a:rPr lang="en-US" dirty="0"/>
              <a:t>Read-Allocate, Transient Read-Allocate, or no Read-Allocate.</a:t>
            </a:r>
          </a:p>
          <a:p>
            <a:pPr lvl="1"/>
            <a:r>
              <a:rPr lang="en-US" dirty="0"/>
              <a:t>Write-Allocate, Transient Write-Allocate, or no Write-Allocate.</a:t>
            </a:r>
          </a:p>
          <a:p>
            <a:pPr lvl="1"/>
            <a:endParaRPr lang="en-US" dirty="0"/>
          </a:p>
          <a:p>
            <a:r>
              <a:rPr lang="en-US" dirty="0"/>
              <a:t>Read allocate mode.</a:t>
            </a:r>
          </a:p>
          <a:p>
            <a:pPr lvl="1"/>
            <a:r>
              <a:rPr lang="en-US" dirty="0"/>
              <a:t>i.e. </a:t>
            </a:r>
            <a:r>
              <a:rPr lang="en-US" dirty="0" err="1"/>
              <a:t>memset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193118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1E3CEE-57E8-4164-B4E7-2C6CFDA7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Mapped Cache</a:t>
            </a:r>
            <a:r>
              <a:rPr lang="zh-CN" altLang="en-US" dirty="0"/>
              <a:t>（全相联）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D3B684-2717-471B-BE64-8283FAEDE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9149"/>
            <a:ext cx="3352060" cy="4521237"/>
          </a:xfrm>
        </p:spPr>
        <p:txBody>
          <a:bodyPr/>
          <a:lstStyle/>
          <a:p>
            <a:r>
              <a:rPr lang="zh-CN" altLang="en-US" dirty="0"/>
              <a:t>所有内存块都能映射进任意的缓存块。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命中率较高，缓存存储空间利用效率高。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速度低，成本高。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C43E08-4367-476F-9FAF-0AE260DE07F2}"/>
              </a:ext>
            </a:extLst>
          </p:cNvPr>
          <p:cNvGrpSpPr/>
          <p:nvPr/>
        </p:nvGrpSpPr>
        <p:grpSpPr>
          <a:xfrm>
            <a:off x="8176127" y="5587542"/>
            <a:ext cx="2861567" cy="581292"/>
            <a:chOff x="2021151" y="5348991"/>
            <a:chExt cx="3370552" cy="67117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14E2860-DF03-44D0-959A-FE771FE04061}"/>
                </a:ext>
              </a:extLst>
            </p:cNvPr>
            <p:cNvSpPr/>
            <p:nvPr/>
          </p:nvSpPr>
          <p:spPr>
            <a:xfrm>
              <a:off x="2024106" y="5718323"/>
              <a:ext cx="2473911" cy="3018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Tag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B7FEE16-CBF7-413D-9476-99CBFE5A1ECC}"/>
                </a:ext>
              </a:extLst>
            </p:cNvPr>
            <p:cNvSpPr/>
            <p:nvPr/>
          </p:nvSpPr>
          <p:spPr>
            <a:xfrm>
              <a:off x="4498019" y="5718323"/>
              <a:ext cx="893684" cy="3018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Offset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0C4D11-002D-4DC6-A32F-7DA648C88524}"/>
                </a:ext>
              </a:extLst>
            </p:cNvPr>
            <p:cNvSpPr txBox="1"/>
            <p:nvPr/>
          </p:nvSpPr>
          <p:spPr>
            <a:xfrm>
              <a:off x="2021151" y="5348991"/>
              <a:ext cx="120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Address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818395C-A458-4C0D-8D02-7A1B118FB3C6}"/>
              </a:ext>
            </a:extLst>
          </p:cNvPr>
          <p:cNvGrpSpPr/>
          <p:nvPr/>
        </p:nvGrpSpPr>
        <p:grpSpPr>
          <a:xfrm>
            <a:off x="4651906" y="1122255"/>
            <a:ext cx="5743853" cy="4381900"/>
            <a:chOff x="3139735" y="1118751"/>
            <a:chExt cx="6945299" cy="524654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A0218F-9FFF-4C19-90EC-CAEBD17C287F}"/>
                </a:ext>
              </a:extLst>
            </p:cNvPr>
            <p:cNvSpPr/>
            <p:nvPr/>
          </p:nvSpPr>
          <p:spPr>
            <a:xfrm>
              <a:off x="7776840" y="1509204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55596A-E26E-4F52-A392-D37E1B109661}"/>
                </a:ext>
              </a:extLst>
            </p:cNvPr>
            <p:cNvSpPr/>
            <p:nvPr/>
          </p:nvSpPr>
          <p:spPr>
            <a:xfrm>
              <a:off x="7776840" y="1812948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940F833-58B7-4F5B-8247-C3C05D6E6138}"/>
                </a:ext>
              </a:extLst>
            </p:cNvPr>
            <p:cNvSpPr/>
            <p:nvPr/>
          </p:nvSpPr>
          <p:spPr>
            <a:xfrm>
              <a:off x="7776840" y="2114789"/>
              <a:ext cx="2308194" cy="39486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……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DB60D6-ED5C-4D64-98D6-BCBBB2C49C43}"/>
                </a:ext>
              </a:extLst>
            </p:cNvPr>
            <p:cNvSpPr/>
            <p:nvPr/>
          </p:nvSpPr>
          <p:spPr>
            <a:xfrm>
              <a:off x="3139735" y="3073478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0FB309-830F-4C1E-A517-E9A964D81CA4}"/>
                </a:ext>
              </a:extLst>
            </p:cNvPr>
            <p:cNvSpPr/>
            <p:nvPr/>
          </p:nvSpPr>
          <p:spPr>
            <a:xfrm>
              <a:off x="3139735" y="3377222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A834EB0-0B23-44A9-BBAD-04B427A7209C}"/>
                </a:ext>
              </a:extLst>
            </p:cNvPr>
            <p:cNvSpPr/>
            <p:nvPr/>
          </p:nvSpPr>
          <p:spPr>
            <a:xfrm>
              <a:off x="3139735" y="3680966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4FF372-C214-45FF-B184-DC7E72C54D4E}"/>
                </a:ext>
              </a:extLst>
            </p:cNvPr>
            <p:cNvSpPr/>
            <p:nvPr/>
          </p:nvSpPr>
          <p:spPr>
            <a:xfrm>
              <a:off x="3139735" y="3984710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8D5CE8-8329-41D8-A746-0BFC194A2E1D}"/>
                </a:ext>
              </a:extLst>
            </p:cNvPr>
            <p:cNvSpPr/>
            <p:nvPr/>
          </p:nvSpPr>
          <p:spPr>
            <a:xfrm>
              <a:off x="7776840" y="6063456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Bn-1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A64384-9658-43B5-86CB-EB822D07B08F}"/>
                </a:ext>
              </a:extLst>
            </p:cNvPr>
            <p:cNvCxnSpPr>
              <a:stCxn id="6" idx="1"/>
              <a:endCxn id="21" idx="3"/>
            </p:cNvCxnSpPr>
            <p:nvPr/>
          </p:nvCxnSpPr>
          <p:spPr>
            <a:xfrm flipH="1">
              <a:off x="5447929" y="1660125"/>
              <a:ext cx="2328911" cy="1564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FBADCA7-535E-4B52-8853-976C184FFEBA}"/>
                </a:ext>
              </a:extLst>
            </p:cNvPr>
            <p:cNvSpPr txBox="1"/>
            <p:nvPr/>
          </p:nvSpPr>
          <p:spPr>
            <a:xfrm>
              <a:off x="3648721" y="2538041"/>
              <a:ext cx="120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r>
                <a:rPr lang="en-US" altLang="zh-CN" dirty="0"/>
                <a:t>ache</a:t>
              </a:r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6B0747F-3915-45C5-8DA7-F6A9A71598FC}"/>
                </a:ext>
              </a:extLst>
            </p:cNvPr>
            <p:cNvSpPr txBox="1"/>
            <p:nvPr/>
          </p:nvSpPr>
          <p:spPr>
            <a:xfrm>
              <a:off x="8327256" y="1118751"/>
              <a:ext cx="120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</a:t>
              </a:r>
              <a:r>
                <a:rPr lang="en-US" altLang="zh-CN" dirty="0"/>
                <a:t>emory</a:t>
              </a:r>
              <a:endParaRPr lang="en-US" dirty="0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DA97C84C-46D7-4B1C-B7E0-42428B9679FB}"/>
                </a:ext>
              </a:extLst>
            </p:cNvPr>
            <p:cNvCxnSpPr>
              <a:stCxn id="6" idx="1"/>
              <a:endCxn id="22" idx="3"/>
            </p:cNvCxnSpPr>
            <p:nvPr/>
          </p:nvCxnSpPr>
          <p:spPr>
            <a:xfrm flipH="1">
              <a:off x="5447929" y="1660125"/>
              <a:ext cx="2328911" cy="1868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B5CA95-F9D8-48BC-8FF7-135A2057C2D8}"/>
                </a:ext>
              </a:extLst>
            </p:cNvPr>
            <p:cNvCxnSpPr>
              <a:stCxn id="6" idx="1"/>
              <a:endCxn id="23" idx="3"/>
            </p:cNvCxnSpPr>
            <p:nvPr/>
          </p:nvCxnSpPr>
          <p:spPr>
            <a:xfrm flipH="1">
              <a:off x="5447929" y="1660125"/>
              <a:ext cx="2328911" cy="2171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B7F78D2-0BB5-44B3-90B4-3916DF0ECB26}"/>
                </a:ext>
              </a:extLst>
            </p:cNvPr>
            <p:cNvCxnSpPr>
              <a:stCxn id="6" idx="1"/>
              <a:endCxn id="24" idx="3"/>
            </p:cNvCxnSpPr>
            <p:nvPr/>
          </p:nvCxnSpPr>
          <p:spPr>
            <a:xfrm flipH="1">
              <a:off x="5447929" y="1660125"/>
              <a:ext cx="2328911" cy="2475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7E92D1A-BF00-43D6-8958-CF249176AD84}"/>
                </a:ext>
              </a:extLst>
            </p:cNvPr>
            <p:cNvCxnSpPr>
              <a:stCxn id="25" idx="1"/>
              <a:endCxn id="21" idx="3"/>
            </p:cNvCxnSpPr>
            <p:nvPr/>
          </p:nvCxnSpPr>
          <p:spPr>
            <a:xfrm flipH="1" flipV="1">
              <a:off x="5447929" y="3224399"/>
              <a:ext cx="2328911" cy="298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C243DBC-2D81-427C-89A8-04D1995A506D}"/>
                </a:ext>
              </a:extLst>
            </p:cNvPr>
            <p:cNvCxnSpPr>
              <a:stCxn id="25" idx="1"/>
              <a:endCxn id="22" idx="3"/>
            </p:cNvCxnSpPr>
            <p:nvPr/>
          </p:nvCxnSpPr>
          <p:spPr>
            <a:xfrm flipH="1" flipV="1">
              <a:off x="5447929" y="3528143"/>
              <a:ext cx="2328911" cy="2686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D793992-42EC-4650-86D5-29ABA29E1453}"/>
                </a:ext>
              </a:extLst>
            </p:cNvPr>
            <p:cNvCxnSpPr>
              <a:stCxn id="25" idx="1"/>
              <a:endCxn id="23" idx="3"/>
            </p:cNvCxnSpPr>
            <p:nvPr/>
          </p:nvCxnSpPr>
          <p:spPr>
            <a:xfrm flipH="1" flipV="1">
              <a:off x="5447929" y="3831887"/>
              <a:ext cx="2328911" cy="238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805E350-C359-4E03-9AC1-6D144F5F97A1}"/>
                </a:ext>
              </a:extLst>
            </p:cNvPr>
            <p:cNvCxnSpPr>
              <a:stCxn id="25" idx="1"/>
              <a:endCxn id="24" idx="3"/>
            </p:cNvCxnSpPr>
            <p:nvPr/>
          </p:nvCxnSpPr>
          <p:spPr>
            <a:xfrm flipH="1" flipV="1">
              <a:off x="5447929" y="4135631"/>
              <a:ext cx="2328911" cy="2078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A2D1120-023B-4EFA-BE42-F74572CA65F3}"/>
                </a:ext>
              </a:extLst>
            </p:cNvPr>
            <p:cNvSpPr txBox="1"/>
            <p:nvPr/>
          </p:nvSpPr>
          <p:spPr>
            <a:xfrm>
              <a:off x="3139735" y="4458309"/>
              <a:ext cx="2328911" cy="442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Tag,</a:t>
              </a:r>
              <a:r>
                <a:rPr lang="zh-CN" altLang="en-US" dirty="0"/>
                <a:t> </a:t>
              </a:r>
              <a:r>
                <a:rPr lang="en-US" altLang="zh-CN" dirty="0"/>
                <a:t>Valid,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4474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1E3CEE-57E8-4164-B4E7-2C6CFDA7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Mapped Cache</a:t>
            </a:r>
            <a:r>
              <a:rPr lang="zh-CN" altLang="en-US" dirty="0"/>
              <a:t>（直相联）</a:t>
            </a:r>
            <a:endParaRPr lang="en-US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999215D-2079-4ACC-8E4A-C1BFB654F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9149"/>
            <a:ext cx="3217028" cy="4521237"/>
          </a:xfrm>
        </p:spPr>
        <p:txBody>
          <a:bodyPr/>
          <a:lstStyle/>
          <a:p>
            <a:r>
              <a:rPr lang="zh-CN" altLang="en-US" dirty="0"/>
              <a:t>所有主存块只能存入缓存中特定的位置（块号相同）。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硬件实现简单，成本低。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替换操作频繁，命中率低。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C1F2271-B53F-4C62-B530-30F17B2A764F}"/>
              </a:ext>
            </a:extLst>
          </p:cNvPr>
          <p:cNvGrpSpPr/>
          <p:nvPr/>
        </p:nvGrpSpPr>
        <p:grpSpPr>
          <a:xfrm>
            <a:off x="8207249" y="5329319"/>
            <a:ext cx="2951982" cy="606650"/>
            <a:chOff x="2021151" y="5348991"/>
            <a:chExt cx="3370552" cy="67117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14E2860-DF03-44D0-959A-FE771FE04061}"/>
                </a:ext>
              </a:extLst>
            </p:cNvPr>
            <p:cNvSpPr/>
            <p:nvPr/>
          </p:nvSpPr>
          <p:spPr>
            <a:xfrm>
              <a:off x="2024107" y="5718323"/>
              <a:ext cx="1346448" cy="3018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Tag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A2C9BE5-8ACC-4EC3-BB39-9F3BDCCFE17B}"/>
                </a:ext>
              </a:extLst>
            </p:cNvPr>
            <p:cNvSpPr/>
            <p:nvPr/>
          </p:nvSpPr>
          <p:spPr>
            <a:xfrm>
              <a:off x="3373511" y="5718323"/>
              <a:ext cx="1124508" cy="3018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Index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B7FEE16-CBF7-413D-9476-99CBFE5A1ECC}"/>
                </a:ext>
              </a:extLst>
            </p:cNvPr>
            <p:cNvSpPr/>
            <p:nvPr/>
          </p:nvSpPr>
          <p:spPr>
            <a:xfrm>
              <a:off x="4498019" y="5718323"/>
              <a:ext cx="893684" cy="3018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Offset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0C4D11-002D-4DC6-A32F-7DA648C88524}"/>
                </a:ext>
              </a:extLst>
            </p:cNvPr>
            <p:cNvSpPr txBox="1"/>
            <p:nvPr/>
          </p:nvSpPr>
          <p:spPr>
            <a:xfrm>
              <a:off x="2021151" y="5348991"/>
              <a:ext cx="120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Address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33E79E8-AA3F-4544-A9A2-C953FF1CE58E}"/>
              </a:ext>
            </a:extLst>
          </p:cNvPr>
          <p:cNvGrpSpPr/>
          <p:nvPr/>
        </p:nvGrpSpPr>
        <p:grpSpPr>
          <a:xfrm>
            <a:off x="4429957" y="1086743"/>
            <a:ext cx="6995604" cy="3969752"/>
            <a:chOff x="3139735" y="1069797"/>
            <a:chExt cx="8299198" cy="529835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6B0747F-3915-45C5-8DA7-F6A9A71598FC}"/>
                </a:ext>
              </a:extLst>
            </p:cNvPr>
            <p:cNvSpPr txBox="1"/>
            <p:nvPr/>
          </p:nvSpPr>
          <p:spPr>
            <a:xfrm>
              <a:off x="8327256" y="1069797"/>
              <a:ext cx="1207362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</a:t>
              </a:r>
              <a:r>
                <a:rPr lang="en-US" altLang="zh-CN" dirty="0"/>
                <a:t>emory</a:t>
              </a:r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8FF0660-4A67-4CB8-BFAD-992633E19CD1}"/>
                </a:ext>
              </a:extLst>
            </p:cNvPr>
            <p:cNvGrpSpPr/>
            <p:nvPr/>
          </p:nvGrpSpPr>
          <p:grpSpPr>
            <a:xfrm>
              <a:off x="3139735" y="1509204"/>
              <a:ext cx="8299198" cy="4858947"/>
              <a:chOff x="3139735" y="1509204"/>
              <a:chExt cx="8299198" cy="485894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AA0218F-9FFF-4C19-90EC-CAEBD17C287F}"/>
                  </a:ext>
                </a:extLst>
              </p:cNvPr>
              <p:cNvSpPr/>
              <p:nvPr/>
            </p:nvSpPr>
            <p:spPr>
              <a:xfrm>
                <a:off x="7776840" y="1509204"/>
                <a:ext cx="2308194" cy="301841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B0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B55596A-E26E-4F52-A392-D37E1B109661}"/>
                  </a:ext>
                </a:extLst>
              </p:cNvPr>
              <p:cNvSpPr/>
              <p:nvPr/>
            </p:nvSpPr>
            <p:spPr>
              <a:xfrm>
                <a:off x="7776840" y="1812948"/>
                <a:ext cx="2308194" cy="30184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B1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192C7CF-0B4F-49AA-8B94-C6F1F10CCC07}"/>
                  </a:ext>
                </a:extLst>
              </p:cNvPr>
              <p:cNvSpPr/>
              <p:nvPr/>
            </p:nvSpPr>
            <p:spPr>
              <a:xfrm>
                <a:off x="7776840" y="2116692"/>
                <a:ext cx="2308194" cy="3018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B2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45CDFC1-2155-4B09-954B-8DB867270BF8}"/>
                  </a:ext>
                </a:extLst>
              </p:cNvPr>
              <p:cNvSpPr/>
              <p:nvPr/>
            </p:nvSpPr>
            <p:spPr>
              <a:xfrm>
                <a:off x="7776840" y="2420436"/>
                <a:ext cx="2308194" cy="301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B3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7C46D8B-76A1-45DE-A6C7-D9376FBE5DF6}"/>
                  </a:ext>
                </a:extLst>
              </p:cNvPr>
              <p:cNvSpPr/>
              <p:nvPr/>
            </p:nvSpPr>
            <p:spPr>
              <a:xfrm>
                <a:off x="7776840" y="2724180"/>
                <a:ext cx="2308194" cy="301841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B4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D4774D3-E20A-42D6-A3BE-F2430215063E}"/>
                  </a:ext>
                </a:extLst>
              </p:cNvPr>
              <p:cNvSpPr/>
              <p:nvPr/>
            </p:nvSpPr>
            <p:spPr>
              <a:xfrm>
                <a:off x="7776840" y="3027924"/>
                <a:ext cx="2308194" cy="30184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B5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8823488-CF47-4408-8A5D-7BF298E8A17F}"/>
                  </a:ext>
                </a:extLst>
              </p:cNvPr>
              <p:cNvSpPr/>
              <p:nvPr/>
            </p:nvSpPr>
            <p:spPr>
              <a:xfrm>
                <a:off x="7776840" y="3331668"/>
                <a:ext cx="2308194" cy="3018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B6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BC16473-59EE-4D0D-AC0F-ED403F04ED29}"/>
                  </a:ext>
                </a:extLst>
              </p:cNvPr>
              <p:cNvSpPr/>
              <p:nvPr/>
            </p:nvSpPr>
            <p:spPr>
              <a:xfrm>
                <a:off x="7776840" y="3635412"/>
                <a:ext cx="2308194" cy="301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B7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AFAF4E-D7BD-4EDB-9811-88D36901840A}"/>
                  </a:ext>
                </a:extLst>
              </p:cNvPr>
              <p:cNvSpPr/>
              <p:nvPr/>
            </p:nvSpPr>
            <p:spPr>
              <a:xfrm>
                <a:off x="7776840" y="3939156"/>
                <a:ext cx="2308194" cy="301841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B8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BED83E-D75A-4EF3-93F6-D0BE78809D33}"/>
                  </a:ext>
                </a:extLst>
              </p:cNvPr>
              <p:cNvSpPr/>
              <p:nvPr/>
            </p:nvSpPr>
            <p:spPr>
              <a:xfrm>
                <a:off x="7776840" y="4242900"/>
                <a:ext cx="2308194" cy="30184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B9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65F2D87-A943-4DCD-BFCD-01824AA1053E}"/>
                  </a:ext>
                </a:extLst>
              </p:cNvPr>
              <p:cNvSpPr/>
              <p:nvPr/>
            </p:nvSpPr>
            <p:spPr>
              <a:xfrm>
                <a:off x="7776840" y="4546644"/>
                <a:ext cx="2308194" cy="3018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B10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CC0DED6-DE46-4915-ADF3-8A2346C09810}"/>
                  </a:ext>
                </a:extLst>
              </p:cNvPr>
              <p:cNvSpPr/>
              <p:nvPr/>
            </p:nvSpPr>
            <p:spPr>
              <a:xfrm>
                <a:off x="7776840" y="4850388"/>
                <a:ext cx="2308194" cy="301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B11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F39A8CC-B5C8-482D-A8EA-FFF99C59FEBE}"/>
                  </a:ext>
                </a:extLst>
              </p:cNvPr>
              <p:cNvSpPr/>
              <p:nvPr/>
            </p:nvSpPr>
            <p:spPr>
              <a:xfrm>
                <a:off x="7776840" y="5154132"/>
                <a:ext cx="2308194" cy="301841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B12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431214E-195C-4D52-872E-B336BF852ACF}"/>
                  </a:ext>
                </a:extLst>
              </p:cNvPr>
              <p:cNvSpPr/>
              <p:nvPr/>
            </p:nvSpPr>
            <p:spPr>
              <a:xfrm>
                <a:off x="7776840" y="5457876"/>
                <a:ext cx="2308194" cy="30184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B13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940F833-58B7-4F5B-8247-C3C05D6E6138}"/>
                  </a:ext>
                </a:extLst>
              </p:cNvPr>
              <p:cNvSpPr/>
              <p:nvPr/>
            </p:nvSpPr>
            <p:spPr>
              <a:xfrm>
                <a:off x="7776840" y="5761615"/>
                <a:ext cx="2308194" cy="3018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B14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FDB60D6-ED5C-4D64-98D6-BCBBB2C49C43}"/>
                  </a:ext>
                </a:extLst>
              </p:cNvPr>
              <p:cNvSpPr/>
              <p:nvPr/>
            </p:nvSpPr>
            <p:spPr>
              <a:xfrm>
                <a:off x="3139735" y="3073478"/>
                <a:ext cx="2308194" cy="301841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L0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20FB309-830F-4C1E-A517-E9A964D81CA4}"/>
                  </a:ext>
                </a:extLst>
              </p:cNvPr>
              <p:cNvSpPr/>
              <p:nvPr/>
            </p:nvSpPr>
            <p:spPr>
              <a:xfrm>
                <a:off x="3139735" y="3377222"/>
                <a:ext cx="2308194" cy="30184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L1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A834EB0-0B23-44A9-BBAD-04B427A7209C}"/>
                  </a:ext>
                </a:extLst>
              </p:cNvPr>
              <p:cNvSpPr/>
              <p:nvPr/>
            </p:nvSpPr>
            <p:spPr>
              <a:xfrm>
                <a:off x="3139735" y="3680966"/>
                <a:ext cx="2308194" cy="3018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L2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4FF372-C214-45FF-B184-DC7E72C54D4E}"/>
                  </a:ext>
                </a:extLst>
              </p:cNvPr>
              <p:cNvSpPr/>
              <p:nvPr/>
            </p:nvSpPr>
            <p:spPr>
              <a:xfrm>
                <a:off x="3139735" y="3984710"/>
                <a:ext cx="2308194" cy="301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L3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38D5CE8-8329-41D8-A746-0BFC194A2E1D}"/>
                  </a:ext>
                </a:extLst>
              </p:cNvPr>
              <p:cNvSpPr/>
              <p:nvPr/>
            </p:nvSpPr>
            <p:spPr>
              <a:xfrm>
                <a:off x="7776840" y="6063456"/>
                <a:ext cx="2308194" cy="301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B15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9A64384-9658-43B5-86CB-EB822D07B08F}"/>
                  </a:ext>
                </a:extLst>
              </p:cNvPr>
              <p:cNvCxnSpPr>
                <a:stCxn id="6" idx="1"/>
                <a:endCxn id="21" idx="3"/>
              </p:cNvCxnSpPr>
              <p:nvPr/>
            </p:nvCxnSpPr>
            <p:spPr>
              <a:xfrm flipH="1">
                <a:off x="5447929" y="1660125"/>
                <a:ext cx="2328911" cy="15642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2A03DA0-6E13-407A-9AD8-BA8634B4A6EB}"/>
                  </a:ext>
                </a:extLst>
              </p:cNvPr>
              <p:cNvCxnSpPr>
                <a:stCxn id="10" idx="1"/>
                <a:endCxn id="21" idx="3"/>
              </p:cNvCxnSpPr>
              <p:nvPr/>
            </p:nvCxnSpPr>
            <p:spPr>
              <a:xfrm flipH="1">
                <a:off x="5447929" y="2875101"/>
                <a:ext cx="2328911" cy="3492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E882E70-7613-428B-99B6-416FD15B691F}"/>
                  </a:ext>
                </a:extLst>
              </p:cNvPr>
              <p:cNvCxnSpPr>
                <a:stCxn id="14" idx="1"/>
                <a:endCxn id="21" idx="3"/>
              </p:cNvCxnSpPr>
              <p:nvPr/>
            </p:nvCxnSpPr>
            <p:spPr>
              <a:xfrm flipH="1" flipV="1">
                <a:off x="5447929" y="3224399"/>
                <a:ext cx="2328911" cy="8656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D951699-D649-442C-8AC0-0DED8ADFBE9F}"/>
                  </a:ext>
                </a:extLst>
              </p:cNvPr>
              <p:cNvCxnSpPr>
                <a:stCxn id="18" idx="1"/>
                <a:endCxn id="21" idx="3"/>
              </p:cNvCxnSpPr>
              <p:nvPr/>
            </p:nvCxnSpPr>
            <p:spPr>
              <a:xfrm flipH="1" flipV="1">
                <a:off x="5447929" y="3224399"/>
                <a:ext cx="2328911" cy="20806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BA35ECA-1814-4E9B-8FE5-DA2FF39F66C2}"/>
                  </a:ext>
                </a:extLst>
              </p:cNvPr>
              <p:cNvCxnSpPr>
                <a:stCxn id="9" idx="1"/>
                <a:endCxn id="24" idx="3"/>
              </p:cNvCxnSpPr>
              <p:nvPr/>
            </p:nvCxnSpPr>
            <p:spPr>
              <a:xfrm flipH="1">
                <a:off x="5447929" y="2571357"/>
                <a:ext cx="2328911" cy="15642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CCF9B2D-E683-4CF4-B670-449587E50720}"/>
                  </a:ext>
                </a:extLst>
              </p:cNvPr>
              <p:cNvCxnSpPr>
                <a:stCxn id="13" idx="1"/>
                <a:endCxn id="24" idx="3"/>
              </p:cNvCxnSpPr>
              <p:nvPr/>
            </p:nvCxnSpPr>
            <p:spPr>
              <a:xfrm flipH="1">
                <a:off x="5447929" y="3786333"/>
                <a:ext cx="2328911" cy="3492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B8C4FFC-B1DF-4B73-844E-83704787EB7A}"/>
                  </a:ext>
                </a:extLst>
              </p:cNvPr>
              <p:cNvCxnSpPr>
                <a:stCxn id="17" idx="1"/>
                <a:endCxn id="24" idx="3"/>
              </p:cNvCxnSpPr>
              <p:nvPr/>
            </p:nvCxnSpPr>
            <p:spPr>
              <a:xfrm flipH="1" flipV="1">
                <a:off x="5447929" y="4135631"/>
                <a:ext cx="2328911" cy="8656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8D0C0704-89E3-4CBC-B649-FFE62251E705}"/>
                  </a:ext>
                </a:extLst>
              </p:cNvPr>
              <p:cNvCxnSpPr>
                <a:stCxn id="25" idx="1"/>
                <a:endCxn id="24" idx="3"/>
              </p:cNvCxnSpPr>
              <p:nvPr/>
            </p:nvCxnSpPr>
            <p:spPr>
              <a:xfrm flipH="1" flipV="1">
                <a:off x="5447929" y="4135631"/>
                <a:ext cx="2328911" cy="20787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4" name="Right Brace 43">
                <a:extLst>
                  <a:ext uri="{FF2B5EF4-FFF2-40B4-BE49-F238E27FC236}">
                    <a16:creationId xmlns:a16="http://schemas.microsoft.com/office/drawing/2014/main" id="{6CD7113F-63E3-4816-A2CC-C57856159F71}"/>
                  </a:ext>
                </a:extLst>
              </p:cNvPr>
              <p:cNvSpPr/>
              <p:nvPr/>
            </p:nvSpPr>
            <p:spPr>
              <a:xfrm>
                <a:off x="10085034" y="1509204"/>
                <a:ext cx="337350" cy="1213073"/>
              </a:xfrm>
              <a:prstGeom prst="rightBrace">
                <a:avLst>
                  <a:gd name="adj1" fmla="val 42529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ight Brace 44">
                <a:extLst>
                  <a:ext uri="{FF2B5EF4-FFF2-40B4-BE49-F238E27FC236}">
                    <a16:creationId xmlns:a16="http://schemas.microsoft.com/office/drawing/2014/main" id="{0FC8E834-B220-4BAF-8110-FB96BF36036E}"/>
                  </a:ext>
                </a:extLst>
              </p:cNvPr>
              <p:cNvSpPr/>
              <p:nvPr/>
            </p:nvSpPr>
            <p:spPr>
              <a:xfrm>
                <a:off x="10085034" y="2726604"/>
                <a:ext cx="337350" cy="1213073"/>
              </a:xfrm>
              <a:prstGeom prst="rightBrace">
                <a:avLst>
                  <a:gd name="adj1" fmla="val 42529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ight Brace 45">
                <a:extLst>
                  <a:ext uri="{FF2B5EF4-FFF2-40B4-BE49-F238E27FC236}">
                    <a16:creationId xmlns:a16="http://schemas.microsoft.com/office/drawing/2014/main" id="{D2984F65-6F9C-4B6D-BCCE-4D80CE86FAFC}"/>
                  </a:ext>
                </a:extLst>
              </p:cNvPr>
              <p:cNvSpPr/>
              <p:nvPr/>
            </p:nvSpPr>
            <p:spPr>
              <a:xfrm>
                <a:off x="10085034" y="3935350"/>
                <a:ext cx="337350" cy="1213073"/>
              </a:xfrm>
              <a:prstGeom prst="rightBrace">
                <a:avLst>
                  <a:gd name="adj1" fmla="val 42529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ight Brace 46">
                <a:extLst>
                  <a:ext uri="{FF2B5EF4-FFF2-40B4-BE49-F238E27FC236}">
                    <a16:creationId xmlns:a16="http://schemas.microsoft.com/office/drawing/2014/main" id="{EB614AF3-6EF8-4E5E-B024-4E2A8AEA84D8}"/>
                  </a:ext>
                </a:extLst>
              </p:cNvPr>
              <p:cNvSpPr/>
              <p:nvPr/>
            </p:nvSpPr>
            <p:spPr>
              <a:xfrm>
                <a:off x="10085034" y="5155078"/>
                <a:ext cx="337350" cy="1213073"/>
              </a:xfrm>
              <a:prstGeom prst="rightBrace">
                <a:avLst>
                  <a:gd name="adj1" fmla="val 42529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FBADCA7-535E-4B52-8853-976C184FFEBA}"/>
                  </a:ext>
                </a:extLst>
              </p:cNvPr>
              <p:cNvSpPr txBox="1"/>
              <p:nvPr/>
            </p:nvSpPr>
            <p:spPr>
              <a:xfrm>
                <a:off x="3648721" y="2619446"/>
                <a:ext cx="1207362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altLang="zh-CN" dirty="0"/>
                  <a:t>ache</a:t>
                </a:r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9860F9-DACB-4E27-9152-9D73ADDC731B}"/>
                  </a:ext>
                </a:extLst>
              </p:cNvPr>
              <p:cNvSpPr txBox="1"/>
              <p:nvPr/>
            </p:nvSpPr>
            <p:spPr>
              <a:xfrm>
                <a:off x="10422385" y="1908136"/>
                <a:ext cx="1016548" cy="451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Group0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1BDA023-B646-40E2-90DE-CB52FFA398B5}"/>
                  </a:ext>
                </a:extLst>
              </p:cNvPr>
              <p:cNvSpPr txBox="1"/>
              <p:nvPr/>
            </p:nvSpPr>
            <p:spPr>
              <a:xfrm>
                <a:off x="10422385" y="3133531"/>
                <a:ext cx="1016548" cy="451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Group1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03D6C7C-A9EC-46FF-81B2-CA8D3FEDD06D}"/>
                  </a:ext>
                </a:extLst>
              </p:cNvPr>
              <p:cNvSpPr txBox="1"/>
              <p:nvPr/>
            </p:nvSpPr>
            <p:spPr>
              <a:xfrm>
                <a:off x="10422385" y="4348515"/>
                <a:ext cx="1016548" cy="451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Group2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2FF81C8-77C9-406A-8F57-8CA57F842AE8}"/>
                  </a:ext>
                </a:extLst>
              </p:cNvPr>
              <p:cNvSpPr txBox="1"/>
              <p:nvPr/>
            </p:nvSpPr>
            <p:spPr>
              <a:xfrm>
                <a:off x="10422385" y="5573912"/>
                <a:ext cx="1016548" cy="451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Group3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EA4BE88-9CF8-40E1-9D90-254A4738CCB3}"/>
                  </a:ext>
                </a:extLst>
              </p:cNvPr>
              <p:cNvSpPr txBox="1"/>
              <p:nvPr/>
            </p:nvSpPr>
            <p:spPr>
              <a:xfrm>
                <a:off x="3139735" y="4399379"/>
                <a:ext cx="2116928" cy="492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</a:t>
                </a:r>
                <a:r>
                  <a:rPr lang="en-US" altLang="zh-CN" dirty="0"/>
                  <a:t>ag, Valid, Data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6048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1E3CEE-57E8-4164-B4E7-2C6CFDA7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组相联）</a:t>
            </a:r>
            <a:endParaRPr lang="en-US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6FD229C4-734F-4B62-915F-A1B632159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9149"/>
            <a:ext cx="3465973" cy="4521237"/>
          </a:xfrm>
        </p:spPr>
        <p:txBody>
          <a:bodyPr/>
          <a:lstStyle/>
          <a:p>
            <a:r>
              <a:rPr lang="zh-CN" altLang="en-US" dirty="0"/>
              <a:t>组间直相联，组内全相联。</a:t>
            </a:r>
            <a:endParaRPr lang="en-US" altLang="zh-CN" dirty="0"/>
          </a:p>
          <a:p>
            <a:pPr lvl="1"/>
            <a:r>
              <a:rPr lang="zh-CN" altLang="en-US" dirty="0"/>
              <a:t>组号相等。</a:t>
            </a:r>
            <a:endParaRPr lang="en-US" altLang="zh-CN" dirty="0"/>
          </a:p>
          <a:p>
            <a:pPr lvl="1"/>
            <a:r>
              <a:rPr lang="zh-CN" altLang="en-US" dirty="0"/>
              <a:t>组内各块任意存放。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块的冲突概率比较低，块利用率大幅度提高，块失效率明显降低。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实现难度和成本较高。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BD9A04-BE99-4A53-9C11-595D0A4FEC73}"/>
              </a:ext>
            </a:extLst>
          </p:cNvPr>
          <p:cNvGrpSpPr/>
          <p:nvPr/>
        </p:nvGrpSpPr>
        <p:grpSpPr>
          <a:xfrm>
            <a:off x="8510731" y="5472094"/>
            <a:ext cx="2870445" cy="542823"/>
            <a:chOff x="2021151" y="5348991"/>
            <a:chExt cx="3370552" cy="67117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14E2860-DF03-44D0-959A-FE771FE04061}"/>
                </a:ext>
              </a:extLst>
            </p:cNvPr>
            <p:cNvSpPr/>
            <p:nvPr/>
          </p:nvSpPr>
          <p:spPr>
            <a:xfrm>
              <a:off x="2024107" y="5718323"/>
              <a:ext cx="1346448" cy="3018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Tag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A2C9BE5-8ACC-4EC3-BB39-9F3BDCCFE17B}"/>
                </a:ext>
              </a:extLst>
            </p:cNvPr>
            <p:cNvSpPr/>
            <p:nvPr/>
          </p:nvSpPr>
          <p:spPr>
            <a:xfrm>
              <a:off x="3373511" y="5718323"/>
              <a:ext cx="1124508" cy="3018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Set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B7FEE16-CBF7-413D-9476-99CBFE5A1ECC}"/>
                </a:ext>
              </a:extLst>
            </p:cNvPr>
            <p:cNvSpPr/>
            <p:nvPr/>
          </p:nvSpPr>
          <p:spPr>
            <a:xfrm>
              <a:off x="4498019" y="5718323"/>
              <a:ext cx="893684" cy="3018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Offset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0C4D11-002D-4DC6-A32F-7DA648C88524}"/>
                </a:ext>
              </a:extLst>
            </p:cNvPr>
            <p:cNvSpPr txBox="1"/>
            <p:nvPr/>
          </p:nvSpPr>
          <p:spPr>
            <a:xfrm>
              <a:off x="2021151" y="5348991"/>
              <a:ext cx="120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Address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2E4CB9F-4501-4C3B-B73B-CC84652571DE}"/>
              </a:ext>
            </a:extLst>
          </p:cNvPr>
          <p:cNvGrpSpPr/>
          <p:nvPr/>
        </p:nvGrpSpPr>
        <p:grpSpPr>
          <a:xfrm>
            <a:off x="4279037" y="800933"/>
            <a:ext cx="6178860" cy="4577209"/>
            <a:chOff x="2450237" y="1129856"/>
            <a:chExt cx="7634797" cy="52354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A0218F-9FFF-4C19-90EC-CAEBD17C287F}"/>
                </a:ext>
              </a:extLst>
            </p:cNvPr>
            <p:cNvSpPr/>
            <p:nvPr/>
          </p:nvSpPr>
          <p:spPr>
            <a:xfrm>
              <a:off x="7776840" y="1509204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55596A-E26E-4F52-A392-D37E1B109661}"/>
                </a:ext>
              </a:extLst>
            </p:cNvPr>
            <p:cNvSpPr/>
            <p:nvPr/>
          </p:nvSpPr>
          <p:spPr>
            <a:xfrm>
              <a:off x="7776840" y="1812948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92C7CF-0B4F-49AA-8B94-C6F1F10CCC07}"/>
                </a:ext>
              </a:extLst>
            </p:cNvPr>
            <p:cNvSpPr/>
            <p:nvPr/>
          </p:nvSpPr>
          <p:spPr>
            <a:xfrm>
              <a:off x="7776840" y="2116692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5CDFC1-2155-4B09-954B-8DB867270BF8}"/>
                </a:ext>
              </a:extLst>
            </p:cNvPr>
            <p:cNvSpPr/>
            <p:nvPr/>
          </p:nvSpPr>
          <p:spPr>
            <a:xfrm>
              <a:off x="7776840" y="2420436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C46D8B-76A1-45DE-A6C7-D9376FBE5DF6}"/>
                </a:ext>
              </a:extLst>
            </p:cNvPr>
            <p:cNvSpPr/>
            <p:nvPr/>
          </p:nvSpPr>
          <p:spPr>
            <a:xfrm>
              <a:off x="7776840" y="2724180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4774D3-E20A-42D6-A3BE-F2430215063E}"/>
                </a:ext>
              </a:extLst>
            </p:cNvPr>
            <p:cNvSpPr/>
            <p:nvPr/>
          </p:nvSpPr>
          <p:spPr>
            <a:xfrm>
              <a:off x="7776840" y="3027924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B5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823488-CF47-4408-8A5D-7BF298E8A17F}"/>
                </a:ext>
              </a:extLst>
            </p:cNvPr>
            <p:cNvSpPr/>
            <p:nvPr/>
          </p:nvSpPr>
          <p:spPr>
            <a:xfrm>
              <a:off x="7776840" y="3331668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C16473-59EE-4D0D-AC0F-ED403F04ED29}"/>
                </a:ext>
              </a:extLst>
            </p:cNvPr>
            <p:cNvSpPr/>
            <p:nvPr/>
          </p:nvSpPr>
          <p:spPr>
            <a:xfrm>
              <a:off x="7776840" y="3635412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B7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AFAF4E-D7BD-4EDB-9811-88D36901840A}"/>
                </a:ext>
              </a:extLst>
            </p:cNvPr>
            <p:cNvSpPr/>
            <p:nvPr/>
          </p:nvSpPr>
          <p:spPr>
            <a:xfrm>
              <a:off x="7776840" y="3939156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B8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BED83E-D75A-4EF3-93F6-D0BE78809D33}"/>
                </a:ext>
              </a:extLst>
            </p:cNvPr>
            <p:cNvSpPr/>
            <p:nvPr/>
          </p:nvSpPr>
          <p:spPr>
            <a:xfrm>
              <a:off x="7776840" y="4242900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B9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65F2D87-A943-4DCD-BFCD-01824AA1053E}"/>
                </a:ext>
              </a:extLst>
            </p:cNvPr>
            <p:cNvSpPr/>
            <p:nvPr/>
          </p:nvSpPr>
          <p:spPr>
            <a:xfrm>
              <a:off x="7776840" y="4546644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B10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C0DED6-DE46-4915-ADF3-8A2346C09810}"/>
                </a:ext>
              </a:extLst>
            </p:cNvPr>
            <p:cNvSpPr/>
            <p:nvPr/>
          </p:nvSpPr>
          <p:spPr>
            <a:xfrm>
              <a:off x="7776840" y="4850388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B11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F39A8CC-B5C8-482D-A8EA-FFF99C59FEBE}"/>
                </a:ext>
              </a:extLst>
            </p:cNvPr>
            <p:cNvSpPr/>
            <p:nvPr/>
          </p:nvSpPr>
          <p:spPr>
            <a:xfrm>
              <a:off x="7776840" y="5154132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B12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1214E-195C-4D52-872E-B336BF852ACF}"/>
                </a:ext>
              </a:extLst>
            </p:cNvPr>
            <p:cNvSpPr/>
            <p:nvPr/>
          </p:nvSpPr>
          <p:spPr>
            <a:xfrm>
              <a:off x="7776840" y="5457876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B13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940F833-58B7-4F5B-8247-C3C05D6E6138}"/>
                </a:ext>
              </a:extLst>
            </p:cNvPr>
            <p:cNvSpPr/>
            <p:nvPr/>
          </p:nvSpPr>
          <p:spPr>
            <a:xfrm>
              <a:off x="7776840" y="5761615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B14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DB60D6-ED5C-4D64-98D6-BCBBB2C49C43}"/>
                </a:ext>
              </a:extLst>
            </p:cNvPr>
            <p:cNvSpPr/>
            <p:nvPr/>
          </p:nvSpPr>
          <p:spPr>
            <a:xfrm>
              <a:off x="3139735" y="3073478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0FB309-830F-4C1E-A517-E9A964D81CA4}"/>
                </a:ext>
              </a:extLst>
            </p:cNvPr>
            <p:cNvSpPr/>
            <p:nvPr/>
          </p:nvSpPr>
          <p:spPr>
            <a:xfrm>
              <a:off x="3139735" y="3377222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A834EB0-0B23-44A9-BBAD-04B427A7209C}"/>
                </a:ext>
              </a:extLst>
            </p:cNvPr>
            <p:cNvSpPr/>
            <p:nvPr/>
          </p:nvSpPr>
          <p:spPr>
            <a:xfrm>
              <a:off x="3139735" y="3680966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4FF372-C214-45FF-B184-DC7E72C54D4E}"/>
                </a:ext>
              </a:extLst>
            </p:cNvPr>
            <p:cNvSpPr/>
            <p:nvPr/>
          </p:nvSpPr>
          <p:spPr>
            <a:xfrm>
              <a:off x="3139735" y="3984710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8D5CE8-8329-41D8-A746-0BFC194A2E1D}"/>
                </a:ext>
              </a:extLst>
            </p:cNvPr>
            <p:cNvSpPr/>
            <p:nvPr/>
          </p:nvSpPr>
          <p:spPr>
            <a:xfrm>
              <a:off x="7776840" y="6063456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B15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FBADCA7-535E-4B52-8853-976C184FFEBA}"/>
                </a:ext>
              </a:extLst>
            </p:cNvPr>
            <p:cNvSpPr txBox="1"/>
            <p:nvPr/>
          </p:nvSpPr>
          <p:spPr>
            <a:xfrm>
              <a:off x="3648721" y="2538041"/>
              <a:ext cx="120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r>
                <a:rPr lang="en-US" altLang="zh-CN" dirty="0"/>
                <a:t>ache</a:t>
              </a:r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6B0747F-3915-45C5-8DA7-F6A9A71598FC}"/>
                </a:ext>
              </a:extLst>
            </p:cNvPr>
            <p:cNvSpPr txBox="1"/>
            <p:nvPr/>
          </p:nvSpPr>
          <p:spPr>
            <a:xfrm>
              <a:off x="8327255" y="1129856"/>
              <a:ext cx="1275117" cy="42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</a:t>
              </a:r>
              <a:r>
                <a:rPr lang="en-US" altLang="zh-CN" dirty="0"/>
                <a:t>emory</a:t>
              </a:r>
              <a:endParaRPr lang="en-US" dirty="0"/>
            </a:p>
          </p:txBody>
        </p:sp>
        <p:sp>
          <p:nvSpPr>
            <p:cNvPr id="63" name="Right Brace 62">
              <a:extLst>
                <a:ext uri="{FF2B5EF4-FFF2-40B4-BE49-F238E27FC236}">
                  <a16:creationId xmlns:a16="http://schemas.microsoft.com/office/drawing/2014/main" id="{95F8A483-43BA-4377-8BBA-4A94D62C2353}"/>
                </a:ext>
              </a:extLst>
            </p:cNvPr>
            <p:cNvSpPr/>
            <p:nvPr/>
          </p:nvSpPr>
          <p:spPr>
            <a:xfrm>
              <a:off x="5447929" y="3073478"/>
              <a:ext cx="171636" cy="60558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Brace 66">
              <a:extLst>
                <a:ext uri="{FF2B5EF4-FFF2-40B4-BE49-F238E27FC236}">
                  <a16:creationId xmlns:a16="http://schemas.microsoft.com/office/drawing/2014/main" id="{8688EB38-73C3-45A8-A898-89F0CF8D89C8}"/>
                </a:ext>
              </a:extLst>
            </p:cNvPr>
            <p:cNvSpPr/>
            <p:nvPr/>
          </p:nvSpPr>
          <p:spPr>
            <a:xfrm>
              <a:off x="5447929" y="3679063"/>
              <a:ext cx="171636" cy="60558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Left Brace 67">
              <a:extLst>
                <a:ext uri="{FF2B5EF4-FFF2-40B4-BE49-F238E27FC236}">
                  <a16:creationId xmlns:a16="http://schemas.microsoft.com/office/drawing/2014/main" id="{29E49FA9-38F2-408C-A0EC-1E7DDA09B30C}"/>
                </a:ext>
              </a:extLst>
            </p:cNvPr>
            <p:cNvSpPr/>
            <p:nvPr/>
          </p:nvSpPr>
          <p:spPr>
            <a:xfrm>
              <a:off x="2968099" y="3073478"/>
              <a:ext cx="171636" cy="60558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Left Brace 68">
              <a:extLst>
                <a:ext uri="{FF2B5EF4-FFF2-40B4-BE49-F238E27FC236}">
                  <a16:creationId xmlns:a16="http://schemas.microsoft.com/office/drawing/2014/main" id="{2EC1680F-ED4F-4C36-AB96-AED58F3D4695}"/>
                </a:ext>
              </a:extLst>
            </p:cNvPr>
            <p:cNvSpPr/>
            <p:nvPr/>
          </p:nvSpPr>
          <p:spPr>
            <a:xfrm>
              <a:off x="2968099" y="3674097"/>
              <a:ext cx="171636" cy="60558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10B94F1-656C-495E-9B4E-783503DB8F82}"/>
                </a:ext>
              </a:extLst>
            </p:cNvPr>
            <p:cNvSpPr txBox="1"/>
            <p:nvPr/>
          </p:nvSpPr>
          <p:spPr>
            <a:xfrm>
              <a:off x="2450237" y="3195124"/>
              <a:ext cx="51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979D154-5E95-48B5-B0F8-A6AF2F830646}"/>
                </a:ext>
              </a:extLst>
            </p:cNvPr>
            <p:cNvSpPr txBox="1"/>
            <p:nvPr/>
          </p:nvSpPr>
          <p:spPr>
            <a:xfrm>
              <a:off x="2450237" y="3798141"/>
              <a:ext cx="51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S1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29D90EA-E309-43E4-B654-5C55F870EB6B}"/>
                </a:ext>
              </a:extLst>
            </p:cNvPr>
            <p:cNvCxnSpPr>
              <a:stCxn id="6" idx="1"/>
              <a:endCxn id="63" idx="1"/>
            </p:cNvCxnSpPr>
            <p:nvPr/>
          </p:nvCxnSpPr>
          <p:spPr>
            <a:xfrm flipH="1">
              <a:off x="5619565" y="1660125"/>
              <a:ext cx="2157275" cy="171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6112A43-3125-42C4-998F-5F4BCB5F29A3}"/>
                </a:ext>
              </a:extLst>
            </p:cNvPr>
            <p:cNvCxnSpPr>
              <a:stCxn id="7" idx="1"/>
              <a:endCxn id="63" idx="1"/>
            </p:cNvCxnSpPr>
            <p:nvPr/>
          </p:nvCxnSpPr>
          <p:spPr>
            <a:xfrm flipH="1">
              <a:off x="5619565" y="1963869"/>
              <a:ext cx="2157275" cy="1412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D44592D-1B93-4C77-BC5B-ED1D56810992}"/>
                </a:ext>
              </a:extLst>
            </p:cNvPr>
            <p:cNvCxnSpPr>
              <a:stCxn id="8" idx="1"/>
              <a:endCxn id="67" idx="1"/>
            </p:cNvCxnSpPr>
            <p:nvPr/>
          </p:nvCxnSpPr>
          <p:spPr>
            <a:xfrm flipH="1">
              <a:off x="5619565" y="2267613"/>
              <a:ext cx="2157275" cy="1714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805295F-3E15-4247-8826-FFB60C47FF27}"/>
                </a:ext>
              </a:extLst>
            </p:cNvPr>
            <p:cNvCxnSpPr>
              <a:stCxn id="9" idx="1"/>
              <a:endCxn id="67" idx="1"/>
            </p:cNvCxnSpPr>
            <p:nvPr/>
          </p:nvCxnSpPr>
          <p:spPr>
            <a:xfrm flipH="1">
              <a:off x="5619565" y="2571357"/>
              <a:ext cx="2157275" cy="1410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3612E6F-F770-47E5-AC9F-CAF5E8B1BABC}"/>
                </a:ext>
              </a:extLst>
            </p:cNvPr>
            <p:cNvCxnSpPr>
              <a:stCxn id="10" idx="1"/>
              <a:endCxn id="63" idx="1"/>
            </p:cNvCxnSpPr>
            <p:nvPr/>
          </p:nvCxnSpPr>
          <p:spPr>
            <a:xfrm flipH="1">
              <a:off x="5619565" y="2875101"/>
              <a:ext cx="2157275" cy="501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92AEA3-8A64-4323-8E06-4B9EA2E8133A}"/>
                </a:ext>
              </a:extLst>
            </p:cNvPr>
            <p:cNvCxnSpPr>
              <a:stCxn id="11" idx="1"/>
              <a:endCxn id="63" idx="1"/>
            </p:cNvCxnSpPr>
            <p:nvPr/>
          </p:nvCxnSpPr>
          <p:spPr>
            <a:xfrm flipH="1">
              <a:off x="5619565" y="3178845"/>
              <a:ext cx="2157275" cy="197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0AF0AC7-0DD7-4FF7-83C0-2BC89DA18215}"/>
                </a:ext>
              </a:extLst>
            </p:cNvPr>
            <p:cNvCxnSpPr>
              <a:stCxn id="12" idx="1"/>
              <a:endCxn id="67" idx="1"/>
            </p:cNvCxnSpPr>
            <p:nvPr/>
          </p:nvCxnSpPr>
          <p:spPr>
            <a:xfrm flipH="1">
              <a:off x="5619565" y="3482589"/>
              <a:ext cx="2157275" cy="499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59363BE-8AAB-4537-B33F-510C3150C1E8}"/>
                </a:ext>
              </a:extLst>
            </p:cNvPr>
            <p:cNvCxnSpPr>
              <a:stCxn id="13" idx="1"/>
              <a:endCxn id="67" idx="1"/>
            </p:cNvCxnSpPr>
            <p:nvPr/>
          </p:nvCxnSpPr>
          <p:spPr>
            <a:xfrm flipH="1">
              <a:off x="5619565" y="3786333"/>
              <a:ext cx="2157275" cy="19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3B689B3-3218-4502-B530-B79C9D840C74}"/>
                </a:ext>
              </a:extLst>
            </p:cNvPr>
            <p:cNvCxnSpPr>
              <a:stCxn id="14" idx="1"/>
              <a:endCxn id="63" idx="1"/>
            </p:cNvCxnSpPr>
            <p:nvPr/>
          </p:nvCxnSpPr>
          <p:spPr>
            <a:xfrm flipH="1" flipV="1">
              <a:off x="5619565" y="3376271"/>
              <a:ext cx="2157275" cy="713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A1FA801-72BC-4A4C-A644-BD31F5E1DF4C}"/>
                </a:ext>
              </a:extLst>
            </p:cNvPr>
            <p:cNvCxnSpPr>
              <a:stCxn id="15" idx="1"/>
              <a:endCxn id="63" idx="1"/>
            </p:cNvCxnSpPr>
            <p:nvPr/>
          </p:nvCxnSpPr>
          <p:spPr>
            <a:xfrm flipH="1" flipV="1">
              <a:off x="5619565" y="3376271"/>
              <a:ext cx="2157275" cy="1017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31E4718-739D-4BE6-BB51-44C81B28341A}"/>
                </a:ext>
              </a:extLst>
            </p:cNvPr>
            <p:cNvCxnSpPr>
              <a:stCxn id="16" idx="1"/>
              <a:endCxn id="67" idx="1"/>
            </p:cNvCxnSpPr>
            <p:nvPr/>
          </p:nvCxnSpPr>
          <p:spPr>
            <a:xfrm flipH="1" flipV="1">
              <a:off x="5619565" y="3981856"/>
              <a:ext cx="2157275" cy="715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A36C6B0-F284-4836-AEF1-E4370683D430}"/>
                </a:ext>
              </a:extLst>
            </p:cNvPr>
            <p:cNvCxnSpPr>
              <a:stCxn id="17" idx="1"/>
              <a:endCxn id="67" idx="1"/>
            </p:cNvCxnSpPr>
            <p:nvPr/>
          </p:nvCxnSpPr>
          <p:spPr>
            <a:xfrm flipH="1" flipV="1">
              <a:off x="5619565" y="3981856"/>
              <a:ext cx="2157275" cy="1019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AFE3983-5916-4B75-9B8A-96A878EF4FA7}"/>
                </a:ext>
              </a:extLst>
            </p:cNvPr>
            <p:cNvCxnSpPr>
              <a:stCxn id="18" idx="1"/>
              <a:endCxn id="63" idx="1"/>
            </p:cNvCxnSpPr>
            <p:nvPr/>
          </p:nvCxnSpPr>
          <p:spPr>
            <a:xfrm flipH="1" flipV="1">
              <a:off x="5619565" y="3376271"/>
              <a:ext cx="2157275" cy="1928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60C84095-01C1-4F26-BA50-10B2C8D1DEB4}"/>
                </a:ext>
              </a:extLst>
            </p:cNvPr>
            <p:cNvCxnSpPr>
              <a:cxnSpLocks/>
              <a:stCxn id="19" idx="1"/>
              <a:endCxn id="63" idx="1"/>
            </p:cNvCxnSpPr>
            <p:nvPr/>
          </p:nvCxnSpPr>
          <p:spPr>
            <a:xfrm flipH="1" flipV="1">
              <a:off x="5619565" y="3376271"/>
              <a:ext cx="2157275" cy="2232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704CD9E-7B23-474A-8D54-C2F1EFACCB74}"/>
                </a:ext>
              </a:extLst>
            </p:cNvPr>
            <p:cNvCxnSpPr>
              <a:stCxn id="20" idx="1"/>
              <a:endCxn id="67" idx="1"/>
            </p:cNvCxnSpPr>
            <p:nvPr/>
          </p:nvCxnSpPr>
          <p:spPr>
            <a:xfrm flipH="1" flipV="1">
              <a:off x="5619565" y="3981856"/>
              <a:ext cx="2157275" cy="1930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6EFEA2C-8A99-4EA7-A767-C014AA878D65}"/>
                </a:ext>
              </a:extLst>
            </p:cNvPr>
            <p:cNvCxnSpPr>
              <a:stCxn id="25" idx="1"/>
              <a:endCxn id="67" idx="1"/>
            </p:cNvCxnSpPr>
            <p:nvPr/>
          </p:nvCxnSpPr>
          <p:spPr>
            <a:xfrm flipH="1" flipV="1">
              <a:off x="5619565" y="3981856"/>
              <a:ext cx="2157275" cy="223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B267E9A-5940-46F5-AEA2-683A4674ADC4}"/>
                </a:ext>
              </a:extLst>
            </p:cNvPr>
            <p:cNvSpPr txBox="1"/>
            <p:nvPr/>
          </p:nvSpPr>
          <p:spPr>
            <a:xfrm>
              <a:off x="2887433" y="4382271"/>
              <a:ext cx="2853661" cy="42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2-way set assoc. cache</a:t>
              </a:r>
            </a:p>
          </p:txBody>
        </p:sp>
      </p:grpSp>
      <p:pic>
        <p:nvPicPr>
          <p:cNvPr id="28" name="Picture 27" descr="Diagram, engineering drawing&#10;&#10;Description automatically generated">
            <a:extLst>
              <a:ext uri="{FF2B5EF4-FFF2-40B4-BE49-F238E27FC236}">
                <a16:creationId xmlns:a16="http://schemas.microsoft.com/office/drawing/2014/main" id="{D246C168-42F6-4AA8-8651-915CDA2D6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3846" y="3920087"/>
            <a:ext cx="5238387" cy="35635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7923A4D-1DDA-4E2B-8FF9-31A7706942BA}"/>
              </a:ext>
            </a:extLst>
          </p:cNvPr>
          <p:cNvSpPr txBox="1"/>
          <p:nvPr/>
        </p:nvSpPr>
        <p:spPr>
          <a:xfrm>
            <a:off x="4698144" y="6524515"/>
            <a:ext cx="145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From internet</a:t>
            </a:r>
          </a:p>
        </p:txBody>
      </p:sp>
    </p:spTree>
    <p:extLst>
      <p:ext uri="{BB962C8B-B14F-4D97-AF65-F5344CB8AC3E}">
        <p14:creationId xmlns:p14="http://schemas.microsoft.com/office/powerpoint/2010/main" val="2116549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C5A0472-C39A-4EF5-B8A4-C901833D9C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777114"/>
              </p:ext>
            </p:extLst>
          </p:nvPr>
        </p:nvGraphicFramePr>
        <p:xfrm>
          <a:off x="495300" y="1338580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291">
                  <a:extLst>
                    <a:ext uri="{9D8B030D-6E8A-4147-A177-3AD203B41FA5}">
                      <a16:colId xmlns:a16="http://schemas.microsoft.com/office/drawing/2014/main" val="4105167673"/>
                    </a:ext>
                  </a:extLst>
                </a:gridCol>
                <a:gridCol w="1154097">
                  <a:extLst>
                    <a:ext uri="{9D8B030D-6E8A-4147-A177-3AD203B41FA5}">
                      <a16:colId xmlns:a16="http://schemas.microsoft.com/office/drawing/2014/main" val="563637783"/>
                    </a:ext>
                  </a:extLst>
                </a:gridCol>
                <a:gridCol w="2254929">
                  <a:extLst>
                    <a:ext uri="{9D8B030D-6E8A-4147-A177-3AD203B41FA5}">
                      <a16:colId xmlns:a16="http://schemas.microsoft.com/office/drawing/2014/main" val="4245131727"/>
                    </a:ext>
                  </a:extLst>
                </a:gridCol>
                <a:gridCol w="2237172">
                  <a:extLst>
                    <a:ext uri="{9D8B030D-6E8A-4147-A177-3AD203B41FA5}">
                      <a16:colId xmlns:a16="http://schemas.microsoft.com/office/drawing/2014/main" val="4149235324"/>
                    </a:ext>
                  </a:extLst>
                </a:gridCol>
                <a:gridCol w="4074111">
                  <a:extLst>
                    <a:ext uri="{9D8B030D-6E8A-4147-A177-3AD203B41FA5}">
                      <a16:colId xmlns:a16="http://schemas.microsoft.com/office/drawing/2014/main" val="1344866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LSZ (Byte)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15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4-way set assoc.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4-way set assoc.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8/16-way set assoc.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39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2-way set assoc.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4-way set assoc.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16-way set assoc. up to 2MB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06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2-way set assoc.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4-way set </a:t>
                      </a:r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817092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B96145D-8EE8-4819-A9F1-E4D18BD5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Arm CPU Cache Info.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7BE51D6-F8BE-4D25-80A6-C1C8BB49E013}"/>
              </a:ext>
            </a:extLst>
          </p:cNvPr>
          <p:cNvSpPr txBox="1">
            <a:spLocks/>
          </p:cNvSpPr>
          <p:nvPr/>
        </p:nvSpPr>
        <p:spPr>
          <a:xfrm>
            <a:off x="838200" y="3364637"/>
            <a:ext cx="10515600" cy="2615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cache</a:t>
            </a:r>
          </a:p>
          <a:p>
            <a:pPr lvl="1"/>
            <a:r>
              <a:rPr lang="en-US" dirty="0"/>
              <a:t>Read-Allocate.</a:t>
            </a:r>
          </a:p>
          <a:p>
            <a:endParaRPr lang="en-US" dirty="0"/>
          </a:p>
          <a:p>
            <a:r>
              <a:rPr lang="en-US" dirty="0"/>
              <a:t>Data cache and unified cache</a:t>
            </a:r>
          </a:p>
          <a:p>
            <a:pPr lvl="1"/>
            <a:r>
              <a:rPr lang="en-US" dirty="0"/>
              <a:t>Read-Allocate, Write-Allocate.</a:t>
            </a:r>
          </a:p>
          <a:p>
            <a:pPr lvl="1"/>
            <a:r>
              <a:rPr lang="en-US" dirty="0"/>
              <a:t>Write-Back, Write-Through.</a:t>
            </a:r>
          </a:p>
          <a:p>
            <a:pPr lvl="1"/>
            <a:r>
              <a:rPr lang="en-US" dirty="0"/>
              <a:t>Transient hints.</a:t>
            </a:r>
          </a:p>
        </p:txBody>
      </p:sp>
    </p:spTree>
    <p:extLst>
      <p:ext uri="{BB962C8B-B14F-4D97-AF65-F5344CB8AC3E}">
        <p14:creationId xmlns:p14="http://schemas.microsoft.com/office/powerpoint/2010/main" val="24675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295859" cy="68580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818" y="-104291"/>
            <a:ext cx="12353952" cy="700515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15373" y="1555046"/>
            <a:ext cx="7251561" cy="766378"/>
          </a:xfrm>
        </p:spPr>
        <p:txBody>
          <a:bodyPr>
            <a:normAutofit/>
          </a:bodyPr>
          <a:lstStyle/>
          <a:p>
            <a:r>
              <a:rPr lang="en-US" sz="4800" dirty="0"/>
              <a:t>Cache problems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6898" y="1214957"/>
            <a:ext cx="2488961" cy="237914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3636962"/>
            <a:ext cx="12192000" cy="247243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95DA18-A491-4B15-A45C-18C763841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update to a memory location by a CPU that accesses a cache might not be visible to other observers that can access memory.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Updates to memory locations by other observers that can access memory might not be visible to a CPU that accesses a cache.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cache maintenance is required to overcome the cache coherency problems above.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F14C02-21CA-44C5-A9DF-F2627F0D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Coherency Problems Caused by Cache</a:t>
            </a:r>
          </a:p>
        </p:txBody>
      </p:sp>
    </p:spTree>
    <p:extLst>
      <p:ext uri="{BB962C8B-B14F-4D97-AF65-F5344CB8AC3E}">
        <p14:creationId xmlns:p14="http://schemas.microsoft.com/office/powerpoint/2010/main" val="21572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占位符 9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4648200" cy="6858000"/>
          </a:xfr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029325" y="1781175"/>
            <a:ext cx="4800600" cy="438150"/>
          </a:xfrm>
        </p:spPr>
        <p:txBody>
          <a:bodyPr/>
          <a:lstStyle/>
          <a:p>
            <a:r>
              <a:rPr lang="en-US" altLang="zh-CN" dirty="0"/>
              <a:t>What is cache</a:t>
            </a:r>
            <a:r>
              <a:rPr lang="zh-CN" altLang="en-US" dirty="0"/>
              <a:t>？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6029325" y="2728912"/>
            <a:ext cx="4800600" cy="438150"/>
          </a:xfrm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6029325" y="3676649"/>
            <a:ext cx="4800600" cy="438150"/>
          </a:xfrm>
        </p:spPr>
        <p:txBody>
          <a:bodyPr/>
          <a:lstStyle/>
          <a:p>
            <a:r>
              <a:rPr lang="en-US" altLang="zh-CN" dirty="0"/>
              <a:t>Cache maintenance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6029325" y="4624386"/>
            <a:ext cx="4800600" cy="4381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2562222"/>
            <a:ext cx="4650104" cy="2114550"/>
          </a:xfrm>
          <a:prstGeom prst="rect">
            <a:avLst/>
          </a:prstGeom>
          <a:solidFill>
            <a:srgbClr val="0091B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616742" y="2976560"/>
            <a:ext cx="3167064" cy="151037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目    录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CONTENTS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79366-DFEC-4587-A549-886B4F3D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accessed by CPU and non-coherent DMA.</a:t>
            </a:r>
          </a:p>
          <a:p>
            <a:r>
              <a:rPr lang="en-US" dirty="0"/>
              <a:t>Self-modifying software.</a:t>
            </a:r>
          </a:p>
          <a:p>
            <a:r>
              <a:rPr lang="en-US" dirty="0"/>
              <a:t>Asymmetric shared memory.</a:t>
            </a:r>
          </a:p>
          <a:p>
            <a:pPr lvl="1"/>
            <a:r>
              <a:rPr lang="en-US" dirty="0"/>
              <a:t>Sec vs NS, cacheable vs non-cacheable.</a:t>
            </a:r>
          </a:p>
          <a:p>
            <a:r>
              <a:rPr lang="en-US" dirty="0"/>
              <a:t>Changing security attribution of an address.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92D5CD-A694-425E-A8C0-7C14FD80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scenarios for Cache Maintenance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C658B3-81A7-4932-88D2-7D440FCB903E}"/>
              </a:ext>
            </a:extLst>
          </p:cNvPr>
          <p:cNvGrpSpPr/>
          <p:nvPr/>
        </p:nvGrpSpPr>
        <p:grpSpPr>
          <a:xfrm>
            <a:off x="2611531" y="3809836"/>
            <a:ext cx="5850384" cy="1056442"/>
            <a:chOff x="2396971" y="2695273"/>
            <a:chExt cx="9586403" cy="187672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8AB9CBE-4564-47C3-BEE3-A21593A93D3F}"/>
                </a:ext>
              </a:extLst>
            </p:cNvPr>
            <p:cNvSpPr/>
            <p:nvPr/>
          </p:nvSpPr>
          <p:spPr>
            <a:xfrm>
              <a:off x="2396971" y="2734322"/>
              <a:ext cx="1322773" cy="1837678"/>
            </a:xfrm>
            <a:prstGeom prst="rect">
              <a:avLst/>
            </a:prstGeom>
            <a:solidFill>
              <a:srgbClr val="0069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Gill Sans MT" panose="020B0502020104020203" pitchFamily="34" charset="0"/>
                </a:rPr>
                <a:t>CPU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F603708-9712-4CAC-9488-97D21834BA0B}"/>
                </a:ext>
              </a:extLst>
            </p:cNvPr>
            <p:cNvSpPr/>
            <p:nvPr/>
          </p:nvSpPr>
          <p:spPr>
            <a:xfrm>
              <a:off x="5149049" y="2734322"/>
              <a:ext cx="1322773" cy="1837678"/>
            </a:xfrm>
            <a:prstGeom prst="rect">
              <a:avLst/>
            </a:prstGeom>
            <a:solidFill>
              <a:srgbClr val="00698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Gill Sans MT" panose="020B0502020104020203" pitchFamily="34" charset="0"/>
                </a:rPr>
                <a:t>CACHE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99292DB-62EE-4CB2-8479-7A6A3C00725C}"/>
                </a:ext>
              </a:extLst>
            </p:cNvPr>
            <p:cNvSpPr/>
            <p:nvPr/>
          </p:nvSpPr>
          <p:spPr>
            <a:xfrm>
              <a:off x="7901127" y="2734322"/>
              <a:ext cx="1322773" cy="1837678"/>
            </a:xfrm>
            <a:prstGeom prst="rect">
              <a:avLst/>
            </a:prstGeom>
            <a:solidFill>
              <a:srgbClr val="0069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Gill Sans MT" panose="020B0502020104020203" pitchFamily="34" charset="0"/>
                </a:rPr>
                <a:t>MAIN MEMORY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F4C6F44-8DF3-43E0-AEB5-864EF48170D9}"/>
                </a:ext>
              </a:extLst>
            </p:cNvPr>
            <p:cNvCxnSpPr/>
            <p:nvPr/>
          </p:nvCxnSpPr>
          <p:spPr>
            <a:xfrm>
              <a:off x="3719744" y="3187087"/>
              <a:ext cx="1429305" cy="0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43FFCF1-B156-4FD0-9E62-1DC57D2A3924}"/>
                </a:ext>
              </a:extLst>
            </p:cNvPr>
            <p:cNvCxnSpPr/>
            <p:nvPr/>
          </p:nvCxnSpPr>
          <p:spPr>
            <a:xfrm>
              <a:off x="3719743" y="4030465"/>
              <a:ext cx="1429305" cy="0"/>
            </a:xfrm>
            <a:prstGeom prst="straightConnector1">
              <a:avLst/>
            </a:prstGeom>
            <a:ln w="28575"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FDCA34F-C6E8-4EB6-BA42-40233E397AA2}"/>
                </a:ext>
              </a:extLst>
            </p:cNvPr>
            <p:cNvCxnSpPr/>
            <p:nvPr/>
          </p:nvCxnSpPr>
          <p:spPr>
            <a:xfrm>
              <a:off x="6482184" y="3188566"/>
              <a:ext cx="1429305" cy="0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D3C0B4A-6963-41D5-A58C-DB72C45E4D79}"/>
                </a:ext>
              </a:extLst>
            </p:cNvPr>
            <p:cNvCxnSpPr/>
            <p:nvPr/>
          </p:nvCxnSpPr>
          <p:spPr>
            <a:xfrm>
              <a:off x="6482183" y="4031944"/>
              <a:ext cx="1429305" cy="0"/>
            </a:xfrm>
            <a:prstGeom prst="straightConnector1">
              <a:avLst/>
            </a:prstGeom>
            <a:ln w="28575"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6540702-57AD-4A7A-8E58-90C941618281}"/>
                </a:ext>
              </a:extLst>
            </p:cNvPr>
            <p:cNvSpPr/>
            <p:nvPr/>
          </p:nvSpPr>
          <p:spPr>
            <a:xfrm>
              <a:off x="10660601" y="2695273"/>
              <a:ext cx="1322773" cy="1837678"/>
            </a:xfrm>
            <a:prstGeom prst="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Gill Sans MT" panose="020B0502020104020203" pitchFamily="34" charset="0"/>
                </a:rPr>
                <a:t>Driver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1C6DB20-5124-40A7-9C72-4B70CCD7ABC1}"/>
                </a:ext>
              </a:extLst>
            </p:cNvPr>
            <p:cNvCxnSpPr/>
            <p:nvPr/>
          </p:nvCxnSpPr>
          <p:spPr>
            <a:xfrm>
              <a:off x="9223900" y="3187087"/>
              <a:ext cx="1429305" cy="0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A940023-E97C-4791-B76D-F4C044FCE022}"/>
                </a:ext>
              </a:extLst>
            </p:cNvPr>
            <p:cNvCxnSpPr/>
            <p:nvPr/>
          </p:nvCxnSpPr>
          <p:spPr>
            <a:xfrm>
              <a:off x="9223900" y="4030465"/>
              <a:ext cx="1429305" cy="0"/>
            </a:xfrm>
            <a:prstGeom prst="straightConnector1">
              <a:avLst/>
            </a:prstGeom>
            <a:ln w="28575"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笑脸 18">
            <a:extLst>
              <a:ext uri="{FF2B5EF4-FFF2-40B4-BE49-F238E27FC236}">
                <a16:creationId xmlns:a16="http://schemas.microsoft.com/office/drawing/2014/main" id="{A11AACAD-58F6-455A-B913-2BC358731F1B}"/>
              </a:ext>
            </a:extLst>
          </p:cNvPr>
          <p:cNvSpPr/>
          <p:nvPr/>
        </p:nvSpPr>
        <p:spPr>
          <a:xfrm>
            <a:off x="7911980" y="3940383"/>
            <a:ext cx="292608" cy="29260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E123FFA0-9901-4F0A-BFB6-A5CB50B2FB78}"/>
              </a:ext>
            </a:extLst>
          </p:cNvPr>
          <p:cNvSpPr txBox="1"/>
          <p:nvPr/>
        </p:nvSpPr>
        <p:spPr>
          <a:xfrm>
            <a:off x="6934982" y="4596150"/>
            <a:ext cx="719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Gill Sans MT" panose="020B0502020104020203" pitchFamily="34" charset="0"/>
              </a:rPr>
              <a:t>Output</a:t>
            </a:r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6E12CEE0-F312-4533-A146-2E067253EED9}"/>
              </a:ext>
            </a:extLst>
          </p:cNvPr>
          <p:cNvSpPr txBox="1"/>
          <p:nvPr/>
        </p:nvSpPr>
        <p:spPr>
          <a:xfrm>
            <a:off x="6934983" y="3817457"/>
            <a:ext cx="643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Gill Sans MT" panose="020B0502020104020203" pitchFamily="34" charset="0"/>
              </a:rPr>
              <a:t>Input</a:t>
            </a: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B169E741-B724-4E2C-B99E-361ACBCAFCC9}"/>
              </a:ext>
            </a:extLst>
          </p:cNvPr>
          <p:cNvSpPr txBox="1"/>
          <p:nvPr/>
        </p:nvSpPr>
        <p:spPr>
          <a:xfrm>
            <a:off x="5192123" y="4604668"/>
            <a:ext cx="719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Gill Sans MT" panose="020B0502020104020203" pitchFamily="34" charset="0"/>
              </a:rPr>
              <a:t>Output</a:t>
            </a: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16B0989A-9134-45A7-B94E-B3F6699DE052}"/>
              </a:ext>
            </a:extLst>
          </p:cNvPr>
          <p:cNvSpPr txBox="1"/>
          <p:nvPr/>
        </p:nvSpPr>
        <p:spPr>
          <a:xfrm>
            <a:off x="3512587" y="4631118"/>
            <a:ext cx="719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Gill Sans MT" panose="020B0502020104020203" pitchFamily="34" charset="0"/>
              </a:rPr>
              <a:t>Output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CD1E3A62-6AA6-43AB-ACC2-789E925612B5}"/>
              </a:ext>
            </a:extLst>
          </p:cNvPr>
          <p:cNvSpPr txBox="1"/>
          <p:nvPr/>
        </p:nvSpPr>
        <p:spPr>
          <a:xfrm>
            <a:off x="5230048" y="3783513"/>
            <a:ext cx="643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Gill Sans MT" panose="020B0502020104020203" pitchFamily="34" charset="0"/>
              </a:rPr>
              <a:t>Input</a:t>
            </a:r>
          </a:p>
        </p:txBody>
      </p:sp>
      <p:sp>
        <p:nvSpPr>
          <p:cNvPr id="25" name="TextBox 17">
            <a:extLst>
              <a:ext uri="{FF2B5EF4-FFF2-40B4-BE49-F238E27FC236}">
                <a16:creationId xmlns:a16="http://schemas.microsoft.com/office/drawing/2014/main" id="{FEEDD839-1ED5-4F65-BEEA-C7459AF17E22}"/>
              </a:ext>
            </a:extLst>
          </p:cNvPr>
          <p:cNvSpPr txBox="1"/>
          <p:nvPr/>
        </p:nvSpPr>
        <p:spPr>
          <a:xfrm>
            <a:off x="3523817" y="3790194"/>
            <a:ext cx="643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Gill Sans MT" panose="020B0502020104020203" pitchFamily="34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309660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295859" cy="68580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818" y="-104291"/>
            <a:ext cx="12353952" cy="700515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15373" y="1555046"/>
            <a:ext cx="7251561" cy="766378"/>
          </a:xfrm>
        </p:spPr>
        <p:txBody>
          <a:bodyPr>
            <a:normAutofit/>
          </a:bodyPr>
          <a:lstStyle/>
          <a:p>
            <a:r>
              <a:rPr lang="en-US" sz="4800" dirty="0"/>
              <a:t>Cache maintenance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6898" y="1214957"/>
            <a:ext cx="2488961" cy="237914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+mn-ea"/>
              </a:rPr>
              <a:t>03</a:t>
            </a: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A9D9E5-33C6-4B9E-9A3A-9254A767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Maintenance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029D0-5C12-45F2-9FF1-7110E68EC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Operations (by set/way/VA)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751A55-C00A-4DAC-966E-0977447375F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Point of operation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67243C-449D-4F77-A5EF-0FEB5B7AECC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Use of Memory Barriers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A462FA-370F-49D9-8A87-7BFC5A86A42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9788" y="2033182"/>
            <a:ext cx="3420560" cy="4022725"/>
          </a:xfrm>
        </p:spPr>
        <p:txBody>
          <a:bodyPr/>
          <a:lstStyle/>
          <a:p>
            <a:r>
              <a:rPr lang="en-US" dirty="0"/>
              <a:t>Clean</a:t>
            </a:r>
          </a:p>
          <a:p>
            <a:pPr lvl="1"/>
            <a:endParaRPr lang="en-US" dirty="0"/>
          </a:p>
          <a:p>
            <a:r>
              <a:rPr lang="en-US" dirty="0"/>
              <a:t>Invalidate</a:t>
            </a:r>
          </a:p>
          <a:p>
            <a:pPr lvl="1"/>
            <a:endParaRPr lang="en-US" dirty="0"/>
          </a:p>
          <a:p>
            <a:r>
              <a:rPr lang="en-US" dirty="0"/>
              <a:t>Clean and invalidate (flush)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4F5CDE-AD9D-4F5E-B729-2A855E7818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54391" y="2033182"/>
            <a:ext cx="3420560" cy="4022725"/>
          </a:xfrm>
        </p:spPr>
        <p:txBody>
          <a:bodyPr/>
          <a:lstStyle/>
          <a:p>
            <a:r>
              <a:rPr lang="en-US" dirty="0"/>
              <a:t>Point of Unification (</a:t>
            </a:r>
            <a:r>
              <a:rPr lang="en-US" dirty="0" err="1"/>
              <a:t>PoU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Coherent at CPU level, i.e., </a:t>
            </a:r>
            <a:r>
              <a:rPr lang="en-US" dirty="0" err="1"/>
              <a:t>icache</a:t>
            </a:r>
            <a:r>
              <a:rPr lang="en-US" dirty="0"/>
              <a:t>, </a:t>
            </a:r>
            <a:r>
              <a:rPr lang="en-US" dirty="0" err="1"/>
              <a:t>dcache</a:t>
            </a:r>
            <a:r>
              <a:rPr lang="en-US" dirty="0"/>
              <a:t>, TLB</a:t>
            </a:r>
          </a:p>
          <a:p>
            <a:endParaRPr lang="en-US" dirty="0"/>
          </a:p>
          <a:p>
            <a:r>
              <a:rPr lang="en-US" dirty="0"/>
              <a:t>Point of Coherency (</a:t>
            </a:r>
            <a:r>
              <a:rPr lang="en-US" dirty="0" err="1"/>
              <a:t>PoC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Coherent at system level.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CD67FC9-E711-40AB-B756-8610634374E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DMB</a:t>
            </a:r>
          </a:p>
          <a:p>
            <a:r>
              <a:rPr lang="en-US" dirty="0"/>
              <a:t>DSB</a:t>
            </a:r>
          </a:p>
          <a:p>
            <a:r>
              <a:rPr lang="en-US" dirty="0"/>
              <a:t>ISB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074FD-90F1-4E55-840B-9181CCFB405A}"/>
              </a:ext>
            </a:extLst>
          </p:cNvPr>
          <p:cNvSpPr txBox="1"/>
          <p:nvPr/>
        </p:nvSpPr>
        <p:spPr>
          <a:xfrm>
            <a:off x="914113" y="2455855"/>
            <a:ext cx="2902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- Risk of stall data!?</a:t>
            </a:r>
          </a:p>
          <a:p>
            <a:endParaRPr lang="en-US" sz="1600" dirty="0">
              <a:solidFill>
                <a:schemeClr val="accent2"/>
              </a:solidFill>
            </a:endParaRPr>
          </a:p>
          <a:p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1600" dirty="0">
                <a:solidFill>
                  <a:schemeClr val="accent2"/>
                </a:solidFill>
              </a:rPr>
              <a:t>- Risk of data loss!?</a:t>
            </a:r>
          </a:p>
        </p:txBody>
      </p:sp>
    </p:spTree>
    <p:extLst>
      <p:ext uri="{BB962C8B-B14F-4D97-AF65-F5344CB8AC3E}">
        <p14:creationId xmlns:p14="http://schemas.microsoft.com/office/powerpoint/2010/main" val="390182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FFB205A-D76A-4C5E-9993-987E4817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by VA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17E43FD-9992-4403-B3A5-F7B10B240E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Clean/invalidate/flush(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start = ROUND_DOWN(</a:t>
            </a:r>
            <a:r>
              <a:rPr lang="en-US" dirty="0" err="1"/>
              <a:t>va</a:t>
            </a:r>
            <a:r>
              <a:rPr lang="en-US" dirty="0"/>
              <a:t>, LSZ).</a:t>
            </a:r>
          </a:p>
          <a:p>
            <a:pPr lvl="1"/>
            <a:r>
              <a:rPr lang="en-US" dirty="0"/>
              <a:t>end = ROUND_UP(</a:t>
            </a:r>
            <a:r>
              <a:rPr lang="en-US" dirty="0" err="1"/>
              <a:t>va</a:t>
            </a:r>
            <a:r>
              <a:rPr lang="en-US" dirty="0"/>
              <a:t> + </a:t>
            </a:r>
            <a:r>
              <a:rPr lang="en-US" dirty="0" err="1"/>
              <a:t>len</a:t>
            </a:r>
            <a:r>
              <a:rPr lang="en-US" dirty="0"/>
              <a:t>, LSZ).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BF926DC-0266-4C99-B244-3909B5990EE1}"/>
              </a:ext>
            </a:extLst>
          </p:cNvPr>
          <p:cNvGrpSpPr/>
          <p:nvPr/>
        </p:nvGrpSpPr>
        <p:grpSpPr>
          <a:xfrm>
            <a:off x="6123967" y="2052307"/>
            <a:ext cx="4678129" cy="3053564"/>
            <a:chOff x="6123967" y="2052307"/>
            <a:chExt cx="4678129" cy="305356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40F7D8D-E1E5-438A-BF0E-062B1F335FC5}"/>
                </a:ext>
              </a:extLst>
            </p:cNvPr>
            <p:cNvSpPr/>
            <p:nvPr/>
          </p:nvSpPr>
          <p:spPr>
            <a:xfrm>
              <a:off x="8393320" y="2430508"/>
              <a:ext cx="1065320" cy="299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95CAADF-DFC5-42B3-8702-A8CC35DAB300}"/>
                </a:ext>
              </a:extLst>
            </p:cNvPr>
            <p:cNvSpPr/>
            <p:nvPr/>
          </p:nvSpPr>
          <p:spPr>
            <a:xfrm>
              <a:off x="9458640" y="2430508"/>
              <a:ext cx="719091" cy="299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F2AD50C-D379-46BA-A346-37D38B1ED4D4}"/>
                </a:ext>
              </a:extLst>
            </p:cNvPr>
            <p:cNvSpPr/>
            <p:nvPr/>
          </p:nvSpPr>
          <p:spPr>
            <a:xfrm>
              <a:off x="10177731" y="2430508"/>
              <a:ext cx="346229" cy="299212"/>
            </a:xfrm>
            <a:prstGeom prst="rect">
              <a:avLst/>
            </a:prstGeom>
            <a:solidFill>
              <a:srgbClr val="00B68E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4370E69-DA78-4E21-9370-E03EE878D074}"/>
                </a:ext>
              </a:extLst>
            </p:cNvPr>
            <p:cNvCxnSpPr>
              <a:cxnSpLocks/>
            </p:cNvCxnSpPr>
            <p:nvPr/>
          </p:nvCxnSpPr>
          <p:spPr>
            <a:xfrm>
              <a:off x="10177779" y="2430508"/>
              <a:ext cx="0" cy="508595"/>
            </a:xfrm>
            <a:prstGeom prst="line">
              <a:avLst/>
            </a:prstGeom>
            <a:ln>
              <a:solidFill>
                <a:srgbClr val="0069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6FD19B8-C497-4B8D-B2E7-93983E69F5C9}"/>
                </a:ext>
              </a:extLst>
            </p:cNvPr>
            <p:cNvCxnSpPr>
              <a:cxnSpLocks/>
            </p:cNvCxnSpPr>
            <p:nvPr/>
          </p:nvCxnSpPr>
          <p:spPr>
            <a:xfrm>
              <a:off x="8393320" y="2430508"/>
              <a:ext cx="0" cy="288751"/>
            </a:xfrm>
            <a:prstGeom prst="line">
              <a:avLst/>
            </a:prstGeom>
            <a:ln>
              <a:solidFill>
                <a:srgbClr val="0069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6D21C28-2520-47EA-8150-2129F5EC7994}"/>
                </a:ext>
              </a:extLst>
            </p:cNvPr>
            <p:cNvCxnSpPr>
              <a:cxnSpLocks/>
              <a:endCxn id="120" idx="0"/>
            </p:cNvCxnSpPr>
            <p:nvPr/>
          </p:nvCxnSpPr>
          <p:spPr>
            <a:xfrm flipH="1">
              <a:off x="7730890" y="2729720"/>
              <a:ext cx="180" cy="289365"/>
            </a:xfrm>
            <a:prstGeom prst="line">
              <a:avLst/>
            </a:prstGeom>
            <a:ln>
              <a:solidFill>
                <a:srgbClr val="00698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856B214-3F78-48A5-AE42-B7DC1F038E51}"/>
                </a:ext>
              </a:extLst>
            </p:cNvPr>
            <p:cNvCxnSpPr>
              <a:cxnSpLocks/>
            </p:cNvCxnSpPr>
            <p:nvPr/>
          </p:nvCxnSpPr>
          <p:spPr>
            <a:xfrm>
              <a:off x="7730939" y="2860705"/>
              <a:ext cx="2446792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13A409D-0083-427B-8B97-3699826D5231}"/>
                </a:ext>
              </a:extLst>
            </p:cNvPr>
            <p:cNvSpPr/>
            <p:nvPr/>
          </p:nvSpPr>
          <p:spPr>
            <a:xfrm>
              <a:off x="7327208" y="2430508"/>
              <a:ext cx="403731" cy="299212"/>
            </a:xfrm>
            <a:prstGeom prst="rect">
              <a:avLst/>
            </a:prstGeom>
            <a:solidFill>
              <a:srgbClr val="00B68E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0827A6E-4D16-438F-B754-5099C6BF20E0}"/>
                </a:ext>
              </a:extLst>
            </p:cNvPr>
            <p:cNvSpPr txBox="1"/>
            <p:nvPr/>
          </p:nvSpPr>
          <p:spPr>
            <a:xfrm>
              <a:off x="8732879" y="2819809"/>
              <a:ext cx="442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len</a:t>
              </a:r>
              <a:endParaRPr lang="en-US" sz="1400" dirty="0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06C4B98-B6B3-4889-B87F-EE5D28C58E9F}"/>
                </a:ext>
              </a:extLst>
            </p:cNvPr>
            <p:cNvCxnSpPr>
              <a:cxnSpLocks/>
            </p:cNvCxnSpPr>
            <p:nvPr/>
          </p:nvCxnSpPr>
          <p:spPr>
            <a:xfrm>
              <a:off x="8393319" y="2220321"/>
              <a:ext cx="0" cy="210187"/>
            </a:xfrm>
            <a:prstGeom prst="line">
              <a:avLst/>
            </a:prstGeom>
            <a:ln>
              <a:solidFill>
                <a:srgbClr val="0069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BDA2167-646A-46FD-9CEF-777E0057C26C}"/>
                </a:ext>
              </a:extLst>
            </p:cNvPr>
            <p:cNvCxnSpPr>
              <a:cxnSpLocks/>
            </p:cNvCxnSpPr>
            <p:nvPr/>
          </p:nvCxnSpPr>
          <p:spPr>
            <a:xfrm>
              <a:off x="7327208" y="2220321"/>
              <a:ext cx="1" cy="210187"/>
            </a:xfrm>
            <a:prstGeom prst="line">
              <a:avLst/>
            </a:prstGeom>
            <a:ln>
              <a:solidFill>
                <a:srgbClr val="0069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16A015A-845D-4AE1-84AF-C0EA69A2B667}"/>
                </a:ext>
              </a:extLst>
            </p:cNvPr>
            <p:cNvCxnSpPr/>
            <p:nvPr/>
          </p:nvCxnSpPr>
          <p:spPr>
            <a:xfrm>
              <a:off x="7327999" y="2316889"/>
              <a:ext cx="1065320" cy="0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FEC8ABA-FE47-4BC4-9E0F-F2B1B093EB9D}"/>
                </a:ext>
              </a:extLst>
            </p:cNvPr>
            <p:cNvSpPr txBox="1"/>
            <p:nvPr/>
          </p:nvSpPr>
          <p:spPr>
            <a:xfrm>
              <a:off x="7623416" y="2052307"/>
              <a:ext cx="442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LSZ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EBBCC3E-2AC2-44CA-B610-2E1567A3E16B}"/>
                </a:ext>
              </a:extLst>
            </p:cNvPr>
            <p:cNvSpPr/>
            <p:nvPr/>
          </p:nvSpPr>
          <p:spPr>
            <a:xfrm>
              <a:off x="7327999" y="4208329"/>
              <a:ext cx="1065320" cy="299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A3978C9-3000-47A3-A6DF-1F65D6A89EC4}"/>
                </a:ext>
              </a:extLst>
            </p:cNvPr>
            <p:cNvSpPr/>
            <p:nvPr/>
          </p:nvSpPr>
          <p:spPr>
            <a:xfrm>
              <a:off x="8393319" y="4208329"/>
              <a:ext cx="1065320" cy="299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38CE8AF-8CAD-4E36-9700-B2E13F543ACD}"/>
                </a:ext>
              </a:extLst>
            </p:cNvPr>
            <p:cNvSpPr/>
            <p:nvPr/>
          </p:nvSpPr>
          <p:spPr>
            <a:xfrm>
              <a:off x="9458639" y="4208329"/>
              <a:ext cx="1065320" cy="299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0773EF2-4FAB-40A4-A64C-64EB100A4F06}"/>
                </a:ext>
              </a:extLst>
            </p:cNvPr>
            <p:cNvSpPr txBox="1"/>
            <p:nvPr/>
          </p:nvSpPr>
          <p:spPr>
            <a:xfrm>
              <a:off x="7452572" y="3019085"/>
              <a:ext cx="556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va</a:t>
              </a:r>
              <a:endParaRPr lang="en-US" sz="1400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42CB149-C871-462A-99E9-A06D378EA5D2}"/>
                </a:ext>
              </a:extLst>
            </p:cNvPr>
            <p:cNvSpPr txBox="1"/>
            <p:nvPr/>
          </p:nvSpPr>
          <p:spPr>
            <a:xfrm>
              <a:off x="6123967" y="2251717"/>
              <a:ext cx="11255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target memory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A9498C8-2FE1-4CAB-8BFE-94F62D96F281}"/>
                </a:ext>
              </a:extLst>
            </p:cNvPr>
            <p:cNvSpPr txBox="1"/>
            <p:nvPr/>
          </p:nvSpPr>
          <p:spPr>
            <a:xfrm>
              <a:off x="6123967" y="3920174"/>
              <a:ext cx="11255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operating memory</a:t>
              </a:r>
            </a:p>
            <a:p>
              <a:r>
                <a:rPr lang="en-US" dirty="0"/>
                <a:t>range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31B153F-1C2D-4A05-8234-B486C60E250D}"/>
                </a:ext>
              </a:extLst>
            </p:cNvPr>
            <p:cNvSpPr/>
            <p:nvPr/>
          </p:nvSpPr>
          <p:spPr>
            <a:xfrm>
              <a:off x="7731192" y="2430508"/>
              <a:ext cx="662127" cy="299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2AB1EE8-6157-4589-8E78-16F506E51261}"/>
                </a:ext>
              </a:extLst>
            </p:cNvPr>
            <p:cNvCxnSpPr>
              <a:cxnSpLocks/>
              <a:endCxn id="132" idx="0"/>
            </p:cNvCxnSpPr>
            <p:nvPr/>
          </p:nvCxnSpPr>
          <p:spPr>
            <a:xfrm flipH="1">
              <a:off x="7327208" y="4508729"/>
              <a:ext cx="180" cy="289365"/>
            </a:xfrm>
            <a:prstGeom prst="line">
              <a:avLst/>
            </a:prstGeom>
            <a:ln>
              <a:solidFill>
                <a:srgbClr val="00698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659A964-3C38-4426-AE1B-D870B220761A}"/>
                </a:ext>
              </a:extLst>
            </p:cNvPr>
            <p:cNvSpPr txBox="1"/>
            <p:nvPr/>
          </p:nvSpPr>
          <p:spPr>
            <a:xfrm>
              <a:off x="7048890" y="4798094"/>
              <a:ext cx="556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start</a:t>
              </a: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28B381C-68C5-4213-BCFD-DE4FE4C71C8E}"/>
                </a:ext>
              </a:extLst>
            </p:cNvPr>
            <p:cNvCxnSpPr>
              <a:cxnSpLocks/>
              <a:endCxn id="134" idx="0"/>
            </p:cNvCxnSpPr>
            <p:nvPr/>
          </p:nvCxnSpPr>
          <p:spPr>
            <a:xfrm flipH="1">
              <a:off x="10523779" y="4508729"/>
              <a:ext cx="180" cy="289365"/>
            </a:xfrm>
            <a:prstGeom prst="line">
              <a:avLst/>
            </a:prstGeom>
            <a:ln>
              <a:solidFill>
                <a:srgbClr val="00698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C585D5-56A8-4E6E-971A-8299C9E177A2}"/>
                </a:ext>
              </a:extLst>
            </p:cNvPr>
            <p:cNvSpPr txBox="1"/>
            <p:nvPr/>
          </p:nvSpPr>
          <p:spPr>
            <a:xfrm>
              <a:off x="10245461" y="4798094"/>
              <a:ext cx="556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end</a:t>
              </a:r>
            </a:p>
          </p:txBody>
        </p:sp>
        <p:sp>
          <p:nvSpPr>
            <p:cNvPr id="135" name="Arrow: Down 134">
              <a:extLst>
                <a:ext uri="{FF2B5EF4-FFF2-40B4-BE49-F238E27FC236}">
                  <a16:creationId xmlns:a16="http://schemas.microsoft.com/office/drawing/2014/main" id="{3B5EB03B-7F70-40FA-9C51-AC1920ECF20A}"/>
                </a:ext>
              </a:extLst>
            </p:cNvPr>
            <p:cNvSpPr/>
            <p:nvPr/>
          </p:nvSpPr>
          <p:spPr>
            <a:xfrm>
              <a:off x="8788375" y="3464512"/>
              <a:ext cx="275208" cy="432546"/>
            </a:xfrm>
            <a:prstGeom prst="downArrow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9104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26BA5DE3-B5E3-403C-8935-81D52F35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Maintenance – Full lines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F6E7C34-3BF2-4A20-80F9-F1FB63DBD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Memory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8E10724-E524-4198-AD88-6EB35EFEEAC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Memory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9501ACA-CE1F-421B-8213-A25DA5EB9B9A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err="1"/>
              <a:t>Inout</a:t>
            </a:r>
            <a:r>
              <a:rPr lang="en-US" dirty="0"/>
              <a:t> Memory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CA40F17-231D-48EA-8E68-E8237606081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write(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clean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consume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DC4A5DB6-CBBF-4D6C-BF56-17BF1678B78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/>
              <a:t>produce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invalidate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2E24B5D9-0BF3-436D-8153-5F33FCF417E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write(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clean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err="1"/>
              <a:t>con_and_prod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invalidate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31B998-4EA9-4C97-993C-C49AFF6DBA5C}"/>
              </a:ext>
            </a:extLst>
          </p:cNvPr>
          <p:cNvGrpSpPr/>
          <p:nvPr/>
        </p:nvGrpSpPr>
        <p:grpSpPr>
          <a:xfrm>
            <a:off x="1012964" y="4691109"/>
            <a:ext cx="2352096" cy="1222755"/>
            <a:chOff x="1190518" y="4852605"/>
            <a:chExt cx="2352096" cy="122275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D16062-E510-4160-A5D5-5CBF125A8D36}"/>
                </a:ext>
              </a:extLst>
            </p:cNvPr>
            <p:cNvSpPr txBox="1"/>
            <p:nvPr/>
          </p:nvSpPr>
          <p:spPr>
            <a:xfrm>
              <a:off x="1723179" y="4852605"/>
              <a:ext cx="442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LSZ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52E403-D065-401B-BF0F-9516E29C3D61}"/>
                </a:ext>
              </a:extLst>
            </p:cNvPr>
            <p:cNvSpPr/>
            <p:nvPr/>
          </p:nvSpPr>
          <p:spPr>
            <a:xfrm>
              <a:off x="1411974" y="5229687"/>
              <a:ext cx="1065320" cy="299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6DDEC68-512E-43D0-A56F-13C71103A2FD}"/>
                </a:ext>
              </a:extLst>
            </p:cNvPr>
            <p:cNvSpPr/>
            <p:nvPr/>
          </p:nvSpPr>
          <p:spPr>
            <a:xfrm>
              <a:off x="2477294" y="5229687"/>
              <a:ext cx="1065320" cy="299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83CC0B9-21EE-4AC6-9175-B15ECD8E988D}"/>
                </a:ext>
              </a:extLst>
            </p:cNvPr>
            <p:cNvCxnSpPr>
              <a:cxnSpLocks/>
            </p:cNvCxnSpPr>
            <p:nvPr/>
          </p:nvCxnSpPr>
          <p:spPr>
            <a:xfrm>
              <a:off x="3542614" y="5229687"/>
              <a:ext cx="0" cy="533361"/>
            </a:xfrm>
            <a:prstGeom prst="line">
              <a:avLst/>
            </a:prstGeom>
            <a:ln>
              <a:solidFill>
                <a:srgbClr val="0069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490D3F-A6DD-4D15-B6DE-D7C2DDFAADC7}"/>
                </a:ext>
              </a:extLst>
            </p:cNvPr>
            <p:cNvCxnSpPr>
              <a:cxnSpLocks/>
            </p:cNvCxnSpPr>
            <p:nvPr/>
          </p:nvCxnSpPr>
          <p:spPr>
            <a:xfrm>
              <a:off x="2477294" y="4909608"/>
              <a:ext cx="0" cy="619286"/>
            </a:xfrm>
            <a:prstGeom prst="line">
              <a:avLst/>
            </a:prstGeom>
            <a:ln>
              <a:solidFill>
                <a:srgbClr val="0069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75A5D1-D41E-478D-A62D-C0A67EE096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1973" y="4909608"/>
              <a:ext cx="1" cy="320079"/>
            </a:xfrm>
            <a:prstGeom prst="line">
              <a:avLst/>
            </a:prstGeom>
            <a:ln>
              <a:solidFill>
                <a:srgbClr val="0069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431FD0D-58FF-4B8A-91FE-0AAF16B825F1}"/>
                </a:ext>
              </a:extLst>
            </p:cNvPr>
            <p:cNvCxnSpPr/>
            <p:nvPr/>
          </p:nvCxnSpPr>
          <p:spPr>
            <a:xfrm>
              <a:off x="1411974" y="5101719"/>
              <a:ext cx="1065320" cy="0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7169A97-C7ED-467E-A234-7F02115ED929}"/>
                </a:ext>
              </a:extLst>
            </p:cNvPr>
            <p:cNvCxnSpPr/>
            <p:nvPr/>
          </p:nvCxnSpPr>
          <p:spPr>
            <a:xfrm>
              <a:off x="1411974" y="5667504"/>
              <a:ext cx="2130640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EBB220-6919-48CD-B145-E937CAD23DA1}"/>
                </a:ext>
              </a:extLst>
            </p:cNvPr>
            <p:cNvSpPr txBox="1"/>
            <p:nvPr/>
          </p:nvSpPr>
          <p:spPr>
            <a:xfrm>
              <a:off x="2255837" y="5660727"/>
              <a:ext cx="442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len</a:t>
              </a:r>
              <a:endParaRPr lang="en-US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C2BA04-887F-45D4-B94D-AC2BA8E6AF05}"/>
                </a:ext>
              </a:extLst>
            </p:cNvPr>
            <p:cNvSpPr txBox="1"/>
            <p:nvPr/>
          </p:nvSpPr>
          <p:spPr>
            <a:xfrm>
              <a:off x="1190518" y="5767583"/>
              <a:ext cx="442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va</a:t>
              </a:r>
              <a:endParaRPr lang="en-US" sz="1400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5BB5DD9-ED5D-4D7A-A190-31897A0D5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1183" y="5526290"/>
              <a:ext cx="1" cy="320079"/>
            </a:xfrm>
            <a:prstGeom prst="line">
              <a:avLst/>
            </a:prstGeom>
            <a:ln>
              <a:solidFill>
                <a:srgbClr val="00698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0852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D8D1-8535-413B-9936-0A385529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Maintenance – Incomplete 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4194A-F657-4A5A-9E01-502AAC3FE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Memory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95CC0-BE3F-4DA5-A18A-A2C61C03CC8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Memory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9AC07-607E-4100-B2FD-10478B1BAD07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err="1"/>
              <a:t>Inout</a:t>
            </a:r>
            <a:r>
              <a:rPr lang="en-US" dirty="0"/>
              <a:t> Memory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C9B51-322C-4CE0-84E5-F845BB35683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Seqs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clean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consume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Risks</a:t>
            </a:r>
          </a:p>
          <a:p>
            <a:pPr lvl="1"/>
            <a:r>
              <a:rPr lang="en-US" dirty="0"/>
              <a:t>Data loss risk if </a:t>
            </a:r>
            <a:r>
              <a:rPr lang="en-US" dirty="0" err="1"/>
              <a:t>oth</a:t>
            </a:r>
            <a:r>
              <a:rPr lang="en-US" dirty="0"/>
              <a:t> portion is used by other observers in parallel.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B3AC74-0290-4A84-8157-CAE4C773526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54391" y="2033182"/>
            <a:ext cx="3424689" cy="4022725"/>
          </a:xfrm>
        </p:spPr>
        <p:txBody>
          <a:bodyPr>
            <a:normAutofit/>
          </a:bodyPr>
          <a:lstStyle/>
          <a:p>
            <a:r>
              <a:rPr lang="en-US" dirty="0"/>
              <a:t>Seqs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flush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produce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invalidate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 or </a:t>
            </a:r>
            <a:r>
              <a:rPr lang="en-US" dirty="0">
                <a:highlight>
                  <a:srgbClr val="FFFF00"/>
                </a:highlight>
              </a:rPr>
              <a:t>flush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read(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Risks</a:t>
            </a:r>
          </a:p>
          <a:p>
            <a:pPr lvl="1"/>
            <a:r>
              <a:rPr lang="en-US" dirty="0"/>
              <a:t>What if CPU modifying </a:t>
            </a:r>
            <a:r>
              <a:rPr lang="en-US" dirty="0" err="1"/>
              <a:t>oth</a:t>
            </a:r>
            <a:r>
              <a:rPr lang="en-US" dirty="0"/>
              <a:t> after step#1?</a:t>
            </a:r>
          </a:p>
          <a:p>
            <a:pPr lvl="1"/>
            <a:r>
              <a:rPr lang="en-US" dirty="0"/>
              <a:t>Stall data if use flush in step#3, or data loss if invalidate.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D48DFE-EF44-4A6A-B356-F4609B095AF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Seqs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flush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con_and_prod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invalidate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 or </a:t>
            </a:r>
            <a:r>
              <a:rPr lang="en-US" dirty="0">
                <a:highlight>
                  <a:srgbClr val="FFFF00"/>
                </a:highlight>
              </a:rPr>
              <a:t>flush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read(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Risks</a:t>
            </a:r>
          </a:p>
          <a:p>
            <a:pPr lvl="1"/>
            <a:r>
              <a:rPr lang="en-US" dirty="0"/>
              <a:t>See input and output memory cases.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06AB57-69B4-403C-9F42-A2F7F4BD12C5}"/>
              </a:ext>
            </a:extLst>
          </p:cNvPr>
          <p:cNvGrpSpPr/>
          <p:nvPr/>
        </p:nvGrpSpPr>
        <p:grpSpPr>
          <a:xfrm>
            <a:off x="878118" y="5235788"/>
            <a:ext cx="3196752" cy="850966"/>
            <a:chOff x="8108518" y="5229687"/>
            <a:chExt cx="3196752" cy="85096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4EFDCF-1082-44BD-9DAB-9FAEBB323867}"/>
                </a:ext>
              </a:extLst>
            </p:cNvPr>
            <p:cNvSpPr txBox="1"/>
            <p:nvPr/>
          </p:nvSpPr>
          <p:spPr>
            <a:xfrm>
              <a:off x="8292614" y="5772876"/>
              <a:ext cx="442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va</a:t>
              </a:r>
              <a:endParaRPr lang="en-US" sz="140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A28EAF-88B2-4D25-B582-6EECD822A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3279" y="5531583"/>
              <a:ext cx="1" cy="320079"/>
            </a:xfrm>
            <a:prstGeom prst="line">
              <a:avLst/>
            </a:prstGeom>
            <a:ln>
              <a:solidFill>
                <a:srgbClr val="00698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B9A713-6A62-43AA-A06A-3CA5653F1E05}"/>
                </a:ext>
              </a:extLst>
            </p:cNvPr>
            <p:cNvGrpSpPr/>
            <p:nvPr/>
          </p:nvGrpSpPr>
          <p:grpSpPr>
            <a:xfrm>
              <a:off x="8108518" y="5229687"/>
              <a:ext cx="3196752" cy="697078"/>
              <a:chOff x="7033135" y="3794488"/>
              <a:chExt cx="3196752" cy="69707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0CEB44C-3E78-4E04-A4F6-4F5C260BC47A}"/>
                  </a:ext>
                </a:extLst>
              </p:cNvPr>
              <p:cNvSpPr/>
              <p:nvPr/>
            </p:nvSpPr>
            <p:spPr>
              <a:xfrm>
                <a:off x="8099247" y="3794488"/>
                <a:ext cx="1065320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00F641D-0E84-4990-89BB-7E7F84AF8E4A}"/>
                  </a:ext>
                </a:extLst>
              </p:cNvPr>
              <p:cNvSpPr/>
              <p:nvPr/>
            </p:nvSpPr>
            <p:spPr>
              <a:xfrm>
                <a:off x="9777106" y="3794488"/>
                <a:ext cx="452781" cy="299212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2"/>
                    </a:solidFill>
                  </a:rPr>
                  <a:t>oth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4DE06CF-5E16-49A8-BD7C-A1F6B7477D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5756" y="3794488"/>
                <a:ext cx="0" cy="508595"/>
              </a:xfrm>
              <a:prstGeom prst="line">
                <a:avLst/>
              </a:prstGeom>
              <a:ln>
                <a:solidFill>
                  <a:srgbClr val="0069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4446C10-D779-40E5-AAB1-CA68D6937B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9247" y="3794488"/>
                <a:ext cx="0" cy="288751"/>
              </a:xfrm>
              <a:prstGeom prst="line">
                <a:avLst/>
              </a:prstGeom>
              <a:ln>
                <a:solidFill>
                  <a:srgbClr val="0069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5879E16-BDC8-4DD1-8230-3A1CB30691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6866" y="4224685"/>
                <a:ext cx="2338890" cy="0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E63A75F-6B15-4A75-BB94-ADCA7F14DE07}"/>
                  </a:ext>
                </a:extLst>
              </p:cNvPr>
              <p:cNvSpPr/>
              <p:nvPr/>
            </p:nvSpPr>
            <p:spPr>
              <a:xfrm>
                <a:off x="7033135" y="3794488"/>
                <a:ext cx="403731" cy="299212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2"/>
                    </a:solidFill>
                  </a:rPr>
                  <a:t>oth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3CE96F-7CAA-41C5-8DF3-60B01F64AECC}"/>
                  </a:ext>
                </a:extLst>
              </p:cNvPr>
              <p:cNvSpPr txBox="1"/>
              <p:nvPr/>
            </p:nvSpPr>
            <p:spPr>
              <a:xfrm>
                <a:off x="8438806" y="4183789"/>
                <a:ext cx="442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len</a:t>
                </a:r>
                <a:endParaRPr lang="en-US" sz="140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A4DB003-1CC9-43E1-B2E2-5AC6D36EDDF0}"/>
                  </a:ext>
                </a:extLst>
              </p:cNvPr>
              <p:cNvSpPr/>
              <p:nvPr/>
            </p:nvSpPr>
            <p:spPr>
              <a:xfrm>
                <a:off x="7437119" y="3794488"/>
                <a:ext cx="662127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DF23BD-1A53-4F90-B6A7-AA5A4D6A19EF}"/>
                  </a:ext>
                </a:extLst>
              </p:cNvPr>
              <p:cNvSpPr/>
              <p:nvPr/>
            </p:nvSpPr>
            <p:spPr>
              <a:xfrm>
                <a:off x="9164567" y="3794488"/>
                <a:ext cx="612539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4607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1567-E3CC-4A84-B7D6-6563FEE7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Coherency Issue – Mitigations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7F407-E7CA-4C60-BDC4-893B039F24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cache line aligned cases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2A4CC1-8539-4051-B7C7-FC963FE1E4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Assumption.</a:t>
            </a:r>
          </a:p>
          <a:p>
            <a:pPr lvl="1"/>
            <a:r>
              <a:rPr lang="en-US" dirty="0"/>
              <a:t>Incomplete cache line appears at the header and/or tail of the buffer only.</a:t>
            </a:r>
          </a:p>
          <a:p>
            <a:endParaRPr lang="en-US" dirty="0"/>
          </a:p>
          <a:p>
            <a:r>
              <a:rPr lang="en-US" dirty="0"/>
              <a:t>Copy input data from incomplete blocks to </a:t>
            </a:r>
            <a:r>
              <a:rPr lang="en-US" dirty="0">
                <a:solidFill>
                  <a:srgbClr val="FF0000"/>
                </a:solidFill>
              </a:rPr>
              <a:t>intermediate</a:t>
            </a:r>
            <a:r>
              <a:rPr lang="en-US" dirty="0"/>
              <a:t> buffer.</a:t>
            </a:r>
          </a:p>
          <a:p>
            <a:pPr lvl="1"/>
            <a:r>
              <a:rPr lang="en-US" dirty="0"/>
              <a:t>Each intermediate buffer shall occupy one complete cache line, i.e., obtained via </a:t>
            </a:r>
            <a:r>
              <a:rPr lang="en-US" dirty="0" err="1"/>
              <a:t>osal_malloc_aligned</a:t>
            </a:r>
            <a:r>
              <a:rPr lang="en-US" dirty="0"/>
              <a:t>().</a:t>
            </a:r>
          </a:p>
          <a:p>
            <a:pPr lvl="1"/>
            <a:r>
              <a:rPr lang="en-US" dirty="0"/>
              <a:t>Skip copying if output buffer.</a:t>
            </a:r>
          </a:p>
          <a:p>
            <a:endParaRPr lang="en-US" dirty="0"/>
          </a:p>
          <a:p>
            <a:r>
              <a:rPr lang="en-US" dirty="0"/>
              <a:t>Produce output data to intermediate buffer plus provided complete block buffers.</a:t>
            </a:r>
          </a:p>
          <a:p>
            <a:endParaRPr lang="en-US" dirty="0"/>
          </a:p>
          <a:p>
            <a:r>
              <a:rPr lang="en-US" dirty="0"/>
              <a:t>Copy output data from </a:t>
            </a:r>
            <a:r>
              <a:rPr lang="en-US" dirty="0">
                <a:solidFill>
                  <a:srgbClr val="FF0000"/>
                </a:solidFill>
              </a:rPr>
              <a:t>intermediate</a:t>
            </a:r>
            <a:r>
              <a:rPr lang="en-US" dirty="0"/>
              <a:t> buffer to incomplete blocks.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1739519-F243-4109-A312-8FF07FDD5244}"/>
              </a:ext>
            </a:extLst>
          </p:cNvPr>
          <p:cNvGrpSpPr/>
          <p:nvPr/>
        </p:nvGrpSpPr>
        <p:grpSpPr>
          <a:xfrm>
            <a:off x="6564249" y="1823913"/>
            <a:ext cx="5130023" cy="4247023"/>
            <a:chOff x="6564249" y="1823913"/>
            <a:chExt cx="5130023" cy="424702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D12DDC8-C8A9-4761-A744-94864F87A018}"/>
                </a:ext>
              </a:extLst>
            </p:cNvPr>
            <p:cNvGrpSpPr/>
            <p:nvPr/>
          </p:nvGrpSpPr>
          <p:grpSpPr>
            <a:xfrm>
              <a:off x="6564249" y="1823913"/>
              <a:ext cx="5130023" cy="4247023"/>
              <a:chOff x="6564249" y="1823913"/>
              <a:chExt cx="5130023" cy="424702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C63329-9591-478E-A349-F5629B312FFB}"/>
                  </a:ext>
                </a:extLst>
              </p:cNvPr>
              <p:cNvSpPr txBox="1"/>
              <p:nvPr/>
            </p:nvSpPr>
            <p:spPr>
              <a:xfrm>
                <a:off x="8165829" y="1825401"/>
                <a:ext cx="442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va</a:t>
                </a:r>
                <a:endParaRPr lang="en-US" sz="1400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5DA4EB5-2D12-41CB-B311-CCA20CBDB5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194" y="1927008"/>
                <a:ext cx="1" cy="320079"/>
              </a:xfrm>
              <a:prstGeom prst="line">
                <a:avLst/>
              </a:prstGeom>
              <a:ln>
                <a:solidFill>
                  <a:srgbClr val="00698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D6BBF8-A461-4ED7-9DCB-0A9D81258DC3}"/>
                  </a:ext>
                </a:extLst>
              </p:cNvPr>
              <p:cNvSpPr/>
              <p:nvPr/>
            </p:nvSpPr>
            <p:spPr>
              <a:xfrm>
                <a:off x="8933545" y="2257572"/>
                <a:ext cx="1065320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I2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0819D24-1A71-40C6-A99B-6494F70FCAE6}"/>
                  </a:ext>
                </a:extLst>
              </p:cNvPr>
              <p:cNvSpPr/>
              <p:nvPr/>
            </p:nvSpPr>
            <p:spPr>
              <a:xfrm>
                <a:off x="10611404" y="2257572"/>
                <a:ext cx="452781" cy="299212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2"/>
                    </a:solidFill>
                  </a:rPr>
                  <a:t>oth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98EDB10-4A11-41F8-B8E5-5C3AEB3488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08704" y="2025480"/>
                <a:ext cx="1350" cy="232092"/>
              </a:xfrm>
              <a:prstGeom prst="line">
                <a:avLst/>
              </a:prstGeom>
              <a:ln>
                <a:solidFill>
                  <a:srgbClr val="0069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E3E383-18A0-425F-AC5B-5E290AA72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3545" y="2257572"/>
                <a:ext cx="0" cy="288751"/>
              </a:xfrm>
              <a:prstGeom prst="line">
                <a:avLst/>
              </a:prstGeom>
              <a:ln>
                <a:solidFill>
                  <a:srgbClr val="0069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EAB56D3-A351-4E73-940E-39BE7A08E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1164" y="2101029"/>
                <a:ext cx="2338890" cy="0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780B37D-3FB8-4214-A36D-989802C84A6D}"/>
                  </a:ext>
                </a:extLst>
              </p:cNvPr>
              <p:cNvSpPr/>
              <p:nvPr/>
            </p:nvSpPr>
            <p:spPr>
              <a:xfrm>
                <a:off x="7867433" y="2257572"/>
                <a:ext cx="403731" cy="299212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2"/>
                    </a:solidFill>
                  </a:rPr>
                  <a:t>oth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BD0152-87AB-40F4-814A-FBD53663D52B}"/>
                  </a:ext>
                </a:extLst>
              </p:cNvPr>
              <p:cNvSpPr txBox="1"/>
              <p:nvPr/>
            </p:nvSpPr>
            <p:spPr>
              <a:xfrm>
                <a:off x="9273104" y="1823913"/>
                <a:ext cx="442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len</a:t>
                </a:r>
                <a:endParaRPr lang="en-US" sz="1400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D75EB3E-7858-43F9-8291-FADB0C131C28}"/>
                  </a:ext>
                </a:extLst>
              </p:cNvPr>
              <p:cNvSpPr/>
              <p:nvPr/>
            </p:nvSpPr>
            <p:spPr>
              <a:xfrm>
                <a:off x="8271417" y="2257572"/>
                <a:ext cx="662127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4DC8126-4027-4624-AF0C-1131D507068F}"/>
                  </a:ext>
                </a:extLst>
              </p:cNvPr>
              <p:cNvSpPr/>
              <p:nvPr/>
            </p:nvSpPr>
            <p:spPr>
              <a:xfrm>
                <a:off x="9998865" y="2257572"/>
                <a:ext cx="612539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I3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07B2D5B-F5F7-40AA-8846-8EC3B72F03A1}"/>
                  </a:ext>
                </a:extLst>
              </p:cNvPr>
              <p:cNvSpPr/>
              <p:nvPr/>
            </p:nvSpPr>
            <p:spPr>
              <a:xfrm>
                <a:off x="8961898" y="3301383"/>
                <a:ext cx="1042643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I2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C14FB9D-ECE1-4648-966A-43451179DE90}"/>
                  </a:ext>
                </a:extLst>
              </p:cNvPr>
              <p:cNvSpPr/>
              <p:nvPr/>
            </p:nvSpPr>
            <p:spPr>
              <a:xfrm>
                <a:off x="7880116" y="3301383"/>
                <a:ext cx="662127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I1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A4E4C5A-D0AC-4B31-88FC-DBA528565E06}"/>
                  </a:ext>
                </a:extLst>
              </p:cNvPr>
              <p:cNvSpPr/>
              <p:nvPr/>
            </p:nvSpPr>
            <p:spPr>
              <a:xfrm>
                <a:off x="10004540" y="3301383"/>
                <a:ext cx="612539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I3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60FFFEC-49F6-44FA-A8C6-F04AEAC8027F}"/>
                  </a:ext>
                </a:extLst>
              </p:cNvPr>
              <p:cNvSpPr/>
              <p:nvPr/>
            </p:nvSpPr>
            <p:spPr>
              <a:xfrm>
                <a:off x="8933545" y="4272140"/>
                <a:ext cx="1065320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O2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34044BE-4462-4B0D-A074-6D8491264B80}"/>
                  </a:ext>
                </a:extLst>
              </p:cNvPr>
              <p:cNvSpPr/>
              <p:nvPr/>
            </p:nvSpPr>
            <p:spPr>
              <a:xfrm>
                <a:off x="7870890" y="4272140"/>
                <a:ext cx="662127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O1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033F342-B117-4F71-9A06-249EF5A68390}"/>
                  </a:ext>
                </a:extLst>
              </p:cNvPr>
              <p:cNvSpPr/>
              <p:nvPr/>
            </p:nvSpPr>
            <p:spPr>
              <a:xfrm>
                <a:off x="10004541" y="4272140"/>
                <a:ext cx="612539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O3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312A9AB-68EB-4D3C-88AA-3969D4D9008A}"/>
                  </a:ext>
                </a:extLst>
              </p:cNvPr>
              <p:cNvSpPr/>
              <p:nvPr/>
            </p:nvSpPr>
            <p:spPr>
              <a:xfrm>
                <a:off x="8932195" y="5219970"/>
                <a:ext cx="1065320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O2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AC1835C-C24D-4354-9842-5170405C6E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8704" y="5219970"/>
                <a:ext cx="0" cy="508595"/>
              </a:xfrm>
              <a:prstGeom prst="line">
                <a:avLst/>
              </a:prstGeom>
              <a:ln>
                <a:solidFill>
                  <a:srgbClr val="0069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672F821-2828-4856-9FA8-E4C04F50F3C9}"/>
                  </a:ext>
                </a:extLst>
              </p:cNvPr>
              <p:cNvSpPr/>
              <p:nvPr/>
            </p:nvSpPr>
            <p:spPr>
              <a:xfrm>
                <a:off x="7866083" y="5219970"/>
                <a:ext cx="403731" cy="299212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2"/>
                    </a:solidFill>
                  </a:rPr>
                  <a:t>oth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2D5F5B-F2C0-4F5E-93D1-B300571353A5}"/>
                  </a:ext>
                </a:extLst>
              </p:cNvPr>
              <p:cNvSpPr txBox="1"/>
              <p:nvPr/>
            </p:nvSpPr>
            <p:spPr>
              <a:xfrm>
                <a:off x="9271754" y="5609271"/>
                <a:ext cx="442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len</a:t>
                </a:r>
                <a:endParaRPr lang="en-US" sz="1400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956F59D-050E-4961-8AE3-FA5AF61E1520}"/>
                  </a:ext>
                </a:extLst>
              </p:cNvPr>
              <p:cNvSpPr/>
              <p:nvPr/>
            </p:nvSpPr>
            <p:spPr>
              <a:xfrm>
                <a:off x="8270067" y="5219970"/>
                <a:ext cx="662127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O1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3D13C02-7FAB-469D-A01E-2FDD9FF5F210}"/>
                  </a:ext>
                </a:extLst>
              </p:cNvPr>
              <p:cNvSpPr/>
              <p:nvPr/>
            </p:nvSpPr>
            <p:spPr>
              <a:xfrm>
                <a:off x="9997515" y="5219970"/>
                <a:ext cx="612539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O3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B281CED-E816-45C5-A639-C2C8446CC33F}"/>
                  </a:ext>
                </a:extLst>
              </p:cNvPr>
              <p:cNvSpPr/>
              <p:nvPr/>
            </p:nvSpPr>
            <p:spPr>
              <a:xfrm>
                <a:off x="10610054" y="5219970"/>
                <a:ext cx="452781" cy="299212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2"/>
                    </a:solidFill>
                  </a:rPr>
                  <a:t>oth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E86BE07-EC2B-491D-85BD-300B0DFA4DE3}"/>
                  </a:ext>
                </a:extLst>
              </p:cNvPr>
              <p:cNvSpPr/>
              <p:nvPr/>
            </p:nvSpPr>
            <p:spPr>
              <a:xfrm>
                <a:off x="7870890" y="3301383"/>
                <a:ext cx="1074990" cy="29921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55BA7DC-5011-4DDC-BBF5-9042FCDF0F1E}"/>
                  </a:ext>
                </a:extLst>
              </p:cNvPr>
              <p:cNvSpPr/>
              <p:nvPr/>
            </p:nvSpPr>
            <p:spPr>
              <a:xfrm>
                <a:off x="9997515" y="3301383"/>
                <a:ext cx="1065320" cy="29921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DCBCD81-CD63-45CD-B2CC-F41FE5B966C8}"/>
                  </a:ext>
                </a:extLst>
              </p:cNvPr>
              <p:cNvSpPr/>
              <p:nvPr/>
            </p:nvSpPr>
            <p:spPr>
              <a:xfrm>
                <a:off x="7866083" y="4272140"/>
                <a:ext cx="1056979" cy="29921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C92CE9E-3051-4168-9321-565D08A28DEF}"/>
                  </a:ext>
                </a:extLst>
              </p:cNvPr>
              <p:cNvSpPr/>
              <p:nvPr/>
            </p:nvSpPr>
            <p:spPr>
              <a:xfrm>
                <a:off x="9997444" y="4272140"/>
                <a:ext cx="1065392" cy="29921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CD811DB-0CE7-4D20-A0EC-68105F5214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9814" y="5672194"/>
                <a:ext cx="2338890" cy="0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2DD740E-F177-4A02-9326-EACD8AFBDB5A}"/>
                  </a:ext>
                </a:extLst>
              </p:cNvPr>
              <p:cNvSpPr txBox="1"/>
              <p:nvPr/>
            </p:nvSpPr>
            <p:spPr>
              <a:xfrm>
                <a:off x="8050179" y="5763159"/>
                <a:ext cx="442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va</a:t>
                </a:r>
                <a:endParaRPr lang="en-US" sz="1400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4A6DC35-F022-47B1-899C-95C615760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0844" y="5521866"/>
                <a:ext cx="1" cy="320079"/>
              </a:xfrm>
              <a:prstGeom prst="line">
                <a:avLst/>
              </a:prstGeom>
              <a:ln>
                <a:solidFill>
                  <a:srgbClr val="00698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E5EF7275-DA4E-4EBF-A51E-36C16D458C46}"/>
                  </a:ext>
                </a:extLst>
              </p:cNvPr>
              <p:cNvSpPr/>
              <p:nvPr/>
            </p:nvSpPr>
            <p:spPr>
              <a:xfrm>
                <a:off x="11408530" y="2087047"/>
                <a:ext cx="285742" cy="3816009"/>
              </a:xfrm>
              <a:prstGeom prst="downArrow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2D3A2F-0FDC-4F76-8A39-90D116362BAC}"/>
                  </a:ext>
                </a:extLst>
              </p:cNvPr>
              <p:cNvSpPr txBox="1"/>
              <p:nvPr/>
            </p:nvSpPr>
            <p:spPr>
              <a:xfrm>
                <a:off x="6564249" y="3244334"/>
                <a:ext cx="1042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Copy-in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0B27CF8-877B-46C5-86CB-FB35F922D4EB}"/>
                  </a:ext>
                </a:extLst>
              </p:cNvPr>
              <p:cNvSpPr txBox="1"/>
              <p:nvPr/>
            </p:nvSpPr>
            <p:spPr>
              <a:xfrm>
                <a:off x="6564249" y="4237080"/>
                <a:ext cx="1042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Produce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000991-DB7F-4EA9-952E-EA6A437B5A83}"/>
                  </a:ext>
                </a:extLst>
              </p:cNvPr>
              <p:cNvSpPr txBox="1"/>
              <p:nvPr/>
            </p:nvSpPr>
            <p:spPr>
              <a:xfrm>
                <a:off x="6564249" y="5184910"/>
                <a:ext cx="1042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Copy-out</a:t>
                </a:r>
              </a:p>
            </p:txBody>
          </p: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04EFCF4-5183-44CE-A296-37DC1EE32ED4}"/>
                </a:ext>
              </a:extLst>
            </p:cNvPr>
            <p:cNvCxnSpPr>
              <a:stCxn id="24" idx="2"/>
              <a:endCxn id="28" idx="0"/>
            </p:cNvCxnSpPr>
            <p:nvPr/>
          </p:nvCxnSpPr>
          <p:spPr>
            <a:xfrm flipH="1">
              <a:off x="8211180" y="2556784"/>
              <a:ext cx="391301" cy="74459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A84C816-C6B9-4C73-A7E1-F5A3FE06011B}"/>
                </a:ext>
              </a:extLst>
            </p:cNvPr>
            <p:cNvCxnSpPr>
              <a:stCxn id="25" idx="2"/>
            </p:cNvCxnSpPr>
            <p:nvPr/>
          </p:nvCxnSpPr>
          <p:spPr>
            <a:xfrm flipH="1">
              <a:off x="10298097" y="2556784"/>
              <a:ext cx="7038" cy="74459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08095D6-C476-4A58-97A8-23BC1560A0BB}"/>
                </a:ext>
              </a:extLst>
            </p:cNvPr>
            <p:cNvCxnSpPr>
              <a:cxnSpLocks/>
              <a:stCxn id="33" idx="2"/>
              <a:endCxn id="42" idx="0"/>
            </p:cNvCxnSpPr>
            <p:nvPr/>
          </p:nvCxnSpPr>
          <p:spPr>
            <a:xfrm>
              <a:off x="8201954" y="4571352"/>
              <a:ext cx="399177" cy="648618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872CE49-B42D-45E9-86C7-CE07699AA81F}"/>
                </a:ext>
              </a:extLst>
            </p:cNvPr>
            <p:cNvCxnSpPr>
              <a:stCxn id="35" idx="2"/>
              <a:endCxn id="43" idx="0"/>
            </p:cNvCxnSpPr>
            <p:nvPr/>
          </p:nvCxnSpPr>
          <p:spPr>
            <a:xfrm flipH="1">
              <a:off x="10303785" y="4571352"/>
              <a:ext cx="7026" cy="648618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7292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AB52-C5BC-4ADC-B792-3C923EB9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Scenario: use stack/struct memory for DMA 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5C0CD9-BD91-41CF-A96D-7438CE48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merak_driver</a:t>
            </a:r>
            <a:r>
              <a:rPr lang="en-US" dirty="0"/>
              <a:t>/cipher/</a:t>
            </a:r>
            <a:r>
              <a:rPr lang="en-US" dirty="0" err="1"/>
              <a:t>xts.c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merak_driver</a:t>
            </a:r>
            <a:r>
              <a:rPr lang="en-US" dirty="0"/>
              <a:t>/</a:t>
            </a:r>
            <a:r>
              <a:rPr lang="en-US" dirty="0" err="1"/>
              <a:t>drv</a:t>
            </a:r>
            <a:r>
              <a:rPr lang="en-US" dirty="0"/>
              <a:t>/</a:t>
            </a:r>
            <a:r>
              <a:rPr lang="en-US" dirty="0" err="1"/>
              <a:t>drv_hash.c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fr-FR" dirty="0" err="1"/>
              <a:t>ce_lite</a:t>
            </a:r>
            <a:r>
              <a:rPr lang="fr-FR" dirty="0"/>
              <a:t>/src/</a:t>
            </a:r>
            <a:r>
              <a:rPr lang="fr-FR" dirty="0" err="1"/>
              <a:t>ce_hash.c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3E19E10-7F0B-4293-852F-88493988E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The output buffer MUST exclusively occupy one or more cache lines.</a:t>
            </a: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2B6E15-428F-4E54-B4BE-7A0F75F05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559" y="4750902"/>
            <a:ext cx="5553075" cy="3420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23AE4B2-07C2-4C1C-A2A9-0D1AD6BF6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559" y="3640403"/>
            <a:ext cx="5553075" cy="4614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E7D9D1-A377-4B40-8410-14DD5AAAA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559" y="1784287"/>
            <a:ext cx="5553075" cy="117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13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6DCE-811A-451F-9177-C97AB66E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use scatter gather DMA buffer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C6909-7CE5-41D4-A849-9DB622C7C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612B0-8B65-4E6E-99FD-A64A473951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Driver just needs to handle the start and end mis-aligned cases for memory coherency consideration, while assuming the middle entries shall be full page or exclusive buffer.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6B23F8-A26C-419A-B85F-FCB77C23D33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3268658"/>
            <a:ext cx="5183188" cy="127000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777671-079A-4A51-8493-E22DA5EAA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608758"/>
            <a:ext cx="5180012" cy="593543"/>
          </a:xfrm>
          <a:prstGeom prst="rect">
            <a:avLst/>
          </a:prstGeom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778012B-3CFE-438A-857E-86EC95E62EC3}"/>
              </a:ext>
            </a:extLst>
          </p:cNvPr>
          <p:cNvCxnSpPr/>
          <p:nvPr/>
        </p:nvCxnSpPr>
        <p:spPr>
          <a:xfrm rot="10800000">
            <a:off x="5060272" y="97654"/>
            <a:ext cx="4003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04832FE-BA9A-4137-B5DF-161CF46674C9}"/>
              </a:ext>
            </a:extLst>
          </p:cNvPr>
          <p:cNvGrpSpPr/>
          <p:nvPr/>
        </p:nvGrpSpPr>
        <p:grpSpPr>
          <a:xfrm>
            <a:off x="1262818" y="3866408"/>
            <a:ext cx="4311725" cy="1484700"/>
            <a:chOff x="1249252" y="3730348"/>
            <a:chExt cx="4311725" cy="14847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E5C5DD-5229-4654-BC0C-BF278349773E}"/>
                </a:ext>
              </a:extLst>
            </p:cNvPr>
            <p:cNvSpPr/>
            <p:nvPr/>
          </p:nvSpPr>
          <p:spPr>
            <a:xfrm>
              <a:off x="2359638" y="4218139"/>
              <a:ext cx="1065320" cy="487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1DB700-755B-48BE-B473-F12356DAC81A}"/>
                </a:ext>
              </a:extLst>
            </p:cNvPr>
            <p:cNvSpPr/>
            <p:nvPr/>
          </p:nvSpPr>
          <p:spPr>
            <a:xfrm>
              <a:off x="5100306" y="4218139"/>
              <a:ext cx="452781" cy="487025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6A0B2D5-7DFE-41C5-8741-A8B6C03E73EB}"/>
                </a:ext>
              </a:extLst>
            </p:cNvPr>
            <p:cNvSpPr/>
            <p:nvPr/>
          </p:nvSpPr>
          <p:spPr>
            <a:xfrm>
              <a:off x="1293526" y="4218139"/>
              <a:ext cx="403731" cy="487025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455C05-985F-4839-84FC-AAF7446121C8}"/>
                </a:ext>
              </a:extLst>
            </p:cNvPr>
            <p:cNvSpPr/>
            <p:nvPr/>
          </p:nvSpPr>
          <p:spPr>
            <a:xfrm>
              <a:off x="1697510" y="4218139"/>
              <a:ext cx="662127" cy="487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Blk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78D4A3-AE92-4DCE-89CC-D04D87F390E5}"/>
                </a:ext>
              </a:extLst>
            </p:cNvPr>
            <p:cNvSpPr/>
            <p:nvPr/>
          </p:nvSpPr>
          <p:spPr>
            <a:xfrm>
              <a:off x="4487767" y="4218139"/>
              <a:ext cx="612539" cy="487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Blk</a:t>
              </a:r>
              <a:r>
                <a:rPr lang="en-US" baseline="-25000" dirty="0" err="1"/>
                <a:t>n</a:t>
              </a:r>
              <a:endParaRPr lang="en-US" baseline="-250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CE831D4-E4A3-427D-B5B2-7E64EFA61C6F}"/>
                </a:ext>
              </a:extLst>
            </p:cNvPr>
            <p:cNvSpPr/>
            <p:nvPr/>
          </p:nvSpPr>
          <p:spPr>
            <a:xfrm>
              <a:off x="3422447" y="4218139"/>
              <a:ext cx="1065320" cy="487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Blk</a:t>
              </a:r>
              <a:r>
                <a:rPr lang="en-US" baseline="-25000" dirty="0"/>
                <a:t>n-1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815028D-30DF-4822-A916-D7B6F20157E6}"/>
                </a:ext>
              </a:extLst>
            </p:cNvPr>
            <p:cNvCxnSpPr/>
            <p:nvPr/>
          </p:nvCxnSpPr>
          <p:spPr>
            <a:xfrm>
              <a:off x="1697257" y="3903662"/>
              <a:ext cx="0" cy="314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0D481A1-01C7-4F0F-9EE3-8AB2189601A6}"/>
                </a:ext>
              </a:extLst>
            </p:cNvPr>
            <p:cNvCxnSpPr/>
            <p:nvPr/>
          </p:nvCxnSpPr>
          <p:spPr>
            <a:xfrm>
              <a:off x="5100306" y="3915014"/>
              <a:ext cx="0" cy="314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A88226-8125-4E73-A098-8226C19A4063}"/>
                </a:ext>
              </a:extLst>
            </p:cNvPr>
            <p:cNvCxnSpPr/>
            <p:nvPr/>
          </p:nvCxnSpPr>
          <p:spPr>
            <a:xfrm>
              <a:off x="1293526" y="4705164"/>
              <a:ext cx="0" cy="200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411B2B-518E-45D3-8979-53D1F93DE277}"/>
                </a:ext>
              </a:extLst>
            </p:cNvPr>
            <p:cNvCxnSpPr/>
            <p:nvPr/>
          </p:nvCxnSpPr>
          <p:spPr>
            <a:xfrm>
              <a:off x="2357858" y="4701339"/>
              <a:ext cx="0" cy="200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BC1927E-A0C5-4D4F-A9FD-76A81A1F2B91}"/>
                </a:ext>
              </a:extLst>
            </p:cNvPr>
            <p:cNvCxnSpPr/>
            <p:nvPr/>
          </p:nvCxnSpPr>
          <p:spPr>
            <a:xfrm>
              <a:off x="3423179" y="4701340"/>
              <a:ext cx="0" cy="200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E9740BB-2EE5-4A41-ADC2-8C00C63A9566}"/>
                </a:ext>
              </a:extLst>
            </p:cNvPr>
            <p:cNvCxnSpPr/>
            <p:nvPr/>
          </p:nvCxnSpPr>
          <p:spPr>
            <a:xfrm>
              <a:off x="4488501" y="4701339"/>
              <a:ext cx="0" cy="200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BBFB001-D2FC-4C37-8E36-153FFD3FD5D2}"/>
                </a:ext>
              </a:extLst>
            </p:cNvPr>
            <p:cNvCxnSpPr/>
            <p:nvPr/>
          </p:nvCxnSpPr>
          <p:spPr>
            <a:xfrm>
              <a:off x="5555445" y="4701339"/>
              <a:ext cx="0" cy="200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073D498-74CA-4BC8-9D2B-C4E5AD54511A}"/>
                </a:ext>
              </a:extLst>
            </p:cNvPr>
            <p:cNvCxnSpPr/>
            <p:nvPr/>
          </p:nvCxnSpPr>
          <p:spPr>
            <a:xfrm>
              <a:off x="1293526" y="4805346"/>
              <a:ext cx="106433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626C497-0C21-4DA2-9409-5E1501A2AB71}"/>
                </a:ext>
              </a:extLst>
            </p:cNvPr>
            <p:cNvCxnSpPr/>
            <p:nvPr/>
          </p:nvCxnSpPr>
          <p:spPr>
            <a:xfrm>
              <a:off x="2363227" y="4804048"/>
              <a:ext cx="106433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A24CCFA-7D87-4E58-A803-0029BB0F6322}"/>
                </a:ext>
              </a:extLst>
            </p:cNvPr>
            <p:cNvCxnSpPr/>
            <p:nvPr/>
          </p:nvCxnSpPr>
          <p:spPr>
            <a:xfrm>
              <a:off x="3427559" y="4801521"/>
              <a:ext cx="106433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A3D7911-FC2F-41A9-BEA1-1F079F6DE71D}"/>
                </a:ext>
              </a:extLst>
            </p:cNvPr>
            <p:cNvCxnSpPr/>
            <p:nvPr/>
          </p:nvCxnSpPr>
          <p:spPr>
            <a:xfrm>
              <a:off x="4496645" y="4801521"/>
              <a:ext cx="106433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C88BAF-483E-4508-89D4-A02F7DB77855}"/>
                </a:ext>
              </a:extLst>
            </p:cNvPr>
            <p:cNvSpPr txBox="1"/>
            <p:nvPr/>
          </p:nvSpPr>
          <p:spPr>
            <a:xfrm>
              <a:off x="1505892" y="4845716"/>
              <a:ext cx="63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page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CA9443-A730-4C12-A45A-582E150B990D}"/>
                </a:ext>
              </a:extLst>
            </p:cNvPr>
            <p:cNvSpPr txBox="1"/>
            <p:nvPr/>
          </p:nvSpPr>
          <p:spPr>
            <a:xfrm>
              <a:off x="2571212" y="4845716"/>
              <a:ext cx="63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page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639E23A-F1E2-4B02-BC3A-B727072D4DA9}"/>
                </a:ext>
              </a:extLst>
            </p:cNvPr>
            <p:cNvSpPr txBox="1"/>
            <p:nvPr/>
          </p:nvSpPr>
          <p:spPr>
            <a:xfrm>
              <a:off x="3636532" y="4845716"/>
              <a:ext cx="63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page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39373A-EF1A-4128-9CCF-EE60BB1FE9EE}"/>
                </a:ext>
              </a:extLst>
            </p:cNvPr>
            <p:cNvSpPr txBox="1"/>
            <p:nvPr/>
          </p:nvSpPr>
          <p:spPr>
            <a:xfrm>
              <a:off x="4709011" y="4845716"/>
              <a:ext cx="63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page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EE0F07-5F6E-42C5-A960-A9B6A6767739}"/>
                </a:ext>
              </a:extLst>
            </p:cNvPr>
            <p:cNvSpPr txBox="1"/>
            <p:nvPr/>
          </p:nvSpPr>
          <p:spPr>
            <a:xfrm>
              <a:off x="1249252" y="3739427"/>
              <a:ext cx="513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ofs</a:t>
              </a:r>
              <a:endParaRPr lang="en-US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B528D31-1AEB-4C9B-BD25-6978A8CD0914}"/>
                </a:ext>
              </a:extLst>
            </p:cNvPr>
            <p:cNvCxnSpPr>
              <a:cxnSpLocks/>
            </p:cNvCxnSpPr>
            <p:nvPr/>
          </p:nvCxnSpPr>
          <p:spPr>
            <a:xfrm>
              <a:off x="2364122" y="3908394"/>
              <a:ext cx="0" cy="309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1EF9112-E5BE-47A3-B260-7F2B8C9FA5E0}"/>
                </a:ext>
              </a:extLst>
            </p:cNvPr>
            <p:cNvCxnSpPr>
              <a:cxnSpLocks/>
            </p:cNvCxnSpPr>
            <p:nvPr/>
          </p:nvCxnSpPr>
          <p:spPr>
            <a:xfrm>
              <a:off x="4487767" y="3917379"/>
              <a:ext cx="0" cy="309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EEC17FB-2E4A-44E2-8B7C-C082123AC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97257" y="4045671"/>
              <a:ext cx="66060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1E7B7D8-DA7E-4E9C-9543-F57E3EE3C51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767" y="4060900"/>
              <a:ext cx="61253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A88963-4807-4768-881B-5DECA3447558}"/>
                </a:ext>
              </a:extLst>
            </p:cNvPr>
            <p:cNvSpPr txBox="1"/>
            <p:nvPr/>
          </p:nvSpPr>
          <p:spPr>
            <a:xfrm>
              <a:off x="1789784" y="3730348"/>
              <a:ext cx="552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len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F49E7AB-0E19-439E-ABC1-91E6CE41C0CB}"/>
                </a:ext>
              </a:extLst>
            </p:cNvPr>
            <p:cNvSpPr txBox="1"/>
            <p:nvPr/>
          </p:nvSpPr>
          <p:spPr>
            <a:xfrm>
              <a:off x="4541592" y="3739427"/>
              <a:ext cx="552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len</a:t>
              </a:r>
              <a:r>
                <a:rPr lang="en-US" baseline="-25000" dirty="0" err="1"/>
                <a:t>n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13774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29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295859" cy="68580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818" y="-104291"/>
            <a:ext cx="12353952" cy="700515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15373" y="1555046"/>
            <a:ext cx="7251561" cy="766378"/>
          </a:xfrm>
        </p:spPr>
        <p:txBody>
          <a:bodyPr>
            <a:normAutofit/>
          </a:bodyPr>
          <a:lstStyle/>
          <a:p>
            <a:r>
              <a:rPr lang="en-US" sz="4800" dirty="0"/>
              <a:t>What is cache?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6898" y="1214957"/>
            <a:ext cx="2488961" cy="237914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0A8DFF-68A5-4F33-B8B2-C0CA9199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ache Memory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0E694A-3FFE-4A16-80E9-4CDEFE79A3A4}"/>
              </a:ext>
            </a:extLst>
          </p:cNvPr>
          <p:cNvGrpSpPr/>
          <p:nvPr/>
        </p:nvGrpSpPr>
        <p:grpSpPr>
          <a:xfrm>
            <a:off x="2317072" y="1873188"/>
            <a:ext cx="6826929" cy="1837678"/>
            <a:chOff x="2396971" y="2734322"/>
            <a:chExt cx="6826929" cy="183767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9B0AA7D-3873-4570-A003-4B020FBFE849}"/>
                </a:ext>
              </a:extLst>
            </p:cNvPr>
            <p:cNvSpPr/>
            <p:nvPr/>
          </p:nvSpPr>
          <p:spPr>
            <a:xfrm>
              <a:off x="2396971" y="2734322"/>
              <a:ext cx="1322773" cy="1837678"/>
            </a:xfrm>
            <a:prstGeom prst="roundRect">
              <a:avLst>
                <a:gd name="adj" fmla="val 79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8DAE775-195A-44D4-B386-D45C06E6C4A5}"/>
                </a:ext>
              </a:extLst>
            </p:cNvPr>
            <p:cNvSpPr/>
            <p:nvPr/>
          </p:nvSpPr>
          <p:spPr>
            <a:xfrm>
              <a:off x="5149049" y="2734322"/>
              <a:ext cx="1322773" cy="1837678"/>
            </a:xfrm>
            <a:prstGeom prst="roundRect">
              <a:avLst>
                <a:gd name="adj" fmla="val 7942"/>
              </a:avLst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CACHE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D64CFE4-5433-410A-A3D8-5D00A128CD46}"/>
                </a:ext>
              </a:extLst>
            </p:cNvPr>
            <p:cNvSpPr/>
            <p:nvPr/>
          </p:nvSpPr>
          <p:spPr>
            <a:xfrm>
              <a:off x="7901127" y="2734322"/>
              <a:ext cx="1322773" cy="1837678"/>
            </a:xfrm>
            <a:prstGeom prst="roundRect">
              <a:avLst>
                <a:gd name="adj" fmla="val 79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 MEMORY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8EA512B-19E6-40B7-8A40-93F89B2F571C}"/>
                </a:ext>
              </a:extLst>
            </p:cNvPr>
            <p:cNvCxnSpPr/>
            <p:nvPr/>
          </p:nvCxnSpPr>
          <p:spPr>
            <a:xfrm>
              <a:off x="3719744" y="3187087"/>
              <a:ext cx="1429305" cy="0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3A710B5-D9A8-4812-8468-34BE93F50C37}"/>
                </a:ext>
              </a:extLst>
            </p:cNvPr>
            <p:cNvCxnSpPr/>
            <p:nvPr/>
          </p:nvCxnSpPr>
          <p:spPr>
            <a:xfrm>
              <a:off x="3719743" y="4030465"/>
              <a:ext cx="1429305" cy="0"/>
            </a:xfrm>
            <a:prstGeom prst="straightConnector1">
              <a:avLst/>
            </a:prstGeom>
            <a:ln w="28575"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09A39DF-5A31-4879-B5F5-64EEC808E15F}"/>
                </a:ext>
              </a:extLst>
            </p:cNvPr>
            <p:cNvCxnSpPr/>
            <p:nvPr/>
          </p:nvCxnSpPr>
          <p:spPr>
            <a:xfrm>
              <a:off x="6482184" y="3188566"/>
              <a:ext cx="1429305" cy="0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6EBA58F-92E3-4079-B5C8-CF32E40D34FF}"/>
                </a:ext>
              </a:extLst>
            </p:cNvPr>
            <p:cNvCxnSpPr/>
            <p:nvPr/>
          </p:nvCxnSpPr>
          <p:spPr>
            <a:xfrm>
              <a:off x="6482183" y="4031944"/>
              <a:ext cx="1429305" cy="0"/>
            </a:xfrm>
            <a:prstGeom prst="straightConnector1">
              <a:avLst/>
            </a:prstGeom>
            <a:ln w="28575"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77BDA6-C905-4A8E-BFEE-28C43F3303F3}"/>
                </a:ext>
              </a:extLst>
            </p:cNvPr>
            <p:cNvSpPr txBox="1"/>
            <p:nvPr/>
          </p:nvSpPr>
          <p:spPr>
            <a:xfrm>
              <a:off x="3977196" y="329094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altLang="zh-CN" dirty="0"/>
                <a:t>ord transfer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D51859-D1A8-464E-8A76-4053ACC7CDC2}"/>
                </a:ext>
              </a:extLst>
            </p:cNvPr>
            <p:cNvSpPr txBox="1"/>
            <p:nvPr/>
          </p:nvSpPr>
          <p:spPr>
            <a:xfrm>
              <a:off x="6739635" y="3292426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altLang="zh-CN" dirty="0"/>
                <a:t>lock transfer</a:t>
              </a:r>
              <a:endParaRPr lang="en-US" dirty="0"/>
            </a:p>
          </p:txBody>
        </p:sp>
      </p:grp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6936BDBD-4B6B-4D75-848A-A9F31C84F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736" y="4142708"/>
            <a:ext cx="8300621" cy="1837678"/>
          </a:xfrm>
        </p:spPr>
        <p:txBody>
          <a:bodyPr>
            <a:normAutofit/>
          </a:bodyPr>
          <a:lstStyle/>
          <a:p>
            <a:r>
              <a:rPr lang="en-US" dirty="0"/>
              <a:t>Cache</a:t>
            </a:r>
            <a:r>
              <a:rPr lang="zh-CN" altLang="en-US" dirty="0"/>
              <a:t>的主要构成</a:t>
            </a:r>
            <a:endParaRPr lang="en-US" altLang="zh-CN" dirty="0"/>
          </a:p>
          <a:p>
            <a:pPr lvl="1"/>
            <a:r>
              <a:rPr lang="en-US" dirty="0"/>
              <a:t>C</a:t>
            </a:r>
            <a:r>
              <a:rPr lang="en-US" altLang="zh-CN" dirty="0"/>
              <a:t>ache </a:t>
            </a:r>
            <a:r>
              <a:rPr lang="zh-CN" altLang="en-US" dirty="0"/>
              <a:t>存储体</a:t>
            </a:r>
            <a:endParaRPr lang="en-US" altLang="zh-CN" dirty="0"/>
          </a:p>
          <a:p>
            <a:pPr lvl="1"/>
            <a:r>
              <a:rPr lang="zh-CN" altLang="en-US" dirty="0"/>
              <a:t>地址转换单元</a:t>
            </a:r>
            <a:endParaRPr lang="en-US" altLang="zh-CN" dirty="0"/>
          </a:p>
          <a:p>
            <a:pPr lvl="1"/>
            <a:r>
              <a:rPr lang="zh-CN" altLang="en-US" dirty="0"/>
              <a:t>替换单元</a:t>
            </a:r>
            <a:endParaRPr lang="en-US" dirty="0"/>
          </a:p>
        </p:txBody>
      </p:sp>
      <p:sp>
        <p:nvSpPr>
          <p:cNvPr id="17" name="Content Placeholder 35">
            <a:extLst>
              <a:ext uri="{FF2B5EF4-FFF2-40B4-BE49-F238E27FC236}">
                <a16:creationId xmlns:a16="http://schemas.microsoft.com/office/drawing/2014/main" id="{B86234D4-5DAA-4014-909B-8C95D59AFD87}"/>
              </a:ext>
            </a:extLst>
          </p:cNvPr>
          <p:cNvSpPr txBox="1">
            <a:spLocks/>
          </p:cNvSpPr>
          <p:nvPr/>
        </p:nvSpPr>
        <p:spPr>
          <a:xfrm>
            <a:off x="5889594" y="4142708"/>
            <a:ext cx="4941163" cy="1837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>
            <a:extLst>
              <a:ext uri="{FF2B5EF4-FFF2-40B4-BE49-F238E27FC236}">
                <a16:creationId xmlns:a16="http://schemas.microsoft.com/office/drawing/2014/main" id="{AA289EC3-D643-426D-B125-C5C68EB29304}"/>
              </a:ext>
            </a:extLst>
          </p:cNvPr>
          <p:cNvGrpSpPr/>
          <p:nvPr/>
        </p:nvGrpSpPr>
        <p:grpSpPr>
          <a:xfrm>
            <a:off x="866422" y="1604010"/>
            <a:ext cx="5702505" cy="3649980"/>
            <a:chOff x="393495" y="549195"/>
            <a:chExt cx="5702505" cy="364998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77ECCB-CCCF-46F1-A3C5-C0C86D546877}"/>
                </a:ext>
              </a:extLst>
            </p:cNvPr>
            <p:cNvSpPr/>
            <p:nvPr/>
          </p:nvSpPr>
          <p:spPr>
            <a:xfrm>
              <a:off x="393495" y="549195"/>
              <a:ext cx="5702505" cy="3649980"/>
            </a:xfrm>
            <a:prstGeom prst="rect">
              <a:avLst/>
            </a:prstGeom>
            <a:solidFill>
              <a:srgbClr val="DADADA"/>
            </a:solidFill>
            <a:ln>
              <a:solidFill>
                <a:srgbClr val="DADA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dirty="0">
                  <a:solidFill>
                    <a:srgbClr val="3C3C3B"/>
                  </a:solidFill>
                  <a:latin typeface="Gill Sans MT" panose="020B0502020104020203" pitchFamily="34" charset="0"/>
                </a:rPr>
                <a:t>Cortex A53 Cluster</a:t>
              </a:r>
              <a:endParaRPr lang="zh-CN" altLang="en-US" dirty="0">
                <a:solidFill>
                  <a:srgbClr val="3C3C3B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F4D6157-B062-452A-A2C2-B5415789E03E}"/>
                </a:ext>
              </a:extLst>
            </p:cNvPr>
            <p:cNvSpPr/>
            <p:nvPr/>
          </p:nvSpPr>
          <p:spPr>
            <a:xfrm>
              <a:off x="533445" y="2074330"/>
              <a:ext cx="5474869" cy="48232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Snoop Control Unit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73A9D2C-4AD8-4B35-BA00-F63861D701AE}"/>
                </a:ext>
              </a:extLst>
            </p:cNvPr>
            <p:cNvSpPr/>
            <p:nvPr/>
          </p:nvSpPr>
          <p:spPr>
            <a:xfrm>
              <a:off x="533445" y="2829398"/>
              <a:ext cx="5474863" cy="358036"/>
            </a:xfrm>
            <a:prstGeom prst="rect">
              <a:avLst/>
            </a:prstGeom>
            <a:solidFill>
              <a:srgbClr val="0069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Level 2 Cache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6FF28DB-115D-4B08-86C8-E34DBC633598}"/>
                </a:ext>
              </a:extLst>
            </p:cNvPr>
            <p:cNvSpPr/>
            <p:nvPr/>
          </p:nvSpPr>
          <p:spPr>
            <a:xfrm>
              <a:off x="533446" y="3418672"/>
              <a:ext cx="5474862" cy="358036"/>
            </a:xfrm>
            <a:prstGeom prst="rect">
              <a:avLst/>
            </a:prstGeom>
            <a:solidFill>
              <a:srgbClr val="3C3C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AMBA4 ACE MasterBus Interface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6BD026E-24AE-4B31-BE70-EC964B2795E2}"/>
                </a:ext>
              </a:extLst>
            </p:cNvPr>
            <p:cNvCxnSpPr>
              <a:cxnSpLocks/>
            </p:cNvCxnSpPr>
            <p:nvPr/>
          </p:nvCxnSpPr>
          <p:spPr>
            <a:xfrm>
              <a:off x="1109980" y="1744401"/>
              <a:ext cx="0" cy="327452"/>
            </a:xfrm>
            <a:prstGeom prst="straightConnector1">
              <a:avLst/>
            </a:prstGeom>
            <a:ln>
              <a:solidFill>
                <a:srgbClr val="3C3C3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FDE5F30A-0A1B-4D8C-8F8A-E2BC414ADDEF}"/>
                </a:ext>
              </a:extLst>
            </p:cNvPr>
            <p:cNvCxnSpPr>
              <a:cxnSpLocks/>
            </p:cNvCxnSpPr>
            <p:nvPr/>
          </p:nvCxnSpPr>
          <p:spPr>
            <a:xfrm>
              <a:off x="2526290" y="1744401"/>
              <a:ext cx="0" cy="327452"/>
            </a:xfrm>
            <a:prstGeom prst="straightConnector1">
              <a:avLst/>
            </a:prstGeom>
            <a:ln>
              <a:solidFill>
                <a:srgbClr val="3C3C3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7C209CAF-6A38-4719-8B46-068F40802000}"/>
                </a:ext>
              </a:extLst>
            </p:cNvPr>
            <p:cNvCxnSpPr>
              <a:cxnSpLocks/>
            </p:cNvCxnSpPr>
            <p:nvPr/>
          </p:nvCxnSpPr>
          <p:spPr>
            <a:xfrm>
              <a:off x="3926458" y="1744401"/>
              <a:ext cx="0" cy="327452"/>
            </a:xfrm>
            <a:prstGeom prst="straightConnector1">
              <a:avLst/>
            </a:prstGeom>
            <a:ln>
              <a:solidFill>
                <a:srgbClr val="3C3C3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BD7CCA42-087B-4EAC-98BF-08FB3C4505DC}"/>
                </a:ext>
              </a:extLst>
            </p:cNvPr>
            <p:cNvCxnSpPr>
              <a:cxnSpLocks/>
            </p:cNvCxnSpPr>
            <p:nvPr/>
          </p:nvCxnSpPr>
          <p:spPr>
            <a:xfrm>
              <a:off x="3314101" y="2556659"/>
              <a:ext cx="0" cy="272739"/>
            </a:xfrm>
            <a:prstGeom prst="straightConnector1">
              <a:avLst/>
            </a:prstGeom>
            <a:ln>
              <a:solidFill>
                <a:srgbClr val="3C3C3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2C25720B-1F26-4EF8-A8E2-86E016217277}"/>
                </a:ext>
              </a:extLst>
            </p:cNvPr>
            <p:cNvCxnSpPr>
              <a:cxnSpLocks/>
            </p:cNvCxnSpPr>
            <p:nvPr/>
          </p:nvCxnSpPr>
          <p:spPr>
            <a:xfrm>
              <a:off x="3314101" y="3182009"/>
              <a:ext cx="0" cy="214048"/>
            </a:xfrm>
            <a:prstGeom prst="straightConnector1">
              <a:avLst/>
            </a:prstGeom>
            <a:ln>
              <a:solidFill>
                <a:srgbClr val="3C3C3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F3676922-8689-4D7E-BDEA-FA670E941E8A}"/>
                </a:ext>
              </a:extLst>
            </p:cNvPr>
            <p:cNvGrpSpPr/>
            <p:nvPr/>
          </p:nvGrpSpPr>
          <p:grpSpPr>
            <a:xfrm>
              <a:off x="457869" y="781740"/>
              <a:ext cx="1351303" cy="962661"/>
              <a:chOff x="5268629" y="1742439"/>
              <a:chExt cx="1351303" cy="962661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9E97D7D9-FE79-4949-B716-2E9AF4497F24}"/>
                  </a:ext>
                </a:extLst>
              </p:cNvPr>
              <p:cNvSpPr/>
              <p:nvPr/>
            </p:nvSpPr>
            <p:spPr>
              <a:xfrm>
                <a:off x="5268629" y="1742439"/>
                <a:ext cx="1351303" cy="962661"/>
              </a:xfrm>
              <a:prstGeom prst="rect">
                <a:avLst/>
              </a:prstGeom>
              <a:solidFill>
                <a:srgbClr val="01A3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7E4946F-661F-4534-9463-B3E3A5D25DE3}"/>
                  </a:ext>
                </a:extLst>
              </p:cNvPr>
              <p:cNvSpPr/>
              <p:nvPr/>
            </p:nvSpPr>
            <p:spPr>
              <a:xfrm>
                <a:off x="5344206" y="1825258"/>
                <a:ext cx="1200150" cy="482329"/>
              </a:xfrm>
              <a:prstGeom prst="rect">
                <a:avLst/>
              </a:prstGeom>
              <a:solidFill>
                <a:srgbClr val="00B6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Core 1</a:t>
                </a:r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A9C23F-8CDC-44C4-BA98-292134E35222}"/>
                  </a:ext>
                </a:extLst>
              </p:cNvPr>
              <p:cNvSpPr/>
              <p:nvPr/>
            </p:nvSpPr>
            <p:spPr>
              <a:xfrm>
                <a:off x="5344206" y="2382529"/>
                <a:ext cx="1200150" cy="261403"/>
              </a:xfrm>
              <a:prstGeom prst="rect">
                <a:avLst/>
              </a:prstGeom>
              <a:solidFill>
                <a:srgbClr val="00B6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L1 caches</a:t>
                </a:r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B89BAA28-4B8C-4D62-AE2E-1ADC6920BE4C}"/>
                </a:ext>
              </a:extLst>
            </p:cNvPr>
            <p:cNvGrpSpPr/>
            <p:nvPr/>
          </p:nvGrpSpPr>
          <p:grpSpPr>
            <a:xfrm>
              <a:off x="1857586" y="782890"/>
              <a:ext cx="1351303" cy="962661"/>
              <a:chOff x="6653346" y="1743589"/>
              <a:chExt cx="1351303" cy="962661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09A46A9-C0F8-46C2-8A73-928C08F3FDC5}"/>
                  </a:ext>
                </a:extLst>
              </p:cNvPr>
              <p:cNvSpPr/>
              <p:nvPr/>
            </p:nvSpPr>
            <p:spPr>
              <a:xfrm>
                <a:off x="6653346" y="1743589"/>
                <a:ext cx="1351303" cy="962661"/>
              </a:xfrm>
              <a:prstGeom prst="rect">
                <a:avLst/>
              </a:prstGeom>
              <a:solidFill>
                <a:srgbClr val="01A3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0246B18-2B10-457E-8E11-D8C5CEEF3F3F}"/>
                  </a:ext>
                </a:extLst>
              </p:cNvPr>
              <p:cNvSpPr/>
              <p:nvPr/>
            </p:nvSpPr>
            <p:spPr>
              <a:xfrm>
                <a:off x="6724515" y="1825258"/>
                <a:ext cx="1200150" cy="482329"/>
              </a:xfrm>
              <a:prstGeom prst="rect">
                <a:avLst/>
              </a:prstGeom>
              <a:solidFill>
                <a:srgbClr val="00B6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Core 2</a:t>
                </a:r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BA7566D-8F63-4371-BBB6-7D0225998CA5}"/>
                  </a:ext>
                </a:extLst>
              </p:cNvPr>
              <p:cNvSpPr/>
              <p:nvPr/>
            </p:nvSpPr>
            <p:spPr>
              <a:xfrm>
                <a:off x="6724515" y="2382529"/>
                <a:ext cx="1200150" cy="261403"/>
              </a:xfrm>
              <a:prstGeom prst="rect">
                <a:avLst/>
              </a:prstGeom>
              <a:solidFill>
                <a:srgbClr val="00B6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L1 caches</a:t>
                </a:r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A5A6BC1-86A6-4827-82F4-073D3F5C11AD}"/>
                </a:ext>
              </a:extLst>
            </p:cNvPr>
            <p:cNvGrpSpPr/>
            <p:nvPr/>
          </p:nvGrpSpPr>
          <p:grpSpPr>
            <a:xfrm>
              <a:off x="3257303" y="781740"/>
              <a:ext cx="1351303" cy="962661"/>
              <a:chOff x="8055781" y="1742439"/>
              <a:chExt cx="1351303" cy="962661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0D2D91A-9A33-48C8-8C64-7B2979B97CD0}"/>
                  </a:ext>
                </a:extLst>
              </p:cNvPr>
              <p:cNvSpPr/>
              <p:nvPr/>
            </p:nvSpPr>
            <p:spPr>
              <a:xfrm>
                <a:off x="8055781" y="1742439"/>
                <a:ext cx="1351303" cy="962661"/>
              </a:xfrm>
              <a:prstGeom prst="rect">
                <a:avLst/>
              </a:prstGeom>
              <a:solidFill>
                <a:srgbClr val="01A3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07CD86A-7C40-4EDC-8FF0-7ABB3BC1FFF5}"/>
                  </a:ext>
                </a:extLst>
              </p:cNvPr>
              <p:cNvSpPr/>
              <p:nvPr/>
            </p:nvSpPr>
            <p:spPr>
              <a:xfrm>
                <a:off x="8124861" y="1825258"/>
                <a:ext cx="1200150" cy="482329"/>
              </a:xfrm>
              <a:prstGeom prst="rect">
                <a:avLst/>
              </a:prstGeom>
              <a:solidFill>
                <a:srgbClr val="00B6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Core 3</a:t>
                </a:r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3F6C09E-3A19-44A3-8BC5-7CF194137558}"/>
                  </a:ext>
                </a:extLst>
              </p:cNvPr>
              <p:cNvSpPr/>
              <p:nvPr/>
            </p:nvSpPr>
            <p:spPr>
              <a:xfrm>
                <a:off x="8124861" y="2370419"/>
                <a:ext cx="1200150" cy="261403"/>
              </a:xfrm>
              <a:prstGeom prst="rect">
                <a:avLst/>
              </a:prstGeom>
              <a:solidFill>
                <a:srgbClr val="00B6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L1 caches</a:t>
                </a:r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</p:grp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B432F25-F673-43BF-BD94-2C5D4737BF33}"/>
                </a:ext>
              </a:extLst>
            </p:cNvPr>
            <p:cNvCxnSpPr>
              <a:cxnSpLocks/>
            </p:cNvCxnSpPr>
            <p:nvPr/>
          </p:nvCxnSpPr>
          <p:spPr>
            <a:xfrm>
              <a:off x="5329117" y="1744401"/>
              <a:ext cx="0" cy="327452"/>
            </a:xfrm>
            <a:prstGeom prst="straightConnector1">
              <a:avLst/>
            </a:prstGeom>
            <a:ln>
              <a:solidFill>
                <a:srgbClr val="3C3C3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2D8F1F93-9BCA-41B2-AA52-4AC7D67A135E}"/>
                </a:ext>
              </a:extLst>
            </p:cNvPr>
            <p:cNvGrpSpPr/>
            <p:nvPr/>
          </p:nvGrpSpPr>
          <p:grpSpPr>
            <a:xfrm>
              <a:off x="4657020" y="781739"/>
              <a:ext cx="1351303" cy="962661"/>
              <a:chOff x="9467780" y="1742438"/>
              <a:chExt cx="1351303" cy="962661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A3D0BF4-592C-4002-9AAB-C0158C7B2AAC}"/>
                  </a:ext>
                </a:extLst>
              </p:cNvPr>
              <p:cNvSpPr/>
              <p:nvPr/>
            </p:nvSpPr>
            <p:spPr>
              <a:xfrm>
                <a:off x="9467780" y="1742438"/>
                <a:ext cx="1351303" cy="962661"/>
              </a:xfrm>
              <a:prstGeom prst="rect">
                <a:avLst/>
              </a:prstGeom>
              <a:solidFill>
                <a:srgbClr val="01A3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98D6AF0-6948-453D-811A-B5DAB33262EC}"/>
                  </a:ext>
                </a:extLst>
              </p:cNvPr>
              <p:cNvSpPr/>
              <p:nvPr/>
            </p:nvSpPr>
            <p:spPr>
              <a:xfrm>
                <a:off x="9539802" y="1825258"/>
                <a:ext cx="1200150" cy="482329"/>
              </a:xfrm>
              <a:prstGeom prst="rect">
                <a:avLst/>
              </a:prstGeom>
              <a:solidFill>
                <a:srgbClr val="00B6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Core 4</a:t>
                </a:r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5B3A1B2-EBCC-4829-B7C6-861F8AFBECFC}"/>
                  </a:ext>
                </a:extLst>
              </p:cNvPr>
              <p:cNvSpPr/>
              <p:nvPr/>
            </p:nvSpPr>
            <p:spPr>
              <a:xfrm>
                <a:off x="9544828" y="2375641"/>
                <a:ext cx="1200150" cy="261403"/>
              </a:xfrm>
              <a:prstGeom prst="rect">
                <a:avLst/>
              </a:prstGeom>
              <a:solidFill>
                <a:srgbClr val="00B6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L1 caches</a:t>
                </a:r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744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13DE0838-E09F-4FD4-BC89-BF295EBBED0E}"/>
              </a:ext>
            </a:extLst>
          </p:cNvPr>
          <p:cNvSpPr/>
          <p:nvPr/>
        </p:nvSpPr>
        <p:spPr>
          <a:xfrm>
            <a:off x="873746" y="4363983"/>
            <a:ext cx="4291790" cy="4823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External memory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F9FCA4D-4F59-4CCD-8DA8-533C94B3FAB7}"/>
              </a:ext>
            </a:extLst>
          </p:cNvPr>
          <p:cNvGrpSpPr/>
          <p:nvPr/>
        </p:nvGrpSpPr>
        <p:grpSpPr>
          <a:xfrm>
            <a:off x="918907" y="2227996"/>
            <a:ext cx="2092433" cy="1169388"/>
            <a:chOff x="5268629" y="1742439"/>
            <a:chExt cx="1351303" cy="9626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441B2CD-29DA-47D9-996A-A47C41722A11}"/>
                </a:ext>
              </a:extLst>
            </p:cNvPr>
            <p:cNvSpPr/>
            <p:nvPr/>
          </p:nvSpPr>
          <p:spPr>
            <a:xfrm>
              <a:off x="5268629" y="1742439"/>
              <a:ext cx="1351303" cy="962661"/>
            </a:xfrm>
            <a:prstGeom prst="rect">
              <a:avLst/>
            </a:prstGeom>
            <a:solidFill>
              <a:srgbClr val="01A3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9895320-16FF-4D1C-A716-83FC4BF2B965}"/>
                </a:ext>
              </a:extLst>
            </p:cNvPr>
            <p:cNvSpPr/>
            <p:nvPr/>
          </p:nvSpPr>
          <p:spPr>
            <a:xfrm>
              <a:off x="5344206" y="1825258"/>
              <a:ext cx="1200150" cy="482329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Core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AE9CA4A-F5CE-4C59-BC61-3522A08E1244}"/>
                </a:ext>
              </a:extLst>
            </p:cNvPr>
            <p:cNvSpPr/>
            <p:nvPr/>
          </p:nvSpPr>
          <p:spPr>
            <a:xfrm>
              <a:off x="5344206" y="2382529"/>
              <a:ext cx="1200150" cy="261403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L1/L2 caches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6BB3B4C4-AC7F-4B63-B215-47F00827F595}"/>
              </a:ext>
            </a:extLst>
          </p:cNvPr>
          <p:cNvSpPr/>
          <p:nvPr/>
        </p:nvSpPr>
        <p:spPr>
          <a:xfrm>
            <a:off x="3508347" y="2717304"/>
            <a:ext cx="1621447" cy="526188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Peripheral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041306B-47E0-4604-B8C5-A53CB8175545}"/>
              </a:ext>
            </a:extLst>
          </p:cNvPr>
          <p:cNvSpPr/>
          <p:nvPr/>
        </p:nvSpPr>
        <p:spPr>
          <a:xfrm>
            <a:off x="3508348" y="3555652"/>
            <a:ext cx="1621447" cy="541175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DMA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110BFDB-C255-4F67-A3A3-BCBCA40ADB19}"/>
              </a:ext>
            </a:extLst>
          </p:cNvPr>
          <p:cNvCxnSpPr>
            <a:cxnSpLocks/>
          </p:cNvCxnSpPr>
          <p:nvPr/>
        </p:nvCxnSpPr>
        <p:spPr>
          <a:xfrm>
            <a:off x="1262766" y="3397384"/>
            <a:ext cx="0" cy="966599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507516B-DB7B-4DAE-AF93-61EAD51D6F6A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>
            <a:off x="4319071" y="3243492"/>
            <a:ext cx="1" cy="312160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ECB67D2-3304-4FB3-911F-C3A760CD61F0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4319071" y="4096827"/>
            <a:ext cx="1" cy="260293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3F0DD20E-B2C7-400A-8B7E-428D0AC9C367}"/>
              </a:ext>
            </a:extLst>
          </p:cNvPr>
          <p:cNvSpPr txBox="1"/>
          <p:nvPr/>
        </p:nvSpPr>
        <p:spPr>
          <a:xfrm>
            <a:off x="862237" y="1920219"/>
            <a:ext cx="21795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New data generated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2797225A-3315-484A-B89A-10FFC21B3AFC}"/>
              </a:ext>
            </a:extLst>
          </p:cNvPr>
          <p:cNvSpPr txBox="1"/>
          <p:nvPr/>
        </p:nvSpPr>
        <p:spPr>
          <a:xfrm>
            <a:off x="2166342" y="3733422"/>
            <a:ext cx="8114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3C3C3B"/>
                </a:solidFill>
                <a:latin typeface="Gill Sans MT" panose="020B0502020104020203" pitchFamily="34" charset="0"/>
              </a:rPr>
              <a:t>Clean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0812C16-5E43-4BB4-825A-04F5B36674C7}"/>
              </a:ext>
            </a:extLst>
          </p:cNvPr>
          <p:cNvSpPr txBox="1"/>
          <p:nvPr/>
        </p:nvSpPr>
        <p:spPr>
          <a:xfrm>
            <a:off x="3073245" y="1958337"/>
            <a:ext cx="1742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Got new data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2C8748E-B46D-479B-B69B-001CE3ABD0BA}"/>
              </a:ext>
            </a:extLst>
          </p:cNvPr>
          <p:cNvSpPr/>
          <p:nvPr/>
        </p:nvSpPr>
        <p:spPr>
          <a:xfrm>
            <a:off x="2892731" y="4357120"/>
            <a:ext cx="221801" cy="4754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33693D8-3CF3-47B1-8C2F-7BBA349342D0}"/>
              </a:ext>
            </a:extLst>
          </p:cNvPr>
          <p:cNvSpPr txBox="1"/>
          <p:nvPr/>
        </p:nvSpPr>
        <p:spPr>
          <a:xfrm>
            <a:off x="1973567" y="4799186"/>
            <a:ext cx="1384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0xffff_1234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3C1AE20-CB17-4F5C-9AC1-62FD5F5194B8}"/>
              </a:ext>
            </a:extLst>
          </p:cNvPr>
          <p:cNvSpPr/>
          <p:nvPr/>
        </p:nvSpPr>
        <p:spPr>
          <a:xfrm>
            <a:off x="2514957" y="3005542"/>
            <a:ext cx="148370" cy="324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76E45240-5CB2-48B1-A9E4-AE55146E8209}"/>
              </a:ext>
            </a:extLst>
          </p:cNvPr>
          <p:cNvCxnSpPr>
            <a:cxnSpLocks/>
            <a:stCxn id="111" idx="0"/>
            <a:endCxn id="113" idx="2"/>
          </p:cNvCxnSpPr>
          <p:nvPr/>
        </p:nvCxnSpPr>
        <p:spPr>
          <a:xfrm flipH="1" flipV="1">
            <a:off x="2589142" y="3329943"/>
            <a:ext cx="414490" cy="1027177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4FCAAFD-EAE2-40CB-8D5B-719F6A351D96}"/>
              </a:ext>
            </a:extLst>
          </p:cNvPr>
          <p:cNvSpPr txBox="1"/>
          <p:nvPr/>
        </p:nvSpPr>
        <p:spPr>
          <a:xfrm>
            <a:off x="2648850" y="3459804"/>
            <a:ext cx="8114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Coherence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0E192ACE-F91F-4760-9E2F-A4C3449C5476}"/>
              </a:ext>
            </a:extLst>
          </p:cNvPr>
          <p:cNvSpPr/>
          <p:nvPr/>
        </p:nvSpPr>
        <p:spPr>
          <a:xfrm>
            <a:off x="3579878" y="2714913"/>
            <a:ext cx="185941" cy="5186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2893C79F-3686-43A3-B40E-87193FC9F02C}"/>
              </a:ext>
            </a:extLst>
          </p:cNvPr>
          <p:cNvCxnSpPr>
            <a:cxnSpLocks/>
            <a:stCxn id="118" idx="2"/>
            <a:endCxn id="111" idx="0"/>
          </p:cNvCxnSpPr>
          <p:nvPr/>
        </p:nvCxnSpPr>
        <p:spPr>
          <a:xfrm flipH="1">
            <a:off x="3003632" y="3233544"/>
            <a:ext cx="669217" cy="1123576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B279F1CB-9A0C-4D09-9889-B56CF2C61A31}"/>
              </a:ext>
            </a:extLst>
          </p:cNvPr>
          <p:cNvSpPr txBox="1"/>
          <p:nvPr/>
        </p:nvSpPr>
        <p:spPr>
          <a:xfrm>
            <a:off x="2951894" y="4022309"/>
            <a:ext cx="8114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3C3C3B"/>
                </a:solidFill>
                <a:latin typeface="Gill Sans MT" panose="020B0502020104020203" pitchFamily="34" charset="0"/>
              </a:rPr>
              <a:t>Carry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F5410CC7-567C-4282-A779-6F528D1E69E7}"/>
              </a:ext>
            </a:extLst>
          </p:cNvPr>
          <p:cNvCxnSpPr>
            <a:cxnSpLocks/>
            <a:stCxn id="113" idx="0"/>
          </p:cNvCxnSpPr>
          <p:nvPr/>
        </p:nvCxnSpPr>
        <p:spPr>
          <a:xfrm flipH="1" flipV="1">
            <a:off x="2204638" y="2159680"/>
            <a:ext cx="384504" cy="845862"/>
          </a:xfrm>
          <a:prstGeom prst="straightConnector1">
            <a:avLst/>
          </a:prstGeom>
          <a:ln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590B12F9-6D6C-49EE-BBB3-3F3B88541F89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3672849" y="2214962"/>
            <a:ext cx="15156" cy="499951"/>
          </a:xfrm>
          <a:prstGeom prst="straightConnector1">
            <a:avLst/>
          </a:prstGeom>
          <a:ln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>
            <a:extLst>
              <a:ext uri="{FF2B5EF4-FFF2-40B4-BE49-F238E27FC236}">
                <a16:creationId xmlns:a16="http://schemas.microsoft.com/office/drawing/2014/main" id="{634581F7-91C6-4BFF-86D9-96A1E1D23B3A}"/>
              </a:ext>
            </a:extLst>
          </p:cNvPr>
          <p:cNvSpPr/>
          <p:nvPr/>
        </p:nvSpPr>
        <p:spPr>
          <a:xfrm>
            <a:off x="6371632" y="4354035"/>
            <a:ext cx="4291790" cy="4823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External memory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0CE45CD5-E01A-437D-82C5-6BB2E815F5D2}"/>
              </a:ext>
            </a:extLst>
          </p:cNvPr>
          <p:cNvGrpSpPr/>
          <p:nvPr/>
        </p:nvGrpSpPr>
        <p:grpSpPr>
          <a:xfrm>
            <a:off x="6416793" y="2218048"/>
            <a:ext cx="2092433" cy="1169388"/>
            <a:chOff x="5268629" y="1742439"/>
            <a:chExt cx="1351303" cy="962661"/>
          </a:xfrm>
        </p:grpSpPr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544793C5-8FE5-422B-BDE0-6A0E0489E832}"/>
                </a:ext>
              </a:extLst>
            </p:cNvPr>
            <p:cNvSpPr/>
            <p:nvPr/>
          </p:nvSpPr>
          <p:spPr>
            <a:xfrm>
              <a:off x="5268629" y="1742439"/>
              <a:ext cx="1351303" cy="962661"/>
            </a:xfrm>
            <a:prstGeom prst="rect">
              <a:avLst/>
            </a:prstGeom>
            <a:solidFill>
              <a:srgbClr val="01A3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416E6C81-0174-4347-904E-787AFD33F1EE}"/>
                </a:ext>
              </a:extLst>
            </p:cNvPr>
            <p:cNvSpPr/>
            <p:nvPr/>
          </p:nvSpPr>
          <p:spPr>
            <a:xfrm>
              <a:off x="5344206" y="1825258"/>
              <a:ext cx="1200150" cy="482329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Core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7F13D041-1663-44CD-9273-957608B13B99}"/>
                </a:ext>
              </a:extLst>
            </p:cNvPr>
            <p:cNvSpPr/>
            <p:nvPr/>
          </p:nvSpPr>
          <p:spPr>
            <a:xfrm>
              <a:off x="5344206" y="2382529"/>
              <a:ext cx="1200150" cy="261403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L1/L2 caches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174" name="矩形 173">
            <a:extLst>
              <a:ext uri="{FF2B5EF4-FFF2-40B4-BE49-F238E27FC236}">
                <a16:creationId xmlns:a16="http://schemas.microsoft.com/office/drawing/2014/main" id="{61971D43-21FA-40E8-9433-79D07F25D07B}"/>
              </a:ext>
            </a:extLst>
          </p:cNvPr>
          <p:cNvSpPr/>
          <p:nvPr/>
        </p:nvSpPr>
        <p:spPr>
          <a:xfrm>
            <a:off x="9006233" y="2707356"/>
            <a:ext cx="1621447" cy="526188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Peripheral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31165CDA-BE18-4711-9343-8D12C4560948}"/>
              </a:ext>
            </a:extLst>
          </p:cNvPr>
          <p:cNvSpPr/>
          <p:nvPr/>
        </p:nvSpPr>
        <p:spPr>
          <a:xfrm>
            <a:off x="9006234" y="3545704"/>
            <a:ext cx="1621447" cy="541175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DMA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6855C1B2-0001-4ECB-8649-401FC0BF5DB2}"/>
              </a:ext>
            </a:extLst>
          </p:cNvPr>
          <p:cNvCxnSpPr>
            <a:cxnSpLocks/>
          </p:cNvCxnSpPr>
          <p:nvPr/>
        </p:nvCxnSpPr>
        <p:spPr>
          <a:xfrm>
            <a:off x="6760652" y="3387436"/>
            <a:ext cx="0" cy="966599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63E283E1-5EAD-47DB-9F82-B01922EFB6A7}"/>
              </a:ext>
            </a:extLst>
          </p:cNvPr>
          <p:cNvCxnSpPr>
            <a:cxnSpLocks/>
            <a:stCxn id="174" idx="2"/>
            <a:endCxn id="175" idx="0"/>
          </p:cNvCxnSpPr>
          <p:nvPr/>
        </p:nvCxnSpPr>
        <p:spPr>
          <a:xfrm>
            <a:off x="9816957" y="3233544"/>
            <a:ext cx="1" cy="312160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CD39F965-7C18-472D-A1F0-CC18184F436C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9816957" y="4086879"/>
            <a:ext cx="1" cy="260293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FD0C509C-A462-467F-A839-256D7D2BAEB5}"/>
              </a:ext>
            </a:extLst>
          </p:cNvPr>
          <p:cNvSpPr txBox="1"/>
          <p:nvPr/>
        </p:nvSpPr>
        <p:spPr>
          <a:xfrm>
            <a:off x="8727197" y="1887649"/>
            <a:ext cx="21795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New data generated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E6CC1443-CB56-4EF9-89BB-0DCD58F4FA0C}"/>
              </a:ext>
            </a:extLst>
          </p:cNvPr>
          <p:cNvSpPr txBox="1"/>
          <p:nvPr/>
        </p:nvSpPr>
        <p:spPr>
          <a:xfrm>
            <a:off x="7449585" y="3720935"/>
            <a:ext cx="8114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3C3C3B"/>
                </a:solidFill>
                <a:latin typeface="Gill Sans MT" panose="020B0502020104020203" pitchFamily="34" charset="0"/>
              </a:rPr>
              <a:t>Invalidate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CCDDD55E-4E7B-40E4-8EA9-5C6F95635FFD}"/>
              </a:ext>
            </a:extLst>
          </p:cNvPr>
          <p:cNvSpPr txBox="1"/>
          <p:nvPr/>
        </p:nvSpPr>
        <p:spPr>
          <a:xfrm>
            <a:off x="6288813" y="1862266"/>
            <a:ext cx="1742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Got new data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90A451A5-46E2-4502-BFC0-03FBA11D7F45}"/>
              </a:ext>
            </a:extLst>
          </p:cNvPr>
          <p:cNvSpPr/>
          <p:nvPr/>
        </p:nvSpPr>
        <p:spPr>
          <a:xfrm>
            <a:off x="8390617" y="4347172"/>
            <a:ext cx="221801" cy="4754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8A46C64B-677C-464A-A11F-2B169071276F}"/>
              </a:ext>
            </a:extLst>
          </p:cNvPr>
          <p:cNvSpPr txBox="1"/>
          <p:nvPr/>
        </p:nvSpPr>
        <p:spPr>
          <a:xfrm>
            <a:off x="7471453" y="4789238"/>
            <a:ext cx="1384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0xffff_1234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1B51E97E-F620-4130-A4B1-C5E6203A21D7}"/>
              </a:ext>
            </a:extLst>
          </p:cNvPr>
          <p:cNvSpPr/>
          <p:nvPr/>
        </p:nvSpPr>
        <p:spPr>
          <a:xfrm>
            <a:off x="8012843" y="2995594"/>
            <a:ext cx="148370" cy="324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202588DA-467A-4302-A8CE-A2F219C74554}"/>
              </a:ext>
            </a:extLst>
          </p:cNvPr>
          <p:cNvCxnSpPr>
            <a:cxnSpLocks/>
          </p:cNvCxnSpPr>
          <p:nvPr/>
        </p:nvCxnSpPr>
        <p:spPr>
          <a:xfrm flipH="1" flipV="1">
            <a:off x="7990526" y="3339762"/>
            <a:ext cx="414141" cy="1007410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A774BBBC-8A8C-4613-AAB3-4D10C33EAEEA}"/>
              </a:ext>
            </a:extLst>
          </p:cNvPr>
          <p:cNvSpPr txBox="1"/>
          <p:nvPr/>
        </p:nvSpPr>
        <p:spPr>
          <a:xfrm>
            <a:off x="8146736" y="3449856"/>
            <a:ext cx="8114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Coherence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A9CC356D-8F8F-4802-92E7-29E06A2110E5}"/>
              </a:ext>
            </a:extLst>
          </p:cNvPr>
          <p:cNvSpPr/>
          <p:nvPr/>
        </p:nvSpPr>
        <p:spPr>
          <a:xfrm>
            <a:off x="9077764" y="2704965"/>
            <a:ext cx="185941" cy="5186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6B7A6618-4F40-478E-9445-77F81D5FEB01}"/>
              </a:ext>
            </a:extLst>
          </p:cNvPr>
          <p:cNvCxnSpPr>
            <a:cxnSpLocks/>
            <a:stCxn id="182" idx="0"/>
            <a:endCxn id="187" idx="2"/>
          </p:cNvCxnSpPr>
          <p:nvPr/>
        </p:nvCxnSpPr>
        <p:spPr>
          <a:xfrm flipV="1">
            <a:off x="8501518" y="3223596"/>
            <a:ext cx="669217" cy="1123576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11D55954-6A69-4C75-AB61-1589EB5050D9}"/>
              </a:ext>
            </a:extLst>
          </p:cNvPr>
          <p:cNvSpPr txBox="1"/>
          <p:nvPr/>
        </p:nvSpPr>
        <p:spPr>
          <a:xfrm>
            <a:off x="8449780" y="4012361"/>
            <a:ext cx="8114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3C3C3B"/>
                </a:solidFill>
                <a:latin typeface="Gill Sans MT" panose="020B0502020104020203" pitchFamily="34" charset="0"/>
              </a:rPr>
              <a:t>Carry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8C549DD-688B-46C5-8ADB-00515C3CA129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7465744" y="2110163"/>
            <a:ext cx="621284" cy="885431"/>
          </a:xfrm>
          <a:prstGeom prst="straightConnector1">
            <a:avLst/>
          </a:prstGeom>
          <a:ln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0A6B086D-A675-4F10-93AB-35E142EF4AF8}"/>
              </a:ext>
            </a:extLst>
          </p:cNvPr>
          <p:cNvCxnSpPr>
            <a:cxnSpLocks/>
            <a:stCxn id="187" idx="0"/>
          </p:cNvCxnSpPr>
          <p:nvPr/>
        </p:nvCxnSpPr>
        <p:spPr>
          <a:xfrm flipV="1">
            <a:off x="9170735" y="2170043"/>
            <a:ext cx="92970" cy="534922"/>
          </a:xfrm>
          <a:prstGeom prst="straightConnector1">
            <a:avLst/>
          </a:prstGeom>
          <a:ln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F678EA46-1C4E-430B-A8B9-6488324CBB21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8087028" y="3319995"/>
            <a:ext cx="403534" cy="1027177"/>
          </a:xfrm>
          <a:prstGeom prst="straightConnector1">
            <a:avLst/>
          </a:prstGeom>
          <a:ln w="28575">
            <a:solidFill>
              <a:srgbClr val="3C3C3B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19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>
            <a:extLst>
              <a:ext uri="{FF2B5EF4-FFF2-40B4-BE49-F238E27FC236}">
                <a16:creationId xmlns:a16="http://schemas.microsoft.com/office/drawing/2014/main" id="{1E054152-5735-44A2-981C-10F4D2BC8A40}"/>
              </a:ext>
            </a:extLst>
          </p:cNvPr>
          <p:cNvSpPr/>
          <p:nvPr/>
        </p:nvSpPr>
        <p:spPr>
          <a:xfrm>
            <a:off x="2534355" y="3591758"/>
            <a:ext cx="4734698" cy="1604116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solidFill>
                  <a:srgbClr val="3C3C3B"/>
                </a:solidFill>
                <a:latin typeface="Gill Sans MT" panose="020B0502020104020203" pitchFamily="34" charset="0"/>
              </a:rPr>
              <a:t>External Memory</a:t>
            </a:r>
            <a:endParaRPr lang="zh-CN" altLang="en-US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15B2F8ED-5406-4C99-BF42-BFAC8E88C891}"/>
              </a:ext>
            </a:extLst>
          </p:cNvPr>
          <p:cNvSpPr/>
          <p:nvPr/>
        </p:nvSpPr>
        <p:spPr>
          <a:xfrm>
            <a:off x="2522222" y="2074335"/>
            <a:ext cx="2075640" cy="1084886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solidFill>
                  <a:srgbClr val="3C3C3B"/>
                </a:solidFill>
                <a:latin typeface="Gill Sans MT" panose="020B0502020104020203" pitchFamily="34" charset="0"/>
              </a:rPr>
              <a:t>Cache Line</a:t>
            </a:r>
            <a:endParaRPr lang="zh-CN" altLang="en-US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F9FCA4D-4F59-4CCD-8DA8-533C94B3FAB7}"/>
              </a:ext>
            </a:extLst>
          </p:cNvPr>
          <p:cNvGrpSpPr/>
          <p:nvPr/>
        </p:nvGrpSpPr>
        <p:grpSpPr>
          <a:xfrm>
            <a:off x="2503940" y="560180"/>
            <a:ext cx="2092433" cy="1169388"/>
            <a:chOff x="5268629" y="1742439"/>
            <a:chExt cx="1351303" cy="9626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441B2CD-29DA-47D9-996A-A47C41722A11}"/>
                </a:ext>
              </a:extLst>
            </p:cNvPr>
            <p:cNvSpPr/>
            <p:nvPr/>
          </p:nvSpPr>
          <p:spPr>
            <a:xfrm>
              <a:off x="5268629" y="1742439"/>
              <a:ext cx="1351303" cy="962661"/>
            </a:xfrm>
            <a:prstGeom prst="rect">
              <a:avLst/>
            </a:prstGeom>
            <a:solidFill>
              <a:srgbClr val="01A3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9895320-16FF-4D1C-A716-83FC4BF2B965}"/>
                </a:ext>
              </a:extLst>
            </p:cNvPr>
            <p:cNvSpPr/>
            <p:nvPr/>
          </p:nvSpPr>
          <p:spPr>
            <a:xfrm>
              <a:off x="5344206" y="1825258"/>
              <a:ext cx="1200150" cy="482329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Core 1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AE9CA4A-F5CE-4C59-BC61-3522A08E1244}"/>
                </a:ext>
              </a:extLst>
            </p:cNvPr>
            <p:cNvSpPr/>
            <p:nvPr/>
          </p:nvSpPr>
          <p:spPr>
            <a:xfrm>
              <a:off x="5344206" y="2382529"/>
              <a:ext cx="1200150" cy="261403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Register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107" name="文本框 106">
            <a:extLst>
              <a:ext uri="{FF2B5EF4-FFF2-40B4-BE49-F238E27FC236}">
                <a16:creationId xmlns:a16="http://schemas.microsoft.com/office/drawing/2014/main" id="{3F0DD20E-B2C7-400A-8B7E-428D0AC9C367}"/>
              </a:ext>
            </a:extLst>
          </p:cNvPr>
          <p:cNvSpPr txBox="1"/>
          <p:nvPr/>
        </p:nvSpPr>
        <p:spPr>
          <a:xfrm>
            <a:off x="2447270" y="252403"/>
            <a:ext cx="21795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New data generated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3C1AE20-CB17-4F5C-9AC1-62FD5F5194B8}"/>
              </a:ext>
            </a:extLst>
          </p:cNvPr>
          <p:cNvSpPr/>
          <p:nvPr/>
        </p:nvSpPr>
        <p:spPr>
          <a:xfrm>
            <a:off x="2775151" y="1337726"/>
            <a:ext cx="148370" cy="324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76E45240-5CB2-48B1-A9E4-AE55146E8209}"/>
              </a:ext>
            </a:extLst>
          </p:cNvPr>
          <p:cNvCxnSpPr>
            <a:cxnSpLocks/>
            <a:stCxn id="135" idx="0"/>
            <a:endCxn id="113" idx="2"/>
          </p:cNvCxnSpPr>
          <p:nvPr/>
        </p:nvCxnSpPr>
        <p:spPr>
          <a:xfrm flipV="1">
            <a:off x="2735152" y="1662127"/>
            <a:ext cx="114184" cy="692610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2893C79F-3686-43A3-B40E-87193FC9F02C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2735152" y="2985918"/>
            <a:ext cx="1212971" cy="1152473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F5410CC7-567C-4282-A779-6F528D1E69E7}"/>
              </a:ext>
            </a:extLst>
          </p:cNvPr>
          <p:cNvCxnSpPr>
            <a:cxnSpLocks/>
            <a:endCxn id="107" idx="2"/>
          </p:cNvCxnSpPr>
          <p:nvPr/>
        </p:nvCxnSpPr>
        <p:spPr>
          <a:xfrm flipV="1">
            <a:off x="2849336" y="560180"/>
            <a:ext cx="687693" cy="604243"/>
          </a:xfrm>
          <a:prstGeom prst="straightConnector1">
            <a:avLst/>
          </a:prstGeom>
          <a:ln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9DF4485-DC6C-4EAA-889B-A5C2287367EB}"/>
              </a:ext>
            </a:extLst>
          </p:cNvPr>
          <p:cNvGrpSpPr/>
          <p:nvPr/>
        </p:nvGrpSpPr>
        <p:grpSpPr>
          <a:xfrm>
            <a:off x="5146206" y="583544"/>
            <a:ext cx="2092433" cy="1169388"/>
            <a:chOff x="5268629" y="1742439"/>
            <a:chExt cx="1351303" cy="962661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00436AB7-6C96-442D-A44C-26CCFE78B849}"/>
                </a:ext>
              </a:extLst>
            </p:cNvPr>
            <p:cNvSpPr/>
            <p:nvPr/>
          </p:nvSpPr>
          <p:spPr>
            <a:xfrm>
              <a:off x="5268629" y="1742439"/>
              <a:ext cx="1351303" cy="962661"/>
            </a:xfrm>
            <a:prstGeom prst="rect">
              <a:avLst/>
            </a:prstGeom>
            <a:solidFill>
              <a:srgbClr val="01A3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191548A-781D-415F-81F1-90291CF4F8BC}"/>
                </a:ext>
              </a:extLst>
            </p:cNvPr>
            <p:cNvSpPr/>
            <p:nvPr/>
          </p:nvSpPr>
          <p:spPr>
            <a:xfrm>
              <a:off x="5344206" y="1825258"/>
              <a:ext cx="1200150" cy="482329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Core 2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F9702BCF-E1A3-4342-B1CE-35F71469A412}"/>
                </a:ext>
              </a:extLst>
            </p:cNvPr>
            <p:cNvSpPr/>
            <p:nvPr/>
          </p:nvSpPr>
          <p:spPr>
            <a:xfrm>
              <a:off x="5344206" y="2382529"/>
              <a:ext cx="1200150" cy="261403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Register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1C941CE9-55BD-4A20-A473-58573A77DDD9}"/>
              </a:ext>
            </a:extLst>
          </p:cNvPr>
          <p:cNvSpPr txBox="1"/>
          <p:nvPr/>
        </p:nvSpPr>
        <p:spPr>
          <a:xfrm>
            <a:off x="5089536" y="275767"/>
            <a:ext cx="21795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New data generated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6B48E32-5EDA-411C-861B-2B6680421DD3}"/>
              </a:ext>
            </a:extLst>
          </p:cNvPr>
          <p:cNvSpPr/>
          <p:nvPr/>
        </p:nvSpPr>
        <p:spPr>
          <a:xfrm>
            <a:off x="5528749" y="1361090"/>
            <a:ext cx="148370" cy="3244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1FC3073-ED76-4873-988E-3234A4F6E62F}"/>
              </a:ext>
            </a:extLst>
          </p:cNvPr>
          <p:cNvCxnSpPr>
            <a:cxnSpLocks/>
            <a:stCxn id="86" idx="0"/>
            <a:endCxn id="82" idx="2"/>
          </p:cNvCxnSpPr>
          <p:nvPr/>
        </p:nvCxnSpPr>
        <p:spPr>
          <a:xfrm flipV="1">
            <a:off x="5602934" y="583544"/>
            <a:ext cx="576361" cy="777546"/>
          </a:xfrm>
          <a:prstGeom prst="straightConnector1">
            <a:avLst/>
          </a:prstGeom>
          <a:ln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B5C8041-7FC1-46AA-B606-71B01EEE8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8859"/>
              </p:ext>
            </p:extLst>
          </p:nvPr>
        </p:nvGraphicFramePr>
        <p:xfrm>
          <a:off x="3534635" y="3755591"/>
          <a:ext cx="2704869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541">
                  <a:extLst>
                    <a:ext uri="{9D8B030D-6E8A-4147-A177-3AD203B41FA5}">
                      <a16:colId xmlns:a16="http://schemas.microsoft.com/office/drawing/2014/main" val="3750089806"/>
                    </a:ext>
                  </a:extLst>
                </a:gridCol>
                <a:gridCol w="300541">
                  <a:extLst>
                    <a:ext uri="{9D8B030D-6E8A-4147-A177-3AD203B41FA5}">
                      <a16:colId xmlns:a16="http://schemas.microsoft.com/office/drawing/2014/main" val="2284552767"/>
                    </a:ext>
                  </a:extLst>
                </a:gridCol>
                <a:gridCol w="300541">
                  <a:extLst>
                    <a:ext uri="{9D8B030D-6E8A-4147-A177-3AD203B41FA5}">
                      <a16:colId xmlns:a16="http://schemas.microsoft.com/office/drawing/2014/main" val="2679380372"/>
                    </a:ext>
                  </a:extLst>
                </a:gridCol>
                <a:gridCol w="300541">
                  <a:extLst>
                    <a:ext uri="{9D8B030D-6E8A-4147-A177-3AD203B41FA5}">
                      <a16:colId xmlns:a16="http://schemas.microsoft.com/office/drawing/2014/main" val="3953359663"/>
                    </a:ext>
                  </a:extLst>
                </a:gridCol>
                <a:gridCol w="300541">
                  <a:extLst>
                    <a:ext uri="{9D8B030D-6E8A-4147-A177-3AD203B41FA5}">
                      <a16:colId xmlns:a16="http://schemas.microsoft.com/office/drawing/2014/main" val="1490360987"/>
                    </a:ext>
                  </a:extLst>
                </a:gridCol>
                <a:gridCol w="300541">
                  <a:extLst>
                    <a:ext uri="{9D8B030D-6E8A-4147-A177-3AD203B41FA5}">
                      <a16:colId xmlns:a16="http://schemas.microsoft.com/office/drawing/2014/main" val="432856076"/>
                    </a:ext>
                  </a:extLst>
                </a:gridCol>
                <a:gridCol w="300541">
                  <a:extLst>
                    <a:ext uri="{9D8B030D-6E8A-4147-A177-3AD203B41FA5}">
                      <a16:colId xmlns:a16="http://schemas.microsoft.com/office/drawing/2014/main" val="3418686473"/>
                    </a:ext>
                  </a:extLst>
                </a:gridCol>
                <a:gridCol w="300541">
                  <a:extLst>
                    <a:ext uri="{9D8B030D-6E8A-4147-A177-3AD203B41FA5}">
                      <a16:colId xmlns:a16="http://schemas.microsoft.com/office/drawing/2014/main" val="4047439216"/>
                    </a:ext>
                  </a:extLst>
                </a:gridCol>
                <a:gridCol w="300541">
                  <a:extLst>
                    <a:ext uri="{9D8B030D-6E8A-4147-A177-3AD203B41FA5}">
                      <a16:colId xmlns:a16="http://schemas.microsoft.com/office/drawing/2014/main" val="2624626661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070231"/>
                  </a:ext>
                </a:extLst>
              </a:tr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240403"/>
                  </a:ext>
                </a:extLst>
              </a:tr>
              <a:tr h="31382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26932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DA3152F-4220-4867-B2D6-BC8DE3A5D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066322"/>
              </p:ext>
            </p:extLst>
          </p:nvPr>
        </p:nvGraphicFramePr>
        <p:xfrm>
          <a:off x="2622458" y="2353850"/>
          <a:ext cx="18800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02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019017228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sp>
        <p:nvSpPr>
          <p:cNvPr id="133" name="矩形 132">
            <a:extLst>
              <a:ext uri="{FF2B5EF4-FFF2-40B4-BE49-F238E27FC236}">
                <a16:creationId xmlns:a16="http://schemas.microsoft.com/office/drawing/2014/main" id="{F35F3288-F448-4B99-B50C-08315CAF874C}"/>
              </a:ext>
            </a:extLst>
          </p:cNvPr>
          <p:cNvSpPr/>
          <p:nvPr/>
        </p:nvSpPr>
        <p:spPr>
          <a:xfrm>
            <a:off x="5164489" y="2074334"/>
            <a:ext cx="2075640" cy="1084886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solidFill>
                  <a:srgbClr val="3C3C3B"/>
                </a:solidFill>
                <a:latin typeface="Gill Sans MT" panose="020B0502020104020203" pitchFamily="34" charset="0"/>
              </a:rPr>
              <a:t>Cache Line</a:t>
            </a:r>
            <a:endParaRPr lang="zh-CN" altLang="en-US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134" name="表格 133">
            <a:extLst>
              <a:ext uri="{FF2B5EF4-FFF2-40B4-BE49-F238E27FC236}">
                <a16:creationId xmlns:a16="http://schemas.microsoft.com/office/drawing/2014/main" id="{00E5CCF4-0CF0-4078-A226-14FC6B343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195169"/>
              </p:ext>
            </p:extLst>
          </p:nvPr>
        </p:nvGraphicFramePr>
        <p:xfrm>
          <a:off x="5264725" y="2353849"/>
          <a:ext cx="18800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02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019017228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sp>
        <p:nvSpPr>
          <p:cNvPr id="135" name="矩形 134">
            <a:extLst>
              <a:ext uri="{FF2B5EF4-FFF2-40B4-BE49-F238E27FC236}">
                <a16:creationId xmlns:a16="http://schemas.microsoft.com/office/drawing/2014/main" id="{F9373D02-D51B-4732-AB9B-E58C8AE97362}"/>
              </a:ext>
            </a:extLst>
          </p:cNvPr>
          <p:cNvSpPr/>
          <p:nvPr/>
        </p:nvSpPr>
        <p:spPr>
          <a:xfrm>
            <a:off x="2620968" y="2354737"/>
            <a:ext cx="228368" cy="3648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E7FCA6AE-F9F9-4040-A16B-F2251EAFF112}"/>
              </a:ext>
            </a:extLst>
          </p:cNvPr>
          <p:cNvSpPr txBox="1"/>
          <p:nvPr/>
        </p:nvSpPr>
        <p:spPr>
          <a:xfrm>
            <a:off x="2329441" y="2647364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x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E61C9D82-249F-4B90-98A1-D1B654E97988}"/>
              </a:ext>
            </a:extLst>
          </p:cNvPr>
          <p:cNvSpPr txBox="1"/>
          <p:nvPr/>
        </p:nvSpPr>
        <p:spPr>
          <a:xfrm>
            <a:off x="2427138" y="1017186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x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F58D7588-8122-448D-A211-B2E925518D98}"/>
              </a:ext>
            </a:extLst>
          </p:cNvPr>
          <p:cNvSpPr/>
          <p:nvPr/>
        </p:nvSpPr>
        <p:spPr>
          <a:xfrm>
            <a:off x="5505868" y="2357097"/>
            <a:ext cx="224371" cy="362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CB308E58-828B-481F-8076-6E0F0CCA9EA7}"/>
              </a:ext>
            </a:extLst>
          </p:cNvPr>
          <p:cNvCxnSpPr>
            <a:cxnSpLocks/>
            <a:stCxn id="138" idx="0"/>
          </p:cNvCxnSpPr>
          <p:nvPr/>
        </p:nvCxnSpPr>
        <p:spPr>
          <a:xfrm flipH="1" flipV="1">
            <a:off x="5608320" y="1737453"/>
            <a:ext cx="9734" cy="619644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38BCDBD-F03F-4660-BC1F-D08DD7440872}"/>
              </a:ext>
            </a:extLst>
          </p:cNvPr>
          <p:cNvSpPr txBox="1"/>
          <p:nvPr/>
        </p:nvSpPr>
        <p:spPr>
          <a:xfrm>
            <a:off x="5212342" y="2647364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y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EAE53F82-6248-4E38-A028-F23847E48211}"/>
              </a:ext>
            </a:extLst>
          </p:cNvPr>
          <p:cNvSpPr txBox="1"/>
          <p:nvPr/>
        </p:nvSpPr>
        <p:spPr>
          <a:xfrm>
            <a:off x="5197223" y="939910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y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5602AFFE-8CD3-4AAB-A6FA-B1C94EE2CDB3}"/>
              </a:ext>
            </a:extLst>
          </p:cNvPr>
          <p:cNvCxnSpPr>
            <a:cxnSpLocks/>
            <a:stCxn id="140" idx="2"/>
            <a:endCxn id="146" idx="0"/>
          </p:cNvCxnSpPr>
          <p:nvPr/>
        </p:nvCxnSpPr>
        <p:spPr>
          <a:xfrm flipH="1">
            <a:off x="4289530" y="2985918"/>
            <a:ext cx="1328523" cy="1133871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49667B3D-1F38-4949-8051-0B9BD29A9B45}"/>
              </a:ext>
            </a:extLst>
          </p:cNvPr>
          <p:cNvSpPr/>
          <p:nvPr/>
        </p:nvSpPr>
        <p:spPr>
          <a:xfrm>
            <a:off x="3833938" y="4119789"/>
            <a:ext cx="305245" cy="3648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43470FD7-825B-4F5F-97BA-A3F30F52A1B2}"/>
              </a:ext>
            </a:extLst>
          </p:cNvPr>
          <p:cNvSpPr/>
          <p:nvPr/>
        </p:nvSpPr>
        <p:spPr>
          <a:xfrm>
            <a:off x="4140573" y="4119789"/>
            <a:ext cx="297913" cy="362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6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9FD66653-4B1D-42D8-A9AE-302C2AE84A76}"/>
              </a:ext>
            </a:extLst>
          </p:cNvPr>
          <p:cNvSpPr/>
          <p:nvPr/>
        </p:nvSpPr>
        <p:spPr>
          <a:xfrm>
            <a:off x="1848921" y="2186378"/>
            <a:ext cx="5094282" cy="2653662"/>
          </a:xfrm>
          <a:prstGeom prst="rect">
            <a:avLst/>
          </a:prstGeom>
          <a:solidFill>
            <a:srgbClr val="DADA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09E97AE-0E44-49F7-8BA5-318E1A923491}"/>
              </a:ext>
            </a:extLst>
          </p:cNvPr>
          <p:cNvSpPr/>
          <p:nvPr/>
        </p:nvSpPr>
        <p:spPr>
          <a:xfrm>
            <a:off x="1731140" y="2095974"/>
            <a:ext cx="5094282" cy="2653662"/>
          </a:xfrm>
          <a:prstGeom prst="rect">
            <a:avLst/>
          </a:prstGeom>
          <a:solidFill>
            <a:srgbClr val="DADA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B5248E8-9948-4F2A-BE29-EC25286D731E}"/>
              </a:ext>
            </a:extLst>
          </p:cNvPr>
          <p:cNvSpPr/>
          <p:nvPr/>
        </p:nvSpPr>
        <p:spPr>
          <a:xfrm>
            <a:off x="1625726" y="2005570"/>
            <a:ext cx="5094282" cy="2653662"/>
          </a:xfrm>
          <a:prstGeom prst="rect">
            <a:avLst/>
          </a:prstGeom>
          <a:solidFill>
            <a:srgbClr val="DADA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F21E231-4217-4B54-8A17-0D6D5641B15C}"/>
              </a:ext>
            </a:extLst>
          </p:cNvPr>
          <p:cNvSpPr/>
          <p:nvPr/>
        </p:nvSpPr>
        <p:spPr>
          <a:xfrm>
            <a:off x="1520312" y="1915166"/>
            <a:ext cx="5094282" cy="2653662"/>
          </a:xfrm>
          <a:prstGeom prst="rect">
            <a:avLst/>
          </a:prstGeom>
          <a:solidFill>
            <a:srgbClr val="DADA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solidFill>
                  <a:srgbClr val="3C3C3B"/>
                </a:solidFill>
                <a:latin typeface="Gill Sans MT" panose="020B0502020104020203" pitchFamily="34" charset="0"/>
              </a:rPr>
              <a:t>TLB Way</a:t>
            </a:r>
            <a:endParaRPr lang="zh-CN" altLang="en-US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02041381-96DD-4974-A7ED-6E4550FD2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37158"/>
              </p:ext>
            </p:extLst>
          </p:nvPr>
        </p:nvGraphicFramePr>
        <p:xfrm>
          <a:off x="1748679" y="2111794"/>
          <a:ext cx="4646840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38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594909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461617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564201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ASID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AP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nG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V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tag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PFN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4BC6BF37-3065-4D75-9774-BDA721448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403151"/>
              </p:ext>
            </p:extLst>
          </p:nvPr>
        </p:nvGraphicFramePr>
        <p:xfrm>
          <a:off x="1748679" y="2525850"/>
          <a:ext cx="4646840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38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594909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461617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564201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ASID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AP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nG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V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tag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PFN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7E655EC7-4427-48F6-8753-89CB0CFAF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450188"/>
              </p:ext>
            </p:extLst>
          </p:nvPr>
        </p:nvGraphicFramePr>
        <p:xfrm>
          <a:off x="1748679" y="2945902"/>
          <a:ext cx="4646840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38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594909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461617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564201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ASID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AP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nG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V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tag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PFN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A870BC04-69B6-419D-AC6C-5F2C323C6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04013"/>
              </p:ext>
            </p:extLst>
          </p:nvPr>
        </p:nvGraphicFramePr>
        <p:xfrm>
          <a:off x="1732192" y="3757382"/>
          <a:ext cx="4646840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38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594909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461617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564201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ASID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AP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nG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V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tag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PFN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:a16="http://schemas.microsoft.com/office/drawing/2014/main" id="{B825BD58-18B0-45BE-AC50-12AF024BBB55}"/>
              </a:ext>
            </a:extLst>
          </p:cNvPr>
          <p:cNvSpPr txBox="1"/>
          <p:nvPr/>
        </p:nvSpPr>
        <p:spPr>
          <a:xfrm>
            <a:off x="3783603" y="3388050"/>
            <a:ext cx="625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Gill Sans MT" panose="020B0502020104020203" pitchFamily="34" charset="0"/>
              </a:rPr>
              <a:t>…</a:t>
            </a:r>
            <a:endParaRPr lang="zh-CN" altLang="en-US" sz="1800" dirty="0">
              <a:latin typeface="Gill Sans MT" panose="020B0502020104020203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531D048-CBE0-4D90-B224-228D01781216}"/>
              </a:ext>
            </a:extLst>
          </p:cNvPr>
          <p:cNvSpPr/>
          <p:nvPr/>
        </p:nvSpPr>
        <p:spPr>
          <a:xfrm>
            <a:off x="3469448" y="453610"/>
            <a:ext cx="897510" cy="378638"/>
          </a:xfrm>
          <a:prstGeom prst="rect">
            <a:avLst/>
          </a:prstGeom>
          <a:solidFill>
            <a:srgbClr val="00B6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tag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FCDBD05-A0FE-470D-AC28-6306F3F72FAB}"/>
              </a:ext>
            </a:extLst>
          </p:cNvPr>
          <p:cNvSpPr/>
          <p:nvPr/>
        </p:nvSpPr>
        <p:spPr>
          <a:xfrm>
            <a:off x="4366960" y="453610"/>
            <a:ext cx="1366796" cy="378638"/>
          </a:xfrm>
          <a:prstGeom prst="rect">
            <a:avLst/>
          </a:prstGeom>
          <a:solidFill>
            <a:srgbClr val="00B6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index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57ABC2C-B399-4D84-A2F5-C58E29D8C48A}"/>
              </a:ext>
            </a:extLst>
          </p:cNvPr>
          <p:cNvSpPr/>
          <p:nvPr/>
        </p:nvSpPr>
        <p:spPr>
          <a:xfrm>
            <a:off x="5728621" y="453609"/>
            <a:ext cx="1251058" cy="378638"/>
          </a:xfrm>
          <a:prstGeom prst="rect">
            <a:avLst/>
          </a:prstGeom>
          <a:solidFill>
            <a:srgbClr val="00B6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offset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6D65B8C-FC06-4C8C-916C-45C3459C1360}"/>
              </a:ext>
            </a:extLst>
          </p:cNvPr>
          <p:cNvCxnSpPr>
            <a:cxnSpLocks/>
          </p:cNvCxnSpPr>
          <p:nvPr/>
        </p:nvCxnSpPr>
        <p:spPr>
          <a:xfrm>
            <a:off x="6668808" y="1824762"/>
            <a:ext cx="380737" cy="27121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F970816-DF70-4716-9584-9199E84AD7B0}"/>
              </a:ext>
            </a:extLst>
          </p:cNvPr>
          <p:cNvCxnSpPr/>
          <p:nvPr/>
        </p:nvCxnSpPr>
        <p:spPr>
          <a:xfrm>
            <a:off x="5985573" y="4092662"/>
            <a:ext cx="0" cy="13712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DC69DD9-13A3-4DD9-8F3C-85E44032B9F8}"/>
              </a:ext>
            </a:extLst>
          </p:cNvPr>
          <p:cNvCxnSpPr>
            <a:stCxn id="47" idx="3"/>
          </p:cNvCxnSpPr>
          <p:nvPr/>
        </p:nvCxnSpPr>
        <p:spPr>
          <a:xfrm flipV="1">
            <a:off x="6979679" y="640930"/>
            <a:ext cx="743254" cy="1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B0D4947-F898-427F-B797-FA787FBD9A8F}"/>
              </a:ext>
            </a:extLst>
          </p:cNvPr>
          <p:cNvCxnSpPr/>
          <p:nvPr/>
        </p:nvCxnSpPr>
        <p:spPr>
          <a:xfrm>
            <a:off x="7722933" y="640930"/>
            <a:ext cx="0" cy="44648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F962740-CE66-4032-828B-A3F8E18FEFFC}"/>
              </a:ext>
            </a:extLst>
          </p:cNvPr>
          <p:cNvCxnSpPr/>
          <p:nvPr/>
        </p:nvCxnSpPr>
        <p:spPr>
          <a:xfrm flipH="1">
            <a:off x="5985573" y="5105782"/>
            <a:ext cx="17373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82F2255-1B83-4D4E-9144-D590938E5415}"/>
              </a:ext>
            </a:extLst>
          </p:cNvPr>
          <p:cNvCxnSpPr>
            <a:cxnSpLocks/>
          </p:cNvCxnSpPr>
          <p:nvPr/>
        </p:nvCxnSpPr>
        <p:spPr>
          <a:xfrm>
            <a:off x="4800663" y="814233"/>
            <a:ext cx="0" cy="4152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4314C59-8FFC-43EF-8A0F-5DA85D494F51}"/>
              </a:ext>
            </a:extLst>
          </p:cNvPr>
          <p:cNvCxnSpPr/>
          <p:nvPr/>
        </p:nvCxnSpPr>
        <p:spPr>
          <a:xfrm>
            <a:off x="4800663" y="1229439"/>
            <a:ext cx="202475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281F391-F77B-46AC-ABF9-B8B877798382}"/>
              </a:ext>
            </a:extLst>
          </p:cNvPr>
          <p:cNvCxnSpPr>
            <a:cxnSpLocks/>
          </p:cNvCxnSpPr>
          <p:nvPr/>
        </p:nvCxnSpPr>
        <p:spPr>
          <a:xfrm>
            <a:off x="6825422" y="1229439"/>
            <a:ext cx="0" cy="5953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1CE30E2-62B7-4B0D-9FA9-F1ADA7C6964C}"/>
              </a:ext>
            </a:extLst>
          </p:cNvPr>
          <p:cNvCxnSpPr/>
          <p:nvPr/>
        </p:nvCxnSpPr>
        <p:spPr>
          <a:xfrm>
            <a:off x="3919029" y="802587"/>
            <a:ext cx="0" cy="6949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F27313B-7B20-4251-81EB-8A94C7DF68B6}"/>
              </a:ext>
            </a:extLst>
          </p:cNvPr>
          <p:cNvCxnSpPr>
            <a:cxnSpLocks/>
          </p:cNvCxnSpPr>
          <p:nvPr/>
        </p:nvCxnSpPr>
        <p:spPr>
          <a:xfrm>
            <a:off x="3919029" y="1497531"/>
            <a:ext cx="12085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91E79F8-BAE6-40AC-94E4-9712C5DEF009}"/>
              </a:ext>
            </a:extLst>
          </p:cNvPr>
          <p:cNvCxnSpPr/>
          <p:nvPr/>
        </p:nvCxnSpPr>
        <p:spPr>
          <a:xfrm>
            <a:off x="5127561" y="1497531"/>
            <a:ext cx="0" cy="5984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FCFAD4CC-CE6D-4857-876E-706F775B0912}"/>
              </a:ext>
            </a:extLst>
          </p:cNvPr>
          <p:cNvSpPr txBox="1"/>
          <p:nvPr/>
        </p:nvSpPr>
        <p:spPr>
          <a:xfrm>
            <a:off x="5243908" y="5463922"/>
            <a:ext cx="170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Gill Sans MT" panose="020B0502020104020203" pitchFamily="34" charset="0"/>
              </a:rPr>
              <a:t>Physical address</a:t>
            </a:r>
            <a:endParaRPr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90AAEA3-385B-4392-871B-99701FF0F03D}"/>
              </a:ext>
            </a:extLst>
          </p:cNvPr>
          <p:cNvSpPr txBox="1"/>
          <p:nvPr/>
        </p:nvSpPr>
        <p:spPr>
          <a:xfrm rot="2534185">
            <a:off x="6879206" y="1775702"/>
            <a:ext cx="62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Gill Sans MT" panose="020B0502020104020203" pitchFamily="34" charset="0"/>
              </a:rPr>
              <a:t>ways</a:t>
            </a:r>
            <a:endParaRPr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5EBF538-E6BD-4B08-AB10-84AB39460CE3}"/>
              </a:ext>
            </a:extLst>
          </p:cNvPr>
          <p:cNvSpPr/>
          <p:nvPr/>
        </p:nvSpPr>
        <p:spPr>
          <a:xfrm>
            <a:off x="8495042" y="4401673"/>
            <a:ext cx="4291790" cy="4823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External memory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9FA92F2-0C12-4774-9008-DED08D174384}"/>
              </a:ext>
            </a:extLst>
          </p:cNvPr>
          <p:cNvGrpSpPr/>
          <p:nvPr/>
        </p:nvGrpSpPr>
        <p:grpSpPr>
          <a:xfrm>
            <a:off x="8540203" y="2265686"/>
            <a:ext cx="2092433" cy="1169388"/>
            <a:chOff x="5268629" y="1742439"/>
            <a:chExt cx="1351303" cy="962661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283719F6-DB6F-4E2F-8765-6DAE48065FCF}"/>
                </a:ext>
              </a:extLst>
            </p:cNvPr>
            <p:cNvSpPr/>
            <p:nvPr/>
          </p:nvSpPr>
          <p:spPr>
            <a:xfrm>
              <a:off x="5268629" y="1742439"/>
              <a:ext cx="1351303" cy="962661"/>
            </a:xfrm>
            <a:prstGeom prst="rect">
              <a:avLst/>
            </a:prstGeom>
            <a:solidFill>
              <a:srgbClr val="01A3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5FFF5E5-D4A0-400D-888B-546C974B5D89}"/>
                </a:ext>
              </a:extLst>
            </p:cNvPr>
            <p:cNvSpPr/>
            <p:nvPr/>
          </p:nvSpPr>
          <p:spPr>
            <a:xfrm>
              <a:off x="5344206" y="1825258"/>
              <a:ext cx="1200150" cy="482329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Core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A1C0DC8E-CBF5-41D3-97C2-6FF84C347B11}"/>
                </a:ext>
              </a:extLst>
            </p:cNvPr>
            <p:cNvSpPr/>
            <p:nvPr/>
          </p:nvSpPr>
          <p:spPr>
            <a:xfrm>
              <a:off x="5344206" y="2382529"/>
              <a:ext cx="1200150" cy="261403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L1/L2 caches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91" name="矩形 90">
            <a:extLst>
              <a:ext uri="{FF2B5EF4-FFF2-40B4-BE49-F238E27FC236}">
                <a16:creationId xmlns:a16="http://schemas.microsoft.com/office/drawing/2014/main" id="{73A63802-B3F7-43CC-AA2E-2269E41D8107}"/>
              </a:ext>
            </a:extLst>
          </p:cNvPr>
          <p:cNvSpPr/>
          <p:nvPr/>
        </p:nvSpPr>
        <p:spPr>
          <a:xfrm>
            <a:off x="11129643" y="2754994"/>
            <a:ext cx="1621447" cy="526188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Peripheral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AA4DF23-E6DC-46C4-A05A-77E8F4868FB6}"/>
              </a:ext>
            </a:extLst>
          </p:cNvPr>
          <p:cNvSpPr/>
          <p:nvPr/>
        </p:nvSpPr>
        <p:spPr>
          <a:xfrm>
            <a:off x="11129644" y="3593342"/>
            <a:ext cx="1621447" cy="541175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DMA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5CEFFC1-3C39-4634-8B75-C1C0970CD2B6}"/>
              </a:ext>
            </a:extLst>
          </p:cNvPr>
          <p:cNvCxnSpPr>
            <a:cxnSpLocks/>
          </p:cNvCxnSpPr>
          <p:nvPr/>
        </p:nvCxnSpPr>
        <p:spPr>
          <a:xfrm>
            <a:off x="8884062" y="3435074"/>
            <a:ext cx="0" cy="966599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2A039E6-A573-4EB3-94ED-43138267A28D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>
            <a:off x="11940367" y="3281182"/>
            <a:ext cx="1" cy="312160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BE90EDE-BF5C-4A7B-A474-04F132646FF0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11940367" y="4134517"/>
            <a:ext cx="1" cy="260293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90867926-8CA3-4D22-8FCA-15626D6F673A}"/>
              </a:ext>
            </a:extLst>
          </p:cNvPr>
          <p:cNvSpPr txBox="1"/>
          <p:nvPr/>
        </p:nvSpPr>
        <p:spPr>
          <a:xfrm>
            <a:off x="8483533" y="1957909"/>
            <a:ext cx="21795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New data generated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F1DEA95-69BB-40A9-A1A7-8276675BC290}"/>
              </a:ext>
            </a:extLst>
          </p:cNvPr>
          <p:cNvSpPr txBox="1"/>
          <p:nvPr/>
        </p:nvSpPr>
        <p:spPr>
          <a:xfrm>
            <a:off x="9787638" y="3771112"/>
            <a:ext cx="8114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3C3C3B"/>
                </a:solidFill>
                <a:latin typeface="Gill Sans MT" panose="020B0502020104020203" pitchFamily="34" charset="0"/>
              </a:rPr>
              <a:t>Clean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EAC4DE1-4F32-4C2D-93E3-FA39ED416298}"/>
              </a:ext>
            </a:extLst>
          </p:cNvPr>
          <p:cNvSpPr txBox="1"/>
          <p:nvPr/>
        </p:nvSpPr>
        <p:spPr>
          <a:xfrm>
            <a:off x="10694541" y="1996027"/>
            <a:ext cx="1742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Got new data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0AF6C08-5538-45E8-9ACE-F78C528B9F43}"/>
              </a:ext>
            </a:extLst>
          </p:cNvPr>
          <p:cNvSpPr/>
          <p:nvPr/>
        </p:nvSpPr>
        <p:spPr>
          <a:xfrm>
            <a:off x="10514027" y="4394810"/>
            <a:ext cx="221801" cy="4754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CBCED290-942B-4E65-B995-4E87BC2D5512}"/>
              </a:ext>
            </a:extLst>
          </p:cNvPr>
          <p:cNvSpPr txBox="1"/>
          <p:nvPr/>
        </p:nvSpPr>
        <p:spPr>
          <a:xfrm>
            <a:off x="9594863" y="4836876"/>
            <a:ext cx="1384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0xffff_1234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49E0829-E3CB-4A98-B2F9-94F5E237E2C6}"/>
              </a:ext>
            </a:extLst>
          </p:cNvPr>
          <p:cNvSpPr/>
          <p:nvPr/>
        </p:nvSpPr>
        <p:spPr>
          <a:xfrm>
            <a:off x="10136253" y="3043232"/>
            <a:ext cx="148370" cy="324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71A3DDB-2F4B-43AC-9B44-D1F337536DC3}"/>
              </a:ext>
            </a:extLst>
          </p:cNvPr>
          <p:cNvCxnSpPr>
            <a:cxnSpLocks/>
            <a:stCxn id="99" idx="0"/>
            <a:endCxn id="101" idx="2"/>
          </p:cNvCxnSpPr>
          <p:nvPr/>
        </p:nvCxnSpPr>
        <p:spPr>
          <a:xfrm flipH="1" flipV="1">
            <a:off x="10210438" y="3367633"/>
            <a:ext cx="414490" cy="1027177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C0F03359-BF74-451F-AAEB-574419644952}"/>
              </a:ext>
            </a:extLst>
          </p:cNvPr>
          <p:cNvSpPr txBox="1"/>
          <p:nvPr/>
        </p:nvSpPr>
        <p:spPr>
          <a:xfrm>
            <a:off x="10270146" y="3497494"/>
            <a:ext cx="8114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Coherence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740EA0A-65C7-469F-823F-D4D282B2D04A}"/>
              </a:ext>
            </a:extLst>
          </p:cNvPr>
          <p:cNvSpPr/>
          <p:nvPr/>
        </p:nvSpPr>
        <p:spPr>
          <a:xfrm>
            <a:off x="11201174" y="2752603"/>
            <a:ext cx="185941" cy="5186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C7E3D27A-C4E0-4C57-B50E-C0F47302ACD9}"/>
              </a:ext>
            </a:extLst>
          </p:cNvPr>
          <p:cNvCxnSpPr>
            <a:cxnSpLocks/>
            <a:stCxn id="104" idx="2"/>
            <a:endCxn id="99" idx="0"/>
          </p:cNvCxnSpPr>
          <p:nvPr/>
        </p:nvCxnSpPr>
        <p:spPr>
          <a:xfrm flipH="1">
            <a:off x="10624928" y="3271234"/>
            <a:ext cx="669217" cy="1123576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B61D89B-0F24-4F71-AEBC-F5822B3677AB}"/>
              </a:ext>
            </a:extLst>
          </p:cNvPr>
          <p:cNvSpPr txBox="1"/>
          <p:nvPr/>
        </p:nvSpPr>
        <p:spPr>
          <a:xfrm>
            <a:off x="10573190" y="4059999"/>
            <a:ext cx="8114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3C3C3B"/>
                </a:solidFill>
                <a:latin typeface="Gill Sans MT" panose="020B0502020104020203" pitchFamily="34" charset="0"/>
              </a:rPr>
              <a:t>Carry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F734FCF-48B8-450A-9B6F-88F573571213}"/>
              </a:ext>
            </a:extLst>
          </p:cNvPr>
          <p:cNvCxnSpPr>
            <a:cxnSpLocks/>
            <a:stCxn id="101" idx="0"/>
          </p:cNvCxnSpPr>
          <p:nvPr/>
        </p:nvCxnSpPr>
        <p:spPr>
          <a:xfrm flipH="1" flipV="1">
            <a:off x="9825934" y="2197370"/>
            <a:ext cx="384504" cy="845862"/>
          </a:xfrm>
          <a:prstGeom prst="straightConnector1">
            <a:avLst/>
          </a:prstGeom>
          <a:ln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CE2CC5F-8846-4EF1-BD0E-BE3EA241AEFE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11294145" y="2252652"/>
            <a:ext cx="15156" cy="499951"/>
          </a:xfrm>
          <a:prstGeom prst="straightConnector1">
            <a:avLst/>
          </a:prstGeom>
          <a:ln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A5263D8-336F-46BC-AEE9-639EBDEA1EFC}"/>
              </a:ext>
            </a:extLst>
          </p:cNvPr>
          <p:cNvSpPr txBox="1"/>
          <p:nvPr/>
        </p:nvSpPr>
        <p:spPr>
          <a:xfrm>
            <a:off x="4460745" y="194371"/>
            <a:ext cx="113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MT" panose="020B0502020104020203" pitchFamily="34" charset="0"/>
              </a:rPr>
              <a:t>Virtual Address</a:t>
            </a:r>
            <a:endParaRPr lang="zh-CN" altLang="en-US" sz="1200" dirty="0">
              <a:latin typeface="Gill Sans MT" panose="020B0502020104020203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C690420-F011-4752-BE8A-158DD913B035}"/>
              </a:ext>
            </a:extLst>
          </p:cNvPr>
          <p:cNvSpPr/>
          <p:nvPr/>
        </p:nvSpPr>
        <p:spPr>
          <a:xfrm>
            <a:off x="1404450" y="452288"/>
            <a:ext cx="888942" cy="3627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ASID</a:t>
            </a:r>
            <a:endParaRPr lang="zh-CN" altLang="en-US" sz="1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4E7C014F-F84A-41AB-A0FD-DC28E3E90D6C}"/>
              </a:ext>
            </a:extLst>
          </p:cNvPr>
          <p:cNvSpPr/>
          <p:nvPr/>
        </p:nvSpPr>
        <p:spPr>
          <a:xfrm>
            <a:off x="2287435" y="452287"/>
            <a:ext cx="1088226" cy="361946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</a:rPr>
              <a:t>Page table base address</a:t>
            </a:r>
            <a:endParaRPr lang="zh-CN" altLang="en-US" sz="11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E30C3FFA-E6A7-4F5A-807D-9B5A0949D710}"/>
              </a:ext>
            </a:extLst>
          </p:cNvPr>
          <p:cNvSpPr txBox="1"/>
          <p:nvPr/>
        </p:nvSpPr>
        <p:spPr>
          <a:xfrm>
            <a:off x="2069918" y="196775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MT" panose="020B0502020104020203" pitchFamily="34" charset="0"/>
              </a:rPr>
              <a:t>TTBR</a:t>
            </a:r>
            <a:endParaRPr lang="zh-CN" altLang="en-US" sz="1200" dirty="0">
              <a:latin typeface="Gill Sans MT" panose="020B0502020104020203" pitchFamily="34" charset="0"/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7B008B3B-51FF-4E10-B7D0-24DB4B88463C}"/>
              </a:ext>
            </a:extLst>
          </p:cNvPr>
          <p:cNvCxnSpPr>
            <a:cxnSpLocks/>
          </p:cNvCxnSpPr>
          <p:nvPr/>
        </p:nvCxnSpPr>
        <p:spPr>
          <a:xfrm>
            <a:off x="1828410" y="802586"/>
            <a:ext cx="0" cy="6949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C32B598B-B0F1-4E13-BDA9-7E461D7326E3}"/>
              </a:ext>
            </a:extLst>
          </p:cNvPr>
          <p:cNvCxnSpPr>
            <a:cxnSpLocks/>
          </p:cNvCxnSpPr>
          <p:nvPr/>
        </p:nvCxnSpPr>
        <p:spPr>
          <a:xfrm>
            <a:off x="1828410" y="1497530"/>
            <a:ext cx="3432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0885F477-FBF6-4B82-9EAF-2C01A241A30F}"/>
              </a:ext>
            </a:extLst>
          </p:cNvPr>
          <p:cNvCxnSpPr>
            <a:cxnSpLocks/>
          </p:cNvCxnSpPr>
          <p:nvPr/>
        </p:nvCxnSpPr>
        <p:spPr>
          <a:xfrm>
            <a:off x="2171700" y="1497530"/>
            <a:ext cx="0" cy="6134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94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115">
            <a:extLst>
              <a:ext uri="{FF2B5EF4-FFF2-40B4-BE49-F238E27FC236}">
                <a16:creationId xmlns:a16="http://schemas.microsoft.com/office/drawing/2014/main" id="{D44290CA-AB40-4DAC-94DD-21CFB039868C}"/>
              </a:ext>
            </a:extLst>
          </p:cNvPr>
          <p:cNvSpPr/>
          <p:nvPr/>
        </p:nvSpPr>
        <p:spPr>
          <a:xfrm>
            <a:off x="6564041" y="5018653"/>
            <a:ext cx="4820570" cy="1139215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TTBRx_EL1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5A7BDA-F10C-4A4F-8983-F4EB70785923}"/>
              </a:ext>
            </a:extLst>
          </p:cNvPr>
          <p:cNvSpPr/>
          <p:nvPr/>
        </p:nvSpPr>
        <p:spPr>
          <a:xfrm>
            <a:off x="1443267" y="634122"/>
            <a:ext cx="4820572" cy="3413989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Process Perspective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5EBF538-E6BD-4B08-AB10-84AB39460CE3}"/>
              </a:ext>
            </a:extLst>
          </p:cNvPr>
          <p:cNvSpPr/>
          <p:nvPr/>
        </p:nvSpPr>
        <p:spPr>
          <a:xfrm>
            <a:off x="6963422" y="5282748"/>
            <a:ext cx="1228078" cy="4823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ASID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3A63802-B3F7-43CC-AA2E-2269E41D8107}"/>
              </a:ext>
            </a:extLst>
          </p:cNvPr>
          <p:cNvSpPr/>
          <p:nvPr/>
        </p:nvSpPr>
        <p:spPr>
          <a:xfrm>
            <a:off x="11129643" y="2754994"/>
            <a:ext cx="1621447" cy="526188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Peripheral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AA4DF23-E6DC-46C4-A05A-77E8F4868FB6}"/>
              </a:ext>
            </a:extLst>
          </p:cNvPr>
          <p:cNvSpPr/>
          <p:nvPr/>
        </p:nvSpPr>
        <p:spPr>
          <a:xfrm>
            <a:off x="8191500" y="5282748"/>
            <a:ext cx="3009900" cy="482329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Page table base address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5CEFFC1-3C39-4634-8B75-C1C0970CD2B6}"/>
              </a:ext>
            </a:extLst>
          </p:cNvPr>
          <p:cNvCxnSpPr>
            <a:cxnSpLocks/>
          </p:cNvCxnSpPr>
          <p:nvPr/>
        </p:nvCxnSpPr>
        <p:spPr>
          <a:xfrm>
            <a:off x="8884062" y="3435074"/>
            <a:ext cx="0" cy="966599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5F1DEA95-69BB-40A9-A1A7-8276675BC290}"/>
              </a:ext>
            </a:extLst>
          </p:cNvPr>
          <p:cNvSpPr txBox="1"/>
          <p:nvPr/>
        </p:nvSpPr>
        <p:spPr>
          <a:xfrm>
            <a:off x="9787638" y="3771112"/>
            <a:ext cx="8114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3C3C3B"/>
                </a:solidFill>
                <a:latin typeface="Gill Sans MT" panose="020B0502020104020203" pitchFamily="34" charset="0"/>
              </a:rPr>
              <a:t>Clean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EAC4DE1-4F32-4C2D-93E3-FA39ED416298}"/>
              </a:ext>
            </a:extLst>
          </p:cNvPr>
          <p:cNvSpPr txBox="1"/>
          <p:nvPr/>
        </p:nvSpPr>
        <p:spPr>
          <a:xfrm>
            <a:off x="10694541" y="1996027"/>
            <a:ext cx="1742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Got new data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0AF6C08-5538-45E8-9ACE-F78C528B9F43}"/>
              </a:ext>
            </a:extLst>
          </p:cNvPr>
          <p:cNvSpPr/>
          <p:nvPr/>
        </p:nvSpPr>
        <p:spPr>
          <a:xfrm>
            <a:off x="10514027" y="4394810"/>
            <a:ext cx="221801" cy="4754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CBCED290-942B-4E65-B995-4E87BC2D5512}"/>
              </a:ext>
            </a:extLst>
          </p:cNvPr>
          <p:cNvSpPr txBox="1"/>
          <p:nvPr/>
        </p:nvSpPr>
        <p:spPr>
          <a:xfrm>
            <a:off x="7490455" y="5052858"/>
            <a:ext cx="1384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48 47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49E0829-E3CB-4A98-B2F9-94F5E237E2C6}"/>
              </a:ext>
            </a:extLst>
          </p:cNvPr>
          <p:cNvSpPr/>
          <p:nvPr/>
        </p:nvSpPr>
        <p:spPr>
          <a:xfrm>
            <a:off x="10136253" y="3043232"/>
            <a:ext cx="148370" cy="324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C0F03359-BF74-451F-AAEB-574419644952}"/>
              </a:ext>
            </a:extLst>
          </p:cNvPr>
          <p:cNvSpPr txBox="1"/>
          <p:nvPr/>
        </p:nvSpPr>
        <p:spPr>
          <a:xfrm>
            <a:off x="9324832" y="2041394"/>
            <a:ext cx="8114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Coherence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B61D89B-0F24-4F71-AEBC-F5822B3677AB}"/>
              </a:ext>
            </a:extLst>
          </p:cNvPr>
          <p:cNvSpPr txBox="1"/>
          <p:nvPr/>
        </p:nvSpPr>
        <p:spPr>
          <a:xfrm>
            <a:off x="10573190" y="4059999"/>
            <a:ext cx="8114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3C3C3B"/>
                </a:solidFill>
                <a:latin typeface="Gill Sans MT" panose="020B0502020104020203" pitchFamily="34" charset="0"/>
              </a:rPr>
              <a:t>Carry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F734FCF-48B8-450A-9B6F-88F573571213}"/>
              </a:ext>
            </a:extLst>
          </p:cNvPr>
          <p:cNvCxnSpPr>
            <a:cxnSpLocks/>
            <a:stCxn id="101" idx="0"/>
          </p:cNvCxnSpPr>
          <p:nvPr/>
        </p:nvCxnSpPr>
        <p:spPr>
          <a:xfrm flipH="1" flipV="1">
            <a:off x="9825934" y="2197370"/>
            <a:ext cx="384504" cy="845862"/>
          </a:xfrm>
          <a:prstGeom prst="straightConnector1">
            <a:avLst/>
          </a:prstGeom>
          <a:ln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780D2A7B-2B12-4ECE-9116-6158107B7A98}"/>
              </a:ext>
            </a:extLst>
          </p:cNvPr>
          <p:cNvSpPr/>
          <p:nvPr/>
        </p:nvSpPr>
        <p:spPr>
          <a:xfrm>
            <a:off x="1616035" y="1105270"/>
            <a:ext cx="1108115" cy="599705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Kernel Space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FD22A3A-CA3C-4637-8103-DB63B359A926}"/>
              </a:ext>
            </a:extLst>
          </p:cNvPr>
          <p:cNvSpPr/>
          <p:nvPr/>
        </p:nvSpPr>
        <p:spPr>
          <a:xfrm>
            <a:off x="1616035" y="1696174"/>
            <a:ext cx="1108115" cy="1897168"/>
          </a:xfrm>
          <a:prstGeom prst="rect">
            <a:avLst/>
          </a:prstGeom>
          <a:solidFill>
            <a:srgbClr val="01A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User Space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BE92B5A-35C4-4CDC-8BAA-C188A00C0BBF}"/>
              </a:ext>
            </a:extLst>
          </p:cNvPr>
          <p:cNvSpPr txBox="1"/>
          <p:nvPr/>
        </p:nvSpPr>
        <p:spPr>
          <a:xfrm>
            <a:off x="1448196" y="655930"/>
            <a:ext cx="1443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3C3C3B"/>
                </a:solidFill>
                <a:latin typeface="Gill Sans MT" panose="020B0502020104020203" pitchFamily="34" charset="0"/>
              </a:rPr>
              <a:t>Process 1</a:t>
            </a:r>
            <a:endParaRPr lang="zh-CN" altLang="en-US" sz="1400" b="1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7F71AF9-1300-40B6-8CCF-6B15ABF07AAB}"/>
              </a:ext>
            </a:extLst>
          </p:cNvPr>
          <p:cNvSpPr/>
          <p:nvPr/>
        </p:nvSpPr>
        <p:spPr>
          <a:xfrm>
            <a:off x="3272517" y="1105270"/>
            <a:ext cx="1108115" cy="599705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Kernel Space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8D17941-56D3-4CE2-92EC-E26E252F7291}"/>
              </a:ext>
            </a:extLst>
          </p:cNvPr>
          <p:cNvSpPr/>
          <p:nvPr/>
        </p:nvSpPr>
        <p:spPr>
          <a:xfrm>
            <a:off x="3272517" y="1696174"/>
            <a:ext cx="1108115" cy="1897168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User Space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2010206-29C9-4CFB-8083-D103AB05E090}"/>
              </a:ext>
            </a:extLst>
          </p:cNvPr>
          <p:cNvSpPr txBox="1"/>
          <p:nvPr/>
        </p:nvSpPr>
        <p:spPr>
          <a:xfrm>
            <a:off x="3104678" y="655930"/>
            <a:ext cx="1443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3C3C3B"/>
                </a:solidFill>
                <a:latin typeface="Gill Sans MT" panose="020B0502020104020203" pitchFamily="34" charset="0"/>
              </a:rPr>
              <a:t>Process 2</a:t>
            </a:r>
            <a:endParaRPr lang="zh-CN" altLang="en-US" sz="1400" b="1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B153ABB-6217-4892-9F7C-E2646E8D96BF}"/>
              </a:ext>
            </a:extLst>
          </p:cNvPr>
          <p:cNvSpPr/>
          <p:nvPr/>
        </p:nvSpPr>
        <p:spPr>
          <a:xfrm>
            <a:off x="4987885" y="1105270"/>
            <a:ext cx="1108115" cy="599705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Kernel Space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3DFEEC8-A663-446B-A946-ED4CB4746FA0}"/>
              </a:ext>
            </a:extLst>
          </p:cNvPr>
          <p:cNvSpPr txBox="1"/>
          <p:nvPr/>
        </p:nvSpPr>
        <p:spPr>
          <a:xfrm>
            <a:off x="4820046" y="655929"/>
            <a:ext cx="1443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3C3C3B"/>
                </a:solidFill>
                <a:latin typeface="Gill Sans MT" panose="020B0502020104020203" pitchFamily="34" charset="0"/>
              </a:rPr>
              <a:t>Kernel</a:t>
            </a:r>
            <a:endParaRPr lang="zh-CN" altLang="en-US" sz="1400" b="1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5B31245-58DE-48CC-87BD-758E5D0E0879}"/>
              </a:ext>
            </a:extLst>
          </p:cNvPr>
          <p:cNvSpPr/>
          <p:nvPr/>
        </p:nvSpPr>
        <p:spPr>
          <a:xfrm>
            <a:off x="1441807" y="4134516"/>
            <a:ext cx="4820570" cy="1717643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CPU Perspective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4A07315C-8751-44A6-802F-3EB3B5A09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595536"/>
              </p:ext>
            </p:extLst>
          </p:nvPr>
        </p:nvGraphicFramePr>
        <p:xfrm>
          <a:off x="1748153" y="4484620"/>
          <a:ext cx="18800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02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019017228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50A9B9A8-E7D3-4477-B30A-B9AF3A241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20735"/>
              </p:ext>
            </p:extLst>
          </p:nvPr>
        </p:nvGraphicFramePr>
        <p:xfrm>
          <a:off x="3901526" y="4489673"/>
          <a:ext cx="18800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02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019017228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sp>
        <p:nvSpPr>
          <p:cNvPr id="70" name="矩形 69">
            <a:extLst>
              <a:ext uri="{FF2B5EF4-FFF2-40B4-BE49-F238E27FC236}">
                <a16:creationId xmlns:a16="http://schemas.microsoft.com/office/drawing/2014/main" id="{6959B792-A64A-459F-BEDA-59E14038EBC7}"/>
              </a:ext>
            </a:extLst>
          </p:cNvPr>
          <p:cNvSpPr/>
          <p:nvPr/>
        </p:nvSpPr>
        <p:spPr>
          <a:xfrm>
            <a:off x="1991324" y="4484620"/>
            <a:ext cx="228368" cy="365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69C9B44-9778-4BF4-AF29-198BE2FEE42B}"/>
              </a:ext>
            </a:extLst>
          </p:cNvPr>
          <p:cNvSpPr txBox="1"/>
          <p:nvPr/>
        </p:nvSpPr>
        <p:spPr>
          <a:xfrm>
            <a:off x="2249188" y="4149314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TLB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865D0C5-79E6-4E7C-9C76-99B6F1680209}"/>
              </a:ext>
            </a:extLst>
          </p:cNvPr>
          <p:cNvSpPr txBox="1"/>
          <p:nvPr/>
        </p:nvSpPr>
        <p:spPr>
          <a:xfrm>
            <a:off x="4393067" y="4142818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Cache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AB7BB30-CF93-407A-8D21-876919CA4C77}"/>
              </a:ext>
            </a:extLst>
          </p:cNvPr>
          <p:cNvSpPr/>
          <p:nvPr/>
        </p:nvSpPr>
        <p:spPr>
          <a:xfrm>
            <a:off x="3158871" y="4484620"/>
            <a:ext cx="224371" cy="362512"/>
          </a:xfrm>
          <a:prstGeom prst="rect">
            <a:avLst/>
          </a:prstGeom>
          <a:solidFill>
            <a:srgbClr val="3C3C3B"/>
          </a:solidFill>
          <a:ln>
            <a:solidFill>
              <a:srgbClr val="3C3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52CDF593-4CC6-4311-A7C0-C7CFF9057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128809"/>
              </p:ext>
            </p:extLst>
          </p:nvPr>
        </p:nvGraphicFramePr>
        <p:xfrm>
          <a:off x="3901526" y="4481372"/>
          <a:ext cx="18800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02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019017228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sp>
        <p:nvSpPr>
          <p:cNvPr id="77" name="矩形 76">
            <a:extLst>
              <a:ext uri="{FF2B5EF4-FFF2-40B4-BE49-F238E27FC236}">
                <a16:creationId xmlns:a16="http://schemas.microsoft.com/office/drawing/2014/main" id="{AF28EB57-BB3C-4DB3-9E0E-DBFEEA818EDC}"/>
              </a:ext>
            </a:extLst>
          </p:cNvPr>
          <p:cNvSpPr/>
          <p:nvPr/>
        </p:nvSpPr>
        <p:spPr>
          <a:xfrm>
            <a:off x="4144697" y="4481372"/>
            <a:ext cx="228368" cy="365760"/>
          </a:xfrm>
          <a:prstGeom prst="rect">
            <a:avLst/>
          </a:prstGeom>
          <a:solidFill>
            <a:srgbClr val="01A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7175BB8-7E59-47A1-A3FA-2420178AFCF9}"/>
              </a:ext>
            </a:extLst>
          </p:cNvPr>
          <p:cNvSpPr/>
          <p:nvPr/>
        </p:nvSpPr>
        <p:spPr>
          <a:xfrm>
            <a:off x="4616236" y="4484620"/>
            <a:ext cx="224371" cy="362512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426FA91-044E-40DB-8D06-D42D93D9C1D8}"/>
              </a:ext>
            </a:extLst>
          </p:cNvPr>
          <p:cNvSpPr/>
          <p:nvPr/>
        </p:nvSpPr>
        <p:spPr>
          <a:xfrm>
            <a:off x="5312244" y="4481372"/>
            <a:ext cx="224371" cy="362512"/>
          </a:xfrm>
          <a:prstGeom prst="rect">
            <a:avLst/>
          </a:prstGeom>
          <a:solidFill>
            <a:srgbClr val="3C3C3B"/>
          </a:solidFill>
          <a:ln>
            <a:solidFill>
              <a:srgbClr val="3C3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740EA0A-65C7-469F-823F-D4D282B2D04A}"/>
              </a:ext>
            </a:extLst>
          </p:cNvPr>
          <p:cNvSpPr/>
          <p:nvPr/>
        </p:nvSpPr>
        <p:spPr>
          <a:xfrm>
            <a:off x="1616035" y="1938055"/>
            <a:ext cx="1108115" cy="117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7E4B876-FDAD-49C2-96DE-B9660F9161C8}"/>
              </a:ext>
            </a:extLst>
          </p:cNvPr>
          <p:cNvSpPr/>
          <p:nvPr/>
        </p:nvSpPr>
        <p:spPr>
          <a:xfrm>
            <a:off x="3264950" y="1942013"/>
            <a:ext cx="1108115" cy="117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BA434DE-5C45-4638-83DC-3B13191F9F3D}"/>
              </a:ext>
            </a:extLst>
          </p:cNvPr>
          <p:cNvSpPr txBox="1"/>
          <p:nvPr/>
        </p:nvSpPr>
        <p:spPr>
          <a:xfrm>
            <a:off x="2674079" y="1865222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3C3C3B"/>
                </a:solidFill>
                <a:latin typeface="Gill Sans MT" panose="020B0502020104020203" pitchFamily="34" charset="0"/>
              </a:rPr>
              <a:t>0x8000</a:t>
            </a:r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F19270A-E3C7-4417-A006-856F8402D901}"/>
              </a:ext>
            </a:extLst>
          </p:cNvPr>
          <p:cNvSpPr txBox="1"/>
          <p:nvPr/>
        </p:nvSpPr>
        <p:spPr>
          <a:xfrm>
            <a:off x="1739219" y="4823174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9B44B6FD-7179-4311-BDA8-CBE5E95FD34D}"/>
              </a:ext>
            </a:extLst>
          </p:cNvPr>
          <p:cNvCxnSpPr>
            <a:cxnSpLocks/>
            <a:stCxn id="88" idx="0"/>
          </p:cNvCxnSpPr>
          <p:nvPr/>
        </p:nvCxnSpPr>
        <p:spPr>
          <a:xfrm rot="16200000" flipH="1">
            <a:off x="3147039" y="3732042"/>
            <a:ext cx="20710" cy="2202974"/>
          </a:xfrm>
          <a:prstGeom prst="curvedConnector4">
            <a:avLst>
              <a:gd name="adj1" fmla="val 1692516"/>
              <a:gd name="adj2" fmla="val 99733"/>
            </a:avLst>
          </a:prstGeom>
          <a:ln w="28575">
            <a:solidFill>
              <a:srgbClr val="00B68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曲线 106">
            <a:extLst>
              <a:ext uri="{FF2B5EF4-FFF2-40B4-BE49-F238E27FC236}">
                <a16:creationId xmlns:a16="http://schemas.microsoft.com/office/drawing/2014/main" id="{A69D5FD0-A85F-4637-9362-D575523A51F8}"/>
              </a:ext>
            </a:extLst>
          </p:cNvPr>
          <p:cNvCxnSpPr>
            <a:cxnSpLocks/>
            <a:stCxn id="88" idx="0"/>
          </p:cNvCxnSpPr>
          <p:nvPr/>
        </p:nvCxnSpPr>
        <p:spPr>
          <a:xfrm rot="16200000" flipH="1">
            <a:off x="3360185" y="3518896"/>
            <a:ext cx="23958" cy="2632515"/>
          </a:xfrm>
          <a:prstGeom prst="curvedConnector4">
            <a:avLst>
              <a:gd name="adj1" fmla="val 2576267"/>
              <a:gd name="adj2" fmla="val 100013"/>
            </a:avLst>
          </a:prstGeom>
          <a:ln w="28575">
            <a:solidFill>
              <a:srgbClr val="00698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EE58461-1103-4E32-BBD0-0056E8725C09}"/>
              </a:ext>
            </a:extLst>
          </p:cNvPr>
          <p:cNvSpPr txBox="1"/>
          <p:nvPr/>
        </p:nvSpPr>
        <p:spPr>
          <a:xfrm>
            <a:off x="1753003" y="4241056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3C3C3B"/>
                </a:solidFill>
                <a:latin typeface="Gill Sans MT" panose="020B0502020104020203" pitchFamily="34" charset="0"/>
              </a:rPr>
              <a:t>0x8000</a:t>
            </a:r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DF12815-E289-46EF-ADB5-0511CA632469}"/>
              </a:ext>
            </a:extLst>
          </p:cNvPr>
          <p:cNvSpPr txBox="1"/>
          <p:nvPr/>
        </p:nvSpPr>
        <p:spPr>
          <a:xfrm>
            <a:off x="2994794" y="4876540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3C3C3B"/>
                </a:solidFill>
                <a:latin typeface="Gill Sans MT" panose="020B0502020104020203" pitchFamily="34" charset="0"/>
              </a:rPr>
              <a:t>P1</a:t>
            </a:r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313998F-634C-4A00-BA6D-8A563A6A3328}"/>
              </a:ext>
            </a:extLst>
          </p:cNvPr>
          <p:cNvSpPr txBox="1"/>
          <p:nvPr/>
        </p:nvSpPr>
        <p:spPr>
          <a:xfrm>
            <a:off x="2994794" y="5197898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3C3C3B"/>
                </a:solidFill>
                <a:latin typeface="Gill Sans MT" panose="020B0502020104020203" pitchFamily="34" charset="0"/>
              </a:rPr>
              <a:t>P2</a:t>
            </a:r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254B2586-7163-419A-B35A-62AE4718D3FB}"/>
              </a:ext>
            </a:extLst>
          </p:cNvPr>
          <p:cNvSpPr txBox="1"/>
          <p:nvPr/>
        </p:nvSpPr>
        <p:spPr>
          <a:xfrm>
            <a:off x="6280430" y="5067093"/>
            <a:ext cx="1384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63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AEF86D4-7FC7-4FB1-A64B-0D8B7E28313E}"/>
              </a:ext>
            </a:extLst>
          </p:cNvPr>
          <p:cNvSpPr txBox="1"/>
          <p:nvPr/>
        </p:nvSpPr>
        <p:spPr>
          <a:xfrm>
            <a:off x="10509381" y="5052858"/>
            <a:ext cx="1384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0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711011"/>
      </p:ext>
    </p:extLst>
  </p:cSld>
  <p:clrMapOvr>
    <a:masterClrMapping/>
  </p:clrMapOvr>
</p:sld>
</file>

<file path=ppt/theme/theme1.xml><?xml version="1.0" encoding="utf-8"?>
<a:theme xmlns:a="http://schemas.openxmlformats.org/drawingml/2006/main" name="arm CHINA 2021">
  <a:themeElements>
    <a:clrScheme name="Arm标准色号">
      <a:dk1>
        <a:srgbClr val="333E48"/>
      </a:dk1>
      <a:lt1>
        <a:sysClr val="window" lastClr="FFFFFF"/>
      </a:lt1>
      <a:dk2>
        <a:srgbClr val="002B49"/>
      </a:dk2>
      <a:lt2>
        <a:srgbClr val="E5ECEB"/>
      </a:lt2>
      <a:accent1>
        <a:srgbClr val="0091BD"/>
      </a:accent1>
      <a:accent2>
        <a:srgbClr val="E16B00"/>
      </a:accent2>
      <a:accent3>
        <a:srgbClr val="7D868C"/>
      </a:accent3>
      <a:accent4>
        <a:srgbClr val="00C1DE"/>
      </a:accent4>
      <a:accent5>
        <a:srgbClr val="FFC000"/>
      </a:accent5>
      <a:accent6>
        <a:srgbClr val="95D600"/>
      </a:accent6>
      <a:hlink>
        <a:srgbClr val="0091BD"/>
      </a:hlink>
      <a:folHlink>
        <a:srgbClr val="7D86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m CHINA 2021" id="{21774906-D692-40B1-9B87-E87A3229136E}" vid="{376AC47B-BAB2-4020-984E-38E1C91788E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arm CHINA 2021</Template>
  <TotalTime>11994</TotalTime>
  <Words>1556</Words>
  <Application>Microsoft Office PowerPoint</Application>
  <PresentationFormat>宽屏</PresentationFormat>
  <Paragraphs>537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微软雅黑</vt:lpstr>
      <vt:lpstr>Arial</vt:lpstr>
      <vt:lpstr>Calibri</vt:lpstr>
      <vt:lpstr>Gill Sans MT</vt:lpstr>
      <vt:lpstr>arm CHINA 2021</vt:lpstr>
      <vt:lpstr>PowerPoint 演示文稿</vt:lpstr>
      <vt:lpstr>PowerPoint 演示文稿</vt:lpstr>
      <vt:lpstr>PowerPoint 演示文稿</vt:lpstr>
      <vt:lpstr>Cache Memory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Are Functional Safety Packages All the Same?</vt:lpstr>
      <vt:lpstr>Cache Terminology</vt:lpstr>
      <vt:lpstr>Associative Mapped Cache（全相联）</vt:lpstr>
      <vt:lpstr>Direct Mapped Cache（直相联）</vt:lpstr>
      <vt:lpstr>组相联）</vt:lpstr>
      <vt:lpstr>Typical Arm CPU Cache Info.</vt:lpstr>
      <vt:lpstr>PowerPoint 演示文稿</vt:lpstr>
      <vt:lpstr>Coherency Problems Caused by Cache</vt:lpstr>
      <vt:lpstr>Example scenarios for Cache Maintenance</vt:lpstr>
      <vt:lpstr>PowerPoint 演示文稿</vt:lpstr>
      <vt:lpstr>Cache Maintenance</vt:lpstr>
      <vt:lpstr>Operations by VA</vt:lpstr>
      <vt:lpstr>Cache Maintenance – Full lines</vt:lpstr>
      <vt:lpstr>Cache Maintenance – Incomplete lines</vt:lpstr>
      <vt:lpstr>Data Coherency Issue – Mitigations</vt:lpstr>
      <vt:lpstr>Scenario: use stack/struct memory for DMA output</vt:lpstr>
      <vt:lpstr>Scenario: use scatter gather DMA buffer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He</dc:creator>
  <cp:lastModifiedBy>Wei Carlos</cp:lastModifiedBy>
  <cp:revision>304</cp:revision>
  <dcterms:created xsi:type="dcterms:W3CDTF">2021-06-07T05:27:23Z</dcterms:created>
  <dcterms:modified xsi:type="dcterms:W3CDTF">2022-05-20T06:14:56Z</dcterms:modified>
</cp:coreProperties>
</file>