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56" r:id="rId4"/>
    <p:sldId id="257" r:id="rId5"/>
    <p:sldId id="262" r:id="rId6"/>
    <p:sldId id="258" r:id="rId7"/>
    <p:sldId id="292" r:id="rId8"/>
    <p:sldId id="293" r:id="rId9"/>
    <p:sldId id="263" r:id="rId10"/>
    <p:sldId id="261" r:id="rId11"/>
    <p:sldId id="264" r:id="rId12"/>
    <p:sldId id="269" r:id="rId13"/>
    <p:sldId id="265" r:id="rId14"/>
    <p:sldId id="266" r:id="rId15"/>
    <p:sldId id="267" r:id="rId16"/>
    <p:sldId id="297" r:id="rId17"/>
    <p:sldId id="270" r:id="rId18"/>
    <p:sldId id="271" r:id="rId19"/>
    <p:sldId id="298" r:id="rId20"/>
    <p:sldId id="272" r:id="rId21"/>
    <p:sldId id="287" r:id="rId22"/>
    <p:sldId id="288" r:id="rId23"/>
    <p:sldId id="273" r:id="rId24"/>
    <p:sldId id="274" r:id="rId25"/>
    <p:sldId id="275" r:id="rId26"/>
    <p:sldId id="276" r:id="rId27"/>
    <p:sldId id="289" r:id="rId28"/>
    <p:sldId id="303" r:id="rId29"/>
    <p:sldId id="279" r:id="rId30"/>
    <p:sldId id="299" r:id="rId31"/>
    <p:sldId id="278" r:id="rId32"/>
    <p:sldId id="300" r:id="rId33"/>
    <p:sldId id="280" r:id="rId34"/>
    <p:sldId id="301" r:id="rId35"/>
    <p:sldId id="281" r:id="rId36"/>
    <p:sldId id="302" r:id="rId37"/>
    <p:sldId id="282" r:id="rId38"/>
    <p:sldId id="304" r:id="rId39"/>
    <p:sldId id="283" r:id="rId40"/>
    <p:sldId id="284" r:id="rId41"/>
    <p:sldId id="285" r:id="rId42"/>
    <p:sldId id="290" r:id="rId43"/>
    <p:sldId id="286" r:id="rId44"/>
    <p:sldId id="291" r:id="rId45"/>
    <p:sldId id="260" r:id="rId46"/>
    <p:sldId id="305" r:id="rId47"/>
    <p:sldId id="310" r:id="rId48"/>
    <p:sldId id="311" r:id="rId49"/>
    <p:sldId id="312" r:id="rId50"/>
    <p:sldId id="306" r:id="rId51"/>
    <p:sldId id="307" r:id="rId52"/>
    <p:sldId id="308" r:id="rId53"/>
    <p:sldId id="309" r:id="rId54"/>
    <p:sldId id="315" r:id="rId55"/>
    <p:sldId id="313" r:id="rId56"/>
    <p:sldId id="316" r:id="rId57"/>
    <p:sldId id="317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D8"/>
    <a:srgbClr val="B8F8DA"/>
    <a:srgbClr val="C6D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2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7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E90-514B-411A-B41A-D559496C1CE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987-9F5B-4FAF-BBB2-633765EF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D1FE"/>
            </a:gs>
            <a:gs pos="50000">
              <a:srgbClr val="B8F8DA"/>
            </a:gs>
            <a:gs pos="100000">
              <a:srgbClr val="F6FED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EC5D5E90-514B-411A-B41A-D559496C1CE6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AED3D987-9F5B-4FAF-BBB2-633765EF07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3733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combine appendix B and chapter 2 to study the memory hierarchy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it works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mprovements to cache memory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mprovements to virtual memory</a:t>
            </a:r>
          </a:p>
          <a:p>
            <a:pPr lvl="2"/>
            <a:r>
              <a:rPr lang="en-US" dirty="0" smtClean="0"/>
              <a:t>we also briefly look at the ARM Cortex-A53 memory hierarchy</a:t>
            </a:r>
          </a:p>
          <a:p>
            <a:pPr lvl="1"/>
            <a:r>
              <a:rPr lang="en-US" dirty="0" smtClean="0"/>
              <a:t>NOTE:  we are omitting chunks of chapter 2 and appendix 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94" y="3962400"/>
            <a:ext cx="838870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Performance: Unified Versus Split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Recall we want 2 caches to support 2 accesses per cycle: 1 instruction, 1 data</a:t>
            </a:r>
          </a:p>
          <a:p>
            <a:pPr lvl="1"/>
            <a:r>
              <a:rPr lang="en-US" dirty="0" smtClean="0"/>
              <a:t>what if we had a single, unified cache?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ssume either two 16KB caches or one 32KB cache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ssume 36% loads/stores and a miss penalty of 100 cycles</a:t>
            </a:r>
          </a:p>
          <a:p>
            <a:pPr lvl="2"/>
            <a:r>
              <a:rPr lang="en-US" dirty="0" smtClean="0"/>
              <a:t>use the table below which shows misses per 1000 instructions (not miss rate)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95672"/>
              </p:ext>
            </p:extLst>
          </p:nvPr>
        </p:nvGraphicFramePr>
        <p:xfrm>
          <a:off x="1066800" y="4249339"/>
          <a:ext cx="5791200" cy="245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cache</a:t>
                      </a:r>
                      <a:endParaRPr lang="en-US" sz="2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cache</a:t>
                      </a:r>
                      <a:endParaRPr lang="en-US" sz="2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Unified cache</a:t>
                      </a:r>
                      <a:endParaRPr lang="en-US" sz="2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63.0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KB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3.82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40.9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51.0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38.4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43.3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KB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36.9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39.4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KB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35.3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36.2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32.6</a:t>
                      </a:r>
                      <a:endParaRPr lang="en-US" sz="2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32.9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Convert misses/instruction to miss rate</a:t>
            </a:r>
          </a:p>
          <a:p>
            <a:pPr lvl="1"/>
            <a:r>
              <a:rPr lang="en-US" dirty="0" smtClean="0"/>
              <a:t>unified cache:  43.3 misses per 1000 instructions  </a:t>
            </a:r>
          </a:p>
          <a:p>
            <a:pPr lvl="2"/>
            <a:r>
              <a:rPr lang="en-US" dirty="0" smtClean="0"/>
              <a:t>miss rate 32KB unified = 43.3/1000/(1+.36) = .0318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plit caches</a:t>
            </a:r>
          </a:p>
          <a:p>
            <a:pPr lvl="2"/>
            <a:r>
              <a:rPr lang="en-US" dirty="0" smtClean="0"/>
              <a:t>miss rate 16KB instruction cache = 3.82/1000/1 = .004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iss </a:t>
            </a:r>
            <a:r>
              <a:rPr lang="en-US" dirty="0"/>
              <a:t>rate 16KB </a:t>
            </a:r>
            <a:r>
              <a:rPr lang="en-US" dirty="0" smtClean="0"/>
              <a:t>data cache </a:t>
            </a:r>
            <a:r>
              <a:rPr lang="en-US" dirty="0"/>
              <a:t>= </a:t>
            </a:r>
            <a:r>
              <a:rPr lang="en-US" dirty="0" smtClean="0"/>
              <a:t>40.9/1000/.36 </a:t>
            </a:r>
            <a:r>
              <a:rPr lang="en-US" dirty="0"/>
              <a:t>= </a:t>
            </a:r>
            <a:r>
              <a:rPr lang="en-US" dirty="0" smtClean="0"/>
              <a:t>.114</a:t>
            </a:r>
          </a:p>
          <a:p>
            <a:pPr lvl="2"/>
            <a:r>
              <a:rPr lang="en-US" dirty="0" smtClean="0"/>
              <a:t>overall miss rate = (1/1.36) * .004 + (.36/1.36) * .114 = .0326</a:t>
            </a:r>
            <a:endParaRPr lang="en-US" dirty="0"/>
          </a:p>
          <a:p>
            <a:pPr lvl="1"/>
            <a:r>
              <a:rPr lang="en-US" dirty="0" smtClean="0"/>
              <a:t>split cache EAT = 1 + .0326 * 100 = 4.26</a:t>
            </a:r>
          </a:p>
          <a:p>
            <a:pPr lvl="1"/>
            <a:r>
              <a:rPr lang="en-US" dirty="0" smtClean="0"/>
              <a:t>unified cache EAT = 1 + .0318 * 100 + .0318 * .36 * 2 * 100 = </a:t>
            </a:r>
            <a:r>
              <a:rPr lang="en-US" dirty="0" smtClean="0"/>
              <a:t>6.47</a:t>
            </a:r>
          </a:p>
          <a:p>
            <a:pPr lvl="2"/>
            <a:r>
              <a:rPr lang="en-US" dirty="0" smtClean="0"/>
              <a:t>unified cache can only respond to 1 access at a time, so if we have a load/store, that load/store waits 1 cycle</a:t>
            </a:r>
            <a:endParaRPr lang="en-US" dirty="0" smtClean="0"/>
          </a:p>
          <a:p>
            <a:pPr lvl="1"/>
            <a:r>
              <a:rPr lang="en-US" dirty="0" smtClean="0"/>
              <a:t>split caches have poorer miss rates but performance is far better because unified cache requires stalling an instruction fetch when there is a need to access a datum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Miss Rates:  the 3 C’s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Cache misses can be categorized as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compulsory misses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first </a:t>
            </a:r>
            <a:r>
              <a:rPr lang="en-US" sz="2200" dirty="0"/>
              <a:t>access to a </a:t>
            </a:r>
            <a:r>
              <a:rPr lang="en-US" sz="2200" dirty="0" smtClean="0"/>
              <a:t>line – this results from a process just starting or resuming so that the first access is a miss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capacity misses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cache </a:t>
            </a:r>
            <a:r>
              <a:rPr lang="en-US" sz="2200" dirty="0"/>
              <a:t>cannot contain all </a:t>
            </a:r>
            <a:r>
              <a:rPr lang="en-US" sz="2200" dirty="0" smtClean="0"/>
              <a:t>lines needed </a:t>
            </a:r>
            <a:r>
              <a:rPr lang="en-US" sz="2200" dirty="0"/>
              <a:t>for the </a:t>
            </a:r>
            <a:r>
              <a:rPr lang="en-US" sz="2200" dirty="0" smtClean="0"/>
              <a:t>process – results from not having a large enough cache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conflict misses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mapping function causes new line to be inserted into a line that </a:t>
            </a:r>
            <a:r>
              <a:rPr lang="en-US" sz="2200" dirty="0" smtClean="0"/>
              <a:t>will need to be accessed in the near </a:t>
            </a:r>
            <a:r>
              <a:rPr lang="en-US" sz="2200" dirty="0" smtClean="0"/>
              <a:t>future</a:t>
            </a:r>
            <a:endParaRPr lang="en-US" sz="2200" dirty="0" smtClean="0"/>
          </a:p>
          <a:p>
            <a:pPr lvl="2">
              <a:lnSpc>
                <a:spcPct val="90000"/>
              </a:lnSpc>
            </a:pPr>
            <a:r>
              <a:rPr lang="en-US" sz="2200" dirty="0" smtClean="0"/>
              <a:t>direct-mapped caches have no replacement strategy, so this argues for some amount of associativity in our caches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Some optimizations focus on one </a:t>
            </a:r>
            <a:r>
              <a:rPr lang="en-US" sz="2800" dirty="0"/>
              <a:t>particular type of miss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conflict </a:t>
            </a:r>
            <a:r>
              <a:rPr lang="en-US" sz="2400" dirty="0"/>
              <a:t>misses are more common in direct-mapped caches </a:t>
            </a:r>
            <a:r>
              <a:rPr lang="en-US" sz="2400" dirty="0" smtClean="0"/>
              <a:t>while fully </a:t>
            </a:r>
            <a:r>
              <a:rPr lang="en-US" sz="2400" dirty="0"/>
              <a:t>associative caches </a:t>
            </a:r>
            <a:r>
              <a:rPr lang="en-US" sz="2400" dirty="0" smtClean="0"/>
              <a:t>never have conflict misses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capacity </a:t>
            </a:r>
            <a:r>
              <a:rPr lang="en-US" sz="2400" dirty="0"/>
              <a:t>misses are the most common cause of a cache </a:t>
            </a:r>
            <a:r>
              <a:rPr lang="en-US" sz="2400" dirty="0" smtClean="0"/>
              <a:t>miss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see figure B.8 on page B-24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Impact of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way to improve (lower) miss rate is to use associativity</a:t>
            </a:r>
          </a:p>
          <a:p>
            <a:pPr lvl="1"/>
            <a:r>
              <a:rPr lang="en-US" dirty="0" smtClean="0"/>
              <a:t>use a replacement strategy to better support locality of reference and result in a lower </a:t>
            </a:r>
            <a:r>
              <a:rPr lang="en-US" dirty="0" smtClean="0"/>
              <a:t>conflict miss rates</a:t>
            </a:r>
            <a:endParaRPr lang="en-US" dirty="0" smtClean="0"/>
          </a:p>
          <a:p>
            <a:pPr lvl="1"/>
            <a:r>
              <a:rPr lang="en-US" dirty="0" smtClean="0"/>
              <a:t>associativity requires more hardware and thus slows the clock speed</a:t>
            </a:r>
          </a:p>
          <a:p>
            <a:pPr lvl="1"/>
            <a:r>
              <a:rPr lang="en-US" dirty="0" smtClean="0"/>
              <a:t>is it worthwhile?  </a:t>
            </a:r>
          </a:p>
          <a:p>
            <a:r>
              <a:rPr lang="en-US" dirty="0" smtClean="0"/>
              <a:t>Base machine has CPI of 1.0</a:t>
            </a:r>
          </a:p>
          <a:p>
            <a:pPr lvl="1"/>
            <a:r>
              <a:rPr lang="en-US" dirty="0" smtClean="0"/>
              <a:t>clock cycle time of .35 ns</a:t>
            </a:r>
          </a:p>
          <a:p>
            <a:pPr lvl="1"/>
            <a:r>
              <a:rPr lang="en-US" dirty="0" smtClean="0"/>
              <a:t>128 KB direct mapped cache, 64 words per line, miss penalty of 65 ns</a:t>
            </a:r>
          </a:p>
          <a:p>
            <a:pPr lvl="1"/>
            <a:r>
              <a:rPr lang="en-US" dirty="0" smtClean="0"/>
              <a:t>assume 1.4 memory references per instruction</a:t>
            </a:r>
          </a:p>
          <a:p>
            <a:pPr lvl="1"/>
            <a:r>
              <a:rPr lang="en-US" dirty="0" smtClean="0"/>
              <a:t>should we replace the direct-mapped cache with a 2-way set associative cache if it increases clock cycle time by 35%?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figure B.8, we have the following miss rates</a:t>
            </a:r>
          </a:p>
          <a:p>
            <a:pPr lvl="1"/>
            <a:r>
              <a:rPr lang="en-US" dirty="0" smtClean="0"/>
              <a:t>direct mapped cache = 2.1%, 2-way </a:t>
            </a:r>
            <a:r>
              <a:rPr lang="en-US" dirty="0" err="1" smtClean="0"/>
              <a:t>assoc</a:t>
            </a:r>
            <a:r>
              <a:rPr lang="en-US" dirty="0" smtClean="0"/>
              <a:t> cache = 1.9%</a:t>
            </a:r>
          </a:p>
          <a:p>
            <a:r>
              <a:rPr lang="en-US" dirty="0"/>
              <a:t>Miss penalty = </a:t>
            </a:r>
            <a:r>
              <a:rPr lang="en-US" dirty="0" smtClean="0"/>
              <a:t>65 ns </a:t>
            </a:r>
          </a:p>
          <a:p>
            <a:r>
              <a:rPr lang="en-US" dirty="0" smtClean="0"/>
              <a:t>EAT = hit time + misses/instruction * miss penalty</a:t>
            </a:r>
          </a:p>
          <a:p>
            <a:pPr lvl="1"/>
            <a:r>
              <a:rPr lang="en-US" dirty="0" smtClean="0"/>
              <a:t>DM EAT:  .35 ns + .021 * 65 ns = 1.72 ns</a:t>
            </a:r>
          </a:p>
          <a:p>
            <a:pPr lvl="1"/>
            <a:r>
              <a:rPr lang="en-US" dirty="0" smtClean="0"/>
              <a:t>2-way EAT:  </a:t>
            </a:r>
            <a:r>
              <a:rPr lang="en-US" dirty="0" smtClean="0"/>
              <a:t>(.</a:t>
            </a:r>
            <a:r>
              <a:rPr lang="en-US" dirty="0" smtClean="0"/>
              <a:t>35 </a:t>
            </a:r>
            <a:r>
              <a:rPr lang="en-US" dirty="0" smtClean="0"/>
              <a:t>* 1.35) ns + </a:t>
            </a:r>
            <a:r>
              <a:rPr lang="en-US" dirty="0" smtClean="0"/>
              <a:t>.019 * 65 ns = 1.71 ns</a:t>
            </a:r>
          </a:p>
          <a:p>
            <a:r>
              <a:rPr lang="en-US" dirty="0" smtClean="0"/>
              <a:t>But clock rate is lengthened for our associative cache</a:t>
            </a:r>
          </a:p>
          <a:p>
            <a:pPr lvl="1"/>
            <a:r>
              <a:rPr lang="en-US" dirty="0" smtClean="0"/>
              <a:t>CPU </a:t>
            </a:r>
            <a:r>
              <a:rPr lang="en-US" dirty="0" smtClean="0"/>
              <a:t>time = IC * (CPI + misses) * clock rate = </a:t>
            </a:r>
          </a:p>
          <a:p>
            <a:pPr lvl="1"/>
            <a:r>
              <a:rPr lang="en-US" dirty="0" smtClean="0"/>
              <a:t>IC * (CPI * clock rate + miss rate * accesses per cycle * miss penalty)</a:t>
            </a:r>
          </a:p>
          <a:p>
            <a:pPr lvl="2"/>
            <a:r>
              <a:rPr lang="en-US" dirty="0" smtClean="0"/>
              <a:t>DM:  IC * 1.0 * .35 ns + (.021 * 1.4 * 65 ns) = IC * 2.26 ns</a:t>
            </a:r>
          </a:p>
          <a:p>
            <a:pPr lvl="2"/>
            <a:r>
              <a:rPr lang="en-US" dirty="0" smtClean="0"/>
              <a:t>2-way: IC </a:t>
            </a:r>
            <a:r>
              <a:rPr lang="en-US" dirty="0"/>
              <a:t>* </a:t>
            </a:r>
            <a:r>
              <a:rPr lang="en-US" dirty="0" smtClean="0"/>
              <a:t>1.0 * .35 ns * 1.35 + (.019 * 1.4 * 65 ns) = IC * 2.20 ns</a:t>
            </a:r>
          </a:p>
          <a:p>
            <a:pPr lvl="1"/>
            <a:r>
              <a:rPr lang="en-US" dirty="0" smtClean="0"/>
              <a:t>the 2-way offers a slight improvement </a:t>
            </a:r>
            <a:endParaRPr lang="en-US" dirty="0" smtClean="0"/>
          </a:p>
          <a:p>
            <a:pPr lvl="2"/>
            <a:r>
              <a:rPr lang="en-US" dirty="0" smtClean="0"/>
              <a:t>we’ll see a fuller example shortly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Impact on OOC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624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our previous example, we saw that a cache miss resulted in a set number of stalls</a:t>
            </a:r>
          </a:p>
          <a:p>
            <a:pPr lvl="1"/>
            <a:r>
              <a:rPr lang="en-US" dirty="0" smtClean="0"/>
              <a:t>this is the case in a pipeline</a:t>
            </a:r>
          </a:p>
          <a:p>
            <a:pPr lvl="1"/>
            <a:r>
              <a:rPr lang="en-US" dirty="0" smtClean="0"/>
              <a:t>with out-of-order completion, a cache miss can be somewhat hidden</a:t>
            </a:r>
          </a:p>
          <a:p>
            <a:r>
              <a:rPr lang="en-US" dirty="0" smtClean="0"/>
              <a:t>Our machine is the same as the previous example but with the 35% longer clock cycle (.35 ns * 1.35)</a:t>
            </a:r>
          </a:p>
          <a:p>
            <a:pPr lvl="1"/>
            <a:r>
              <a:rPr lang="en-US" dirty="0" smtClean="0"/>
              <a:t>we will use the same direct mapped cache with a 65 ns miss penalty but assume 30% of misses is hidden because of reservation stations giving us a reduction in miss penalty from 65 ns to 45.5 ns</a:t>
            </a:r>
          </a:p>
          <a:p>
            <a:pPr lvl="2"/>
            <a:r>
              <a:rPr lang="en-US" dirty="0" smtClean="0"/>
              <a:t>CPU time = IC * (1.6 * .35 * 1.35 + .021 * 1.4 * 45.5) = IC * 2.09 </a:t>
            </a:r>
          </a:p>
          <a:p>
            <a:pPr lvl="2"/>
            <a:r>
              <a:rPr lang="en-US" dirty="0" smtClean="0"/>
              <a:t>so, in spite of a slower clock, we see a significant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7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Cache Optimization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section 2.3 and B.3, we focus on 17 different strategies (one is not in the book)</a:t>
            </a:r>
          </a:p>
          <a:p>
            <a:pPr lvl="1"/>
            <a:r>
              <a:rPr lang="en-US" dirty="0" smtClean="0"/>
              <a:t>recall:  </a:t>
            </a:r>
            <a:r>
              <a:rPr lang="en-US" dirty="0" smtClean="0"/>
              <a:t>EAT = hit time + miss rate * miss penalty</a:t>
            </a:r>
          </a:p>
          <a:p>
            <a:r>
              <a:rPr lang="en-US" dirty="0" smtClean="0"/>
              <a:t>Reduce </a:t>
            </a:r>
            <a:r>
              <a:rPr lang="en-US" dirty="0" smtClean="0"/>
              <a:t>EAT by reducing any of these three values</a:t>
            </a:r>
          </a:p>
          <a:p>
            <a:pPr lvl="1"/>
            <a:r>
              <a:rPr lang="en-US" dirty="0" smtClean="0"/>
              <a:t>reducing hit time </a:t>
            </a:r>
          </a:p>
          <a:p>
            <a:pPr lvl="2"/>
            <a:r>
              <a:rPr lang="en-US" dirty="0" smtClean="0"/>
              <a:t>hit time impacts every access so seems to be the most significant part of EAT to </a:t>
            </a:r>
            <a:r>
              <a:rPr lang="en-US" dirty="0" smtClean="0"/>
              <a:t>improve</a:t>
            </a:r>
          </a:p>
          <a:p>
            <a:pPr lvl="2"/>
            <a:r>
              <a:rPr lang="en-US" dirty="0" smtClean="0"/>
              <a:t>but reducing hit </a:t>
            </a:r>
            <a:r>
              <a:rPr lang="en-US" dirty="0" smtClean="0"/>
              <a:t>time </a:t>
            </a:r>
            <a:r>
              <a:rPr lang="en-US" dirty="0" smtClean="0"/>
              <a:t>usually means a faster cache which technologically, is going to be hard to improve on other than using D-M caches</a:t>
            </a:r>
            <a:endParaRPr lang="en-US" dirty="0" smtClean="0"/>
          </a:p>
          <a:p>
            <a:pPr lvl="1"/>
            <a:r>
              <a:rPr lang="en-US" dirty="0" smtClean="0"/>
              <a:t>reducing </a:t>
            </a:r>
            <a:r>
              <a:rPr lang="en-US" dirty="0"/>
              <a:t>miss rate – we may be reaching a limitation here</a:t>
            </a:r>
          </a:p>
          <a:p>
            <a:pPr lvl="1"/>
            <a:r>
              <a:rPr lang="en-US" dirty="0" smtClean="0"/>
              <a:t>reducing miss penalty – this is the largest of the values</a:t>
            </a:r>
          </a:p>
          <a:p>
            <a:r>
              <a:rPr lang="en-US" dirty="0" smtClean="0"/>
              <a:t>Two additional approaches improve cache performance through parallelism</a:t>
            </a:r>
          </a:p>
          <a:p>
            <a:pPr lvl="1"/>
            <a:r>
              <a:rPr lang="en-US" dirty="0"/>
              <a:t>reduce miss penalty and/or miss rate by parallelism</a:t>
            </a:r>
          </a:p>
          <a:p>
            <a:pPr lvl="1"/>
            <a:r>
              <a:rPr lang="en-US" dirty="0" smtClean="0"/>
              <a:t>increase cache bandwidth</a:t>
            </a:r>
          </a:p>
        </p:txBody>
      </p:sp>
    </p:spTree>
    <p:extLst>
      <p:ext uri="{BB962C8B-B14F-4D97-AF65-F5344CB8AC3E}">
        <p14:creationId xmlns:p14="http://schemas.microsoft.com/office/powerpoint/2010/main" val="12692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Larger Block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Larger block size brings more to cache at a time</a:t>
            </a:r>
          </a:p>
          <a:p>
            <a:pPr lvl="1"/>
            <a:r>
              <a:rPr lang="en-US" dirty="0" smtClean="0"/>
              <a:t>this will reduce compulsory misses</a:t>
            </a:r>
          </a:p>
          <a:p>
            <a:r>
              <a:rPr lang="en-US" dirty="0" smtClean="0"/>
              <a:t>Larger blocks mean fewer blocks </a:t>
            </a:r>
          </a:p>
          <a:p>
            <a:pPr lvl="1"/>
            <a:r>
              <a:rPr lang="en-US" dirty="0" smtClean="0"/>
              <a:t>this may negatively impact conflict misses</a:t>
            </a:r>
          </a:p>
          <a:p>
            <a:r>
              <a:rPr lang="en-US" dirty="0" smtClean="0"/>
              <a:t>Larger block sizes take more time to transfer</a:t>
            </a:r>
          </a:p>
          <a:p>
            <a:pPr lvl="1"/>
            <a:r>
              <a:rPr lang="en-US" dirty="0" smtClean="0"/>
              <a:t>this will negatively impact miss penalty</a:t>
            </a:r>
          </a:p>
          <a:p>
            <a:r>
              <a:rPr lang="en-US" dirty="0" smtClean="0"/>
              <a:t>Example:  4KB </a:t>
            </a:r>
            <a:r>
              <a:rPr lang="en-US" dirty="0" smtClean="0"/>
              <a:t>cache, 16 vs 32 </a:t>
            </a:r>
            <a:r>
              <a:rPr lang="en-US" dirty="0" smtClean="0"/>
              <a:t>byte blocks</a:t>
            </a:r>
          </a:p>
          <a:p>
            <a:pPr lvl="1"/>
            <a:r>
              <a:rPr lang="en-US" dirty="0" smtClean="0"/>
              <a:t>assume memory access = 80 cycles + 2 cycles/16 bytes</a:t>
            </a:r>
          </a:p>
          <a:p>
            <a:pPr lvl="1"/>
            <a:r>
              <a:rPr lang="en-US" dirty="0" smtClean="0"/>
              <a:t>EAT 16-byte blocks = 1 + .0857 * 82 = 8.027 cycles</a:t>
            </a:r>
          </a:p>
          <a:p>
            <a:pPr lvl="1"/>
            <a:r>
              <a:rPr lang="en-US" dirty="0" smtClean="0"/>
              <a:t>EAT 32-byte blocks = 1 + .0724 * 84 = 7.082 cycles</a:t>
            </a:r>
          </a:p>
          <a:p>
            <a:pPr lvl="2"/>
            <a:r>
              <a:rPr lang="en-US" dirty="0" smtClean="0"/>
              <a:t>see figure B.12, page B-28, for comparison of various block sizes on different cache sizes</a:t>
            </a:r>
          </a:p>
          <a:p>
            <a:pPr lvl="2"/>
            <a:r>
              <a:rPr lang="en-US" dirty="0" smtClean="0"/>
              <a:t>32 byte blocks are best for 4K caches, 64 byte blocks best for larger caches</a:t>
            </a:r>
          </a:p>
        </p:txBody>
      </p:sp>
    </p:spTree>
    <p:extLst>
      <p:ext uri="{BB962C8B-B14F-4D97-AF65-F5344CB8AC3E}">
        <p14:creationId xmlns:p14="http://schemas.microsoft.com/office/powerpoint/2010/main" val="22006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Higher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points to the “2:1 cache rule of thumb” </a:t>
            </a:r>
          </a:p>
          <a:p>
            <a:pPr lvl="1"/>
            <a:r>
              <a:rPr lang="en-US" dirty="0" smtClean="0"/>
              <a:t>cache of size N has about the same miss rate as a cache of size N / 2 of the next higher associativity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,. 32 KB D-M cache has similar miss rate (.042) as 16 KB 2-way cache (.041) – see figure B.8 on page B-24</a:t>
            </a:r>
          </a:p>
          <a:p>
            <a:pPr lvl="1"/>
            <a:r>
              <a:rPr lang="en-US" dirty="0" smtClean="0"/>
              <a:t>there is no significant improvement over an 8-way set</a:t>
            </a:r>
          </a:p>
          <a:p>
            <a:pPr lvl="2"/>
            <a:r>
              <a:rPr lang="en-US" dirty="0" smtClean="0"/>
              <a:t>no need for 16-way, 32-way,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Question: which type of cache should we use?</a:t>
            </a:r>
          </a:p>
          <a:p>
            <a:pPr lvl="1"/>
            <a:r>
              <a:rPr lang="en-US" dirty="0" smtClean="0"/>
              <a:t>choose between direct-mapped, 2-, 4- or 8-way cache?</a:t>
            </a:r>
          </a:p>
          <a:p>
            <a:pPr lvl="1"/>
            <a:r>
              <a:rPr lang="en-US" dirty="0" smtClean="0"/>
              <a:t>increased associativity requires slowing down clock speed</a:t>
            </a:r>
          </a:p>
          <a:p>
            <a:pPr lvl="1"/>
            <a:r>
              <a:rPr lang="en-US" dirty="0" smtClean="0"/>
              <a:t>let’s test this out assuming </a:t>
            </a:r>
          </a:p>
          <a:p>
            <a:pPr lvl="2"/>
            <a:r>
              <a:rPr lang="en-US" dirty="0" smtClean="0"/>
              <a:t>clock rates of 1.00 (DM), 1.36 (2W), 1.44 (4W), 1.52 (8W) </a:t>
            </a:r>
          </a:p>
          <a:p>
            <a:pPr lvl="2"/>
            <a:r>
              <a:rPr lang="en-US" dirty="0" smtClean="0"/>
              <a:t>miss penalty of 25 clock cycles </a:t>
            </a:r>
          </a:p>
          <a:p>
            <a:pPr lvl="2"/>
            <a:r>
              <a:rPr lang="en-US" dirty="0" smtClean="0"/>
              <a:t>caches of 4KB and 512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4K cache (see figure B.8 for miss rates)</a:t>
            </a:r>
          </a:p>
          <a:p>
            <a:pPr lvl="1"/>
            <a:r>
              <a:rPr lang="en-US" dirty="0" smtClean="0"/>
              <a:t>DM: 1.00 + .098 * 25 = 3.44 ns</a:t>
            </a:r>
          </a:p>
          <a:p>
            <a:pPr lvl="1"/>
            <a:r>
              <a:rPr lang="en-US" dirty="0" smtClean="0"/>
              <a:t>2W:  1.36 + .076 * 25 = 3.26 ns</a:t>
            </a:r>
          </a:p>
          <a:p>
            <a:pPr lvl="1"/>
            <a:r>
              <a:rPr lang="en-US" b="1" dirty="0" smtClean="0"/>
              <a:t>4W:  1.44 + .071 * 25 = 3.22 ns</a:t>
            </a:r>
          </a:p>
          <a:p>
            <a:pPr lvl="1"/>
            <a:r>
              <a:rPr lang="en-US" dirty="0" smtClean="0"/>
              <a:t>8W:  1.52 + .071 * 25 = 3.3 ns</a:t>
            </a:r>
          </a:p>
          <a:p>
            <a:r>
              <a:rPr lang="en-US" dirty="0" smtClean="0"/>
              <a:t>512K cache</a:t>
            </a:r>
          </a:p>
          <a:p>
            <a:pPr lvl="1"/>
            <a:r>
              <a:rPr lang="en-US" b="1" dirty="0" smtClean="0"/>
              <a:t>DM:  1.00 + .008 * 25 = 1.2 ns</a:t>
            </a:r>
          </a:p>
          <a:p>
            <a:pPr lvl="1"/>
            <a:r>
              <a:rPr lang="en-US" dirty="0" smtClean="0"/>
              <a:t>2W:  1.36 + .007 * 25 = 1.54 ns</a:t>
            </a:r>
          </a:p>
          <a:p>
            <a:pPr lvl="1"/>
            <a:r>
              <a:rPr lang="en-US" dirty="0" smtClean="0"/>
              <a:t>4W:  1.44 + .006 * 25 = 1.59 ns</a:t>
            </a:r>
          </a:p>
          <a:p>
            <a:pPr lvl="1"/>
            <a:r>
              <a:rPr lang="en-US" dirty="0" smtClean="0"/>
              <a:t>8W</a:t>
            </a:r>
            <a:r>
              <a:rPr lang="en-US" dirty="0"/>
              <a:t>:  </a:t>
            </a:r>
            <a:r>
              <a:rPr lang="en-US" dirty="0" smtClean="0"/>
              <a:t>1.52 </a:t>
            </a:r>
            <a:r>
              <a:rPr lang="en-US" dirty="0"/>
              <a:t>+ .006 * 25 = </a:t>
            </a:r>
            <a:r>
              <a:rPr lang="en-US" dirty="0" smtClean="0"/>
              <a:t>1.67 ns</a:t>
            </a:r>
          </a:p>
          <a:p>
            <a:pPr lvl="2"/>
            <a:r>
              <a:rPr lang="en-US" dirty="0" smtClean="0"/>
              <a:t>see figure B.13 on page B-30 for a summary of results, notice that DM is the best for caches of 16K or larger, 4-way best for smaller caches</a:t>
            </a:r>
          </a:p>
          <a:p>
            <a:pPr lvl="1"/>
            <a:r>
              <a:rPr lang="en-US" dirty="0" smtClean="0"/>
              <a:t>increased </a:t>
            </a:r>
            <a:r>
              <a:rPr lang="en-US" dirty="0" smtClean="0"/>
              <a:t>associativity has a </a:t>
            </a:r>
            <a:r>
              <a:rPr lang="en-US" dirty="0" smtClean="0"/>
              <a:t>greater </a:t>
            </a:r>
            <a:r>
              <a:rPr lang="en-US" dirty="0" smtClean="0"/>
              <a:t>impact on </a:t>
            </a:r>
            <a:r>
              <a:rPr lang="en-US" dirty="0" smtClean="0"/>
              <a:t>smaller caches</a:t>
            </a:r>
          </a:p>
          <a:p>
            <a:pPr lvl="1"/>
            <a:r>
              <a:rPr lang="en-US" dirty="0" smtClean="0"/>
              <a:t>these </a:t>
            </a:r>
            <a:r>
              <a:rPr lang="en-US" dirty="0" smtClean="0"/>
              <a:t>results do not take into account how the increased clock speed impacts other parts of the processor</a:t>
            </a:r>
          </a:p>
          <a:p>
            <a:pPr lvl="1"/>
            <a:r>
              <a:rPr lang="en-US" dirty="0" smtClean="0"/>
              <a:t>prefer associativity for L2 caches over L1 for this reason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79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The “Memory”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3428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Significant improvements in processor speed </a:t>
            </a:r>
          </a:p>
          <a:p>
            <a:pPr lvl="1"/>
            <a:r>
              <a:rPr lang="en-US" dirty="0" smtClean="0"/>
              <a:t>doubling every couple of years (until around 2005, but still increasing from 2005 through 2018)</a:t>
            </a:r>
          </a:p>
          <a:p>
            <a:r>
              <a:rPr lang="en-US" dirty="0" smtClean="0"/>
              <a:t>DRAM access times increased mostly linearly since 1980</a:t>
            </a:r>
          </a:p>
          <a:p>
            <a:pPr lvl="1"/>
            <a:r>
              <a:rPr lang="en-US" dirty="0" smtClean="0"/>
              <a:t>every year processor speed increases &gt;&gt; DRAM access time</a:t>
            </a:r>
          </a:p>
          <a:p>
            <a:pPr lvl="1"/>
            <a:r>
              <a:rPr lang="en-US" dirty="0" smtClean="0"/>
              <a:t>since the processor accesses memory in every fetch-execute cycle, there is no sense increasing clock speed unless we find a faster form of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847681"/>
            <a:ext cx="6409899" cy="301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610726"/>
            <a:ext cx="23455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why we use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memory and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memory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"/>
            <a:ext cx="8229600" cy="1143000"/>
          </a:xfrm>
        </p:spPr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Competing ideas for our L1 cache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arger caches improve miss rate but take up more space</a:t>
            </a:r>
          </a:p>
          <a:p>
            <a:pPr lvl="1"/>
            <a:r>
              <a:rPr lang="en-US" dirty="0" smtClean="0"/>
              <a:t>higher associativity improves miss rate but slows clock speed</a:t>
            </a:r>
          </a:p>
          <a:p>
            <a:pPr lvl="1"/>
            <a:r>
              <a:rPr lang="en-US" dirty="0" smtClean="0"/>
              <a:t>we want to maximize clock speed</a:t>
            </a:r>
          </a:p>
          <a:p>
            <a:pPr lvl="1"/>
            <a:r>
              <a:rPr lang="en-US" dirty="0" smtClean="0"/>
              <a:t>we want to keep costs down</a:t>
            </a:r>
          </a:p>
          <a:p>
            <a:r>
              <a:rPr lang="en-US" dirty="0" smtClean="0"/>
              <a:t>Solution:  add a larger, higher associativity cache to the processor (or off-chip) that backs up L1 so that miss penalty is reduced but hit time is not impacted</a:t>
            </a:r>
          </a:p>
          <a:p>
            <a:pPr lvl="1"/>
            <a:r>
              <a:rPr lang="en-US" dirty="0" smtClean="0"/>
              <a:t>we can have L2 and L3 caches if it is economically feasible</a:t>
            </a:r>
          </a:p>
          <a:p>
            <a:r>
              <a:rPr lang="en-US" dirty="0" smtClean="0"/>
              <a:t>Today, the L2 is on the chip and shared between cores</a:t>
            </a:r>
          </a:p>
          <a:p>
            <a:pPr lvl="1"/>
            <a:r>
              <a:rPr lang="en-US" dirty="0" smtClean="0"/>
              <a:t>one problem is that L2 cannot respond to two or more cache requests 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/>
              <a:t>hit time for L2 can vary based on the number of </a:t>
            </a:r>
            <a:r>
              <a:rPr lang="en-US" dirty="0" smtClean="0"/>
              <a:t>requests</a:t>
            </a:r>
            <a:endParaRPr lang="en-US" dirty="0" smtClean="0"/>
          </a:p>
          <a:p>
            <a:pPr lvl="1"/>
            <a:r>
              <a:rPr lang="en-US" dirty="0" smtClean="0"/>
              <a:t>aside from cost, there may not be room for an L3 cache on some devices like a smart phone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EAT for Multi-level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EAT formula goes from</a:t>
            </a:r>
          </a:p>
          <a:p>
            <a:pPr lvl="1"/>
            <a:r>
              <a:rPr lang="en-US" dirty="0" smtClean="0"/>
              <a:t>Hit time + miss rate * miss penalty to</a:t>
            </a:r>
          </a:p>
          <a:p>
            <a:pPr lvl="1"/>
            <a:r>
              <a:rPr lang="en-US" dirty="0" smtClean="0"/>
              <a:t>Hit time1 + miss rate 1 * (hit time 2 + miss rate 2 * miss penalty 2) to</a:t>
            </a:r>
          </a:p>
          <a:p>
            <a:pPr lvl="1"/>
            <a:r>
              <a:rPr lang="en-US" dirty="0"/>
              <a:t>Hit time1 + miss rate 1 * (hit time 2 + miss rate 2 * </a:t>
            </a:r>
            <a:r>
              <a:rPr lang="en-US" dirty="0" smtClean="0"/>
              <a:t>(hit time 3 + miss rate 3 * miss penalty))</a:t>
            </a:r>
          </a:p>
          <a:p>
            <a:r>
              <a:rPr lang="en-US" dirty="0" smtClean="0"/>
              <a:t>L2 duplicates everything in L1 </a:t>
            </a:r>
          </a:p>
          <a:p>
            <a:pPr lvl="1"/>
            <a:r>
              <a:rPr lang="en-US" dirty="0" smtClean="0"/>
              <a:t>so even though L2 is much larger, its miss rate does not necessarily reflect the difference in size completely</a:t>
            </a:r>
          </a:p>
          <a:p>
            <a:r>
              <a:rPr lang="en-US" dirty="0" smtClean="0"/>
              <a:t>We divide the L2 (and L3) miss rate into </a:t>
            </a:r>
          </a:p>
          <a:p>
            <a:pPr lvl="1"/>
            <a:r>
              <a:rPr lang="en-US" i="1" dirty="0" smtClean="0"/>
              <a:t>local miss rate – </a:t>
            </a:r>
            <a:r>
              <a:rPr lang="en-US" dirty="0" smtClean="0"/>
              <a:t>number of accesses at L2 that are </a:t>
            </a:r>
            <a:r>
              <a:rPr lang="en-US" dirty="0" smtClean="0"/>
              <a:t>misses / number of L2 cache accesses</a:t>
            </a:r>
            <a:endParaRPr lang="en-US" dirty="0" smtClean="0"/>
          </a:p>
          <a:p>
            <a:pPr lvl="1"/>
            <a:r>
              <a:rPr lang="en-US" i="1" dirty="0" smtClean="0"/>
              <a:t>global miss rate – </a:t>
            </a:r>
            <a:r>
              <a:rPr lang="en-US" dirty="0" smtClean="0"/>
              <a:t>number of misses at L2 / number of total cache </a:t>
            </a:r>
            <a:r>
              <a:rPr lang="en-US" dirty="0" smtClean="0"/>
              <a:t>accesses = L1 miss rate * L2 local miss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D-M L1 cache </a:t>
            </a:r>
          </a:p>
          <a:p>
            <a:pPr lvl="1"/>
            <a:r>
              <a:rPr lang="en-US" dirty="0" smtClean="0"/>
              <a:t>hit time = 1 clock cycle, miss rate = 3.94%</a:t>
            </a:r>
          </a:p>
          <a:p>
            <a:r>
              <a:rPr lang="en-US" dirty="0" smtClean="0"/>
              <a:t>L2 is 128 KB 2-way set associative cache </a:t>
            </a:r>
          </a:p>
          <a:p>
            <a:pPr lvl="1"/>
            <a:r>
              <a:rPr lang="en-US" dirty="0" smtClean="0"/>
              <a:t>hit time of 5 clock cycles </a:t>
            </a:r>
          </a:p>
          <a:p>
            <a:pPr lvl="1"/>
            <a:r>
              <a:rPr lang="en-US" dirty="0" smtClean="0"/>
              <a:t>local miss rate of 40% 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 smtClean="0"/>
              <a:t>miss rate = 3.94% * 40% = 1.6%</a:t>
            </a:r>
          </a:p>
          <a:p>
            <a:r>
              <a:rPr lang="en-US" dirty="0" smtClean="0"/>
              <a:t>L3 is off-chip 1 MB 8-way set associative cache </a:t>
            </a:r>
          </a:p>
          <a:p>
            <a:pPr lvl="1"/>
            <a:r>
              <a:rPr lang="en-US" dirty="0" smtClean="0"/>
              <a:t>hit time = 10 clock cycles, local miss rate of 25% 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 smtClean="0"/>
              <a:t>miss rate = </a:t>
            </a:r>
            <a:r>
              <a:rPr lang="en-US" dirty="0" smtClean="0"/>
              <a:t>1.6% * 25% = .004</a:t>
            </a:r>
            <a:endParaRPr lang="en-US" dirty="0" smtClean="0"/>
          </a:p>
          <a:p>
            <a:r>
              <a:rPr lang="en-US" dirty="0" smtClean="0"/>
              <a:t>Memory access time = 80 clock cycles</a:t>
            </a:r>
          </a:p>
          <a:p>
            <a:r>
              <a:rPr lang="en-US" dirty="0" smtClean="0"/>
              <a:t>What is the performance with all three caches? without the 2</a:t>
            </a:r>
            <a:r>
              <a:rPr lang="en-US" baseline="30000" dirty="0" smtClean="0"/>
              <a:t>nd</a:t>
            </a:r>
            <a:r>
              <a:rPr lang="en-US" dirty="0" smtClean="0"/>
              <a:t> on-chip cache?  without L3?</a:t>
            </a:r>
          </a:p>
          <a:p>
            <a:pPr lvl="1"/>
            <a:r>
              <a:rPr lang="en-US" dirty="0" smtClean="0"/>
              <a:t>EAT 3 caches = 1 + .0394 * (5 + .40 * (10 + .25 * 80)) = 1.67</a:t>
            </a:r>
          </a:p>
          <a:p>
            <a:pPr lvl="1"/>
            <a:r>
              <a:rPr lang="en-US" dirty="0" smtClean="0"/>
              <a:t>EAT without L2 = </a:t>
            </a:r>
            <a:r>
              <a:rPr lang="en-US" dirty="0"/>
              <a:t>1 + .0394 * (10 + .25 * 80) = </a:t>
            </a:r>
            <a:r>
              <a:rPr lang="en-US" dirty="0" smtClean="0"/>
              <a:t>2.18</a:t>
            </a:r>
          </a:p>
          <a:p>
            <a:pPr lvl="1"/>
            <a:r>
              <a:rPr lang="en-US" dirty="0" smtClean="0"/>
              <a:t>EAT without L3 = 1 + .0394 * (5 + .40 * 80) = 2.46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Priority to Read over Write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/>
          </a:bodyPr>
          <a:lstStyle/>
          <a:p>
            <a:r>
              <a:rPr lang="en-US" sz="2800" dirty="0"/>
              <a:t>Reads </a:t>
            </a:r>
            <a:r>
              <a:rPr lang="en-US" sz="2800" dirty="0" smtClean="0"/>
              <a:t>(loads) occur with </a:t>
            </a:r>
            <a:r>
              <a:rPr lang="en-US" sz="2800" dirty="0"/>
              <a:t>a much greater frequency than </a:t>
            </a:r>
            <a:r>
              <a:rPr lang="en-US" sz="2800" dirty="0" smtClean="0"/>
              <a:t>writes (stores) – make the common case fast</a:t>
            </a:r>
            <a:endParaRPr lang="en-US" sz="2800" dirty="0"/>
          </a:p>
          <a:p>
            <a:pPr lvl="1"/>
            <a:r>
              <a:rPr lang="en-US" sz="2600" dirty="0" smtClean="0"/>
              <a:t>writes </a:t>
            </a:r>
            <a:r>
              <a:rPr lang="en-US" sz="2600" dirty="0"/>
              <a:t>are slower because </a:t>
            </a:r>
            <a:r>
              <a:rPr lang="en-US" sz="2600" dirty="0" smtClean="0"/>
              <a:t>the tag check must occur </a:t>
            </a:r>
            <a:r>
              <a:rPr lang="en-US" sz="2600" i="1" dirty="0" smtClean="0"/>
              <a:t>prior </a:t>
            </a:r>
            <a:r>
              <a:rPr lang="en-US" sz="2600" dirty="0"/>
              <a:t>to starting the </a:t>
            </a:r>
            <a:r>
              <a:rPr lang="en-US" sz="2600" dirty="0" smtClean="0"/>
              <a:t>write, write may also need to go memory</a:t>
            </a:r>
          </a:p>
          <a:p>
            <a:pPr lvl="1"/>
            <a:r>
              <a:rPr lang="en-US" sz="2600" dirty="0" smtClean="0"/>
              <a:t>tag </a:t>
            </a:r>
            <a:r>
              <a:rPr lang="en-US" sz="2600" dirty="0"/>
              <a:t>check </a:t>
            </a:r>
            <a:r>
              <a:rPr lang="en-US" sz="2600" dirty="0" smtClean="0"/>
              <a:t>for reads can </a:t>
            </a:r>
            <a:r>
              <a:rPr lang="en-US" sz="2600" dirty="0"/>
              <a:t>be done in </a:t>
            </a:r>
            <a:r>
              <a:rPr lang="en-US" sz="2600" dirty="0" smtClean="0"/>
              <a:t>parallel with the read</a:t>
            </a:r>
          </a:p>
          <a:p>
            <a:pPr lvl="2"/>
            <a:r>
              <a:rPr lang="en-US" sz="2200" dirty="0" smtClean="0"/>
              <a:t>the read is canceled if the tag is incorrect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a write buffer for both types of write policy</a:t>
            </a:r>
          </a:p>
          <a:p>
            <a:pPr lvl="1"/>
            <a:r>
              <a:rPr lang="en-US" sz="2600" dirty="0"/>
              <a:t>write-through cache writes to write buffer </a:t>
            </a:r>
            <a:r>
              <a:rPr lang="en-US" sz="2600" dirty="0" smtClean="0"/>
              <a:t>first</a:t>
            </a:r>
          </a:p>
          <a:p>
            <a:pPr lvl="2"/>
            <a:r>
              <a:rPr lang="en-US" sz="2200" dirty="0" smtClean="0"/>
              <a:t>read </a:t>
            </a:r>
            <a:r>
              <a:rPr lang="en-US" sz="2200" dirty="0"/>
              <a:t>misses </a:t>
            </a:r>
            <a:r>
              <a:rPr lang="en-US" sz="2200" dirty="0" smtClean="0"/>
              <a:t>given </a:t>
            </a:r>
            <a:r>
              <a:rPr lang="en-US" sz="2200" dirty="0"/>
              <a:t>priority over writing </a:t>
            </a:r>
            <a:r>
              <a:rPr lang="en-US" sz="2200" dirty="0" smtClean="0"/>
              <a:t>the </a:t>
            </a:r>
            <a:r>
              <a:rPr lang="en-US" sz="2200" dirty="0"/>
              <a:t>write buffer to memory</a:t>
            </a:r>
          </a:p>
          <a:p>
            <a:pPr lvl="1"/>
            <a:r>
              <a:rPr lang="en-US" sz="2600" dirty="0"/>
              <a:t>write-back cache writes to write buffer and the write buffer is only written to memory when we are assured of no conflict with a read miss</a:t>
            </a:r>
          </a:p>
          <a:p>
            <a:pPr lvl="2"/>
            <a:r>
              <a:rPr lang="en-US" sz="2200" dirty="0"/>
              <a:t>in either case, a read miss will first examine the write buffer before going on to memory in order to potentially save </a:t>
            </a:r>
            <a:r>
              <a:rPr lang="en-US" sz="2200" dirty="0" smtClean="0"/>
              <a:t>time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4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Avoiding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CPU generates a logical address into virtual memory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must </a:t>
            </a:r>
            <a:r>
              <a:rPr lang="en-US" dirty="0" smtClean="0"/>
              <a:t>be mapped to a physical </a:t>
            </a:r>
            <a:r>
              <a:rPr lang="en-US" dirty="0" smtClean="0"/>
              <a:t>address before memory can be accessed</a:t>
            </a:r>
            <a:endParaRPr lang="en-US" dirty="0" smtClean="0"/>
          </a:p>
          <a:p>
            <a:pPr lvl="1"/>
            <a:r>
              <a:rPr lang="en-US" dirty="0" smtClean="0"/>
              <a:t>even if the </a:t>
            </a:r>
            <a:r>
              <a:rPr lang="en-US" dirty="0" smtClean="0"/>
              <a:t>mapping information is </a:t>
            </a:r>
            <a:r>
              <a:rPr lang="en-US" dirty="0" smtClean="0"/>
              <a:t>found in the TLB, it requires 2 cache accesses</a:t>
            </a:r>
          </a:p>
          <a:p>
            <a:pPr lvl="2"/>
            <a:r>
              <a:rPr lang="en-US" dirty="0" smtClean="0"/>
              <a:t>TLB </a:t>
            </a:r>
            <a:r>
              <a:rPr lang="en-US" dirty="0" smtClean="0"/>
              <a:t>miss </a:t>
            </a:r>
            <a:r>
              <a:rPr lang="en-US" dirty="0" smtClean="0"/>
              <a:t>requires page </a:t>
            </a:r>
            <a:r>
              <a:rPr lang="en-US" dirty="0" smtClean="0"/>
              <a:t>table access in DRAM</a:t>
            </a:r>
          </a:p>
          <a:p>
            <a:r>
              <a:rPr lang="en-US" dirty="0" smtClean="0"/>
              <a:t>Solution:  cache instructions and data in the L1 cache using their </a:t>
            </a:r>
            <a:r>
              <a:rPr lang="en-US" i="1" dirty="0" smtClean="0"/>
              <a:t>virtual </a:t>
            </a:r>
            <a:r>
              <a:rPr lang="en-US" dirty="0" smtClean="0"/>
              <a:t>addresses instead of the </a:t>
            </a:r>
            <a:r>
              <a:rPr lang="en-US" i="1" dirty="0" smtClean="0"/>
              <a:t>physical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this has its own problems and solutions</a:t>
            </a:r>
          </a:p>
          <a:p>
            <a:pPr lvl="2"/>
            <a:r>
              <a:rPr lang="en-US" dirty="0" smtClean="0"/>
              <a:t>read the text for a complete analysis (pages B-36 – B-40)</a:t>
            </a:r>
          </a:p>
          <a:p>
            <a:pPr lvl="1"/>
            <a:r>
              <a:rPr lang="en-US" dirty="0" smtClean="0"/>
              <a:t>we return to this later in these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Small/Simple L1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Simple means direct-mapped</a:t>
            </a:r>
          </a:p>
          <a:p>
            <a:pPr lvl="1"/>
            <a:r>
              <a:rPr lang="en-US" dirty="0" smtClean="0"/>
              <a:t>reduces hit time so that our system clock can be faster</a:t>
            </a:r>
          </a:p>
          <a:p>
            <a:pPr lvl="2"/>
            <a:r>
              <a:rPr lang="en-US" dirty="0" smtClean="0"/>
              <a:t>direct-mapped caches also have shorter tags</a:t>
            </a:r>
          </a:p>
          <a:p>
            <a:pPr lvl="2"/>
            <a:r>
              <a:rPr lang="en-US" dirty="0" smtClean="0"/>
              <a:t>direct-mapped caches require lower power consumption because only one line is examined (rather than 2 in a 2-way or 4 in a 4-way,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a direct-mapped cache, we can overlap tag check and data access into two cycles</a:t>
            </a:r>
          </a:p>
          <a:p>
            <a:pPr lvl="2"/>
            <a:r>
              <a:rPr lang="en-US" dirty="0" smtClean="0"/>
              <a:t>this allows us to create a </a:t>
            </a:r>
            <a:r>
              <a:rPr lang="en-US" i="1" dirty="0" smtClean="0"/>
              <a:t>super-pipelined</a:t>
            </a:r>
            <a:r>
              <a:rPr lang="en-US" dirty="0" smtClean="0"/>
              <a:t> computer where the clock cycle is halved (as we saw with the MIPS R4000)</a:t>
            </a:r>
          </a:p>
          <a:p>
            <a:pPr lvl="2"/>
            <a:r>
              <a:rPr lang="en-US" dirty="0" smtClean="0"/>
              <a:t>the deeper pipeline gives us greater speedup both because of the clock cycle improvement and having a greater amount of instructions in the pipe at a time</a:t>
            </a:r>
          </a:p>
          <a:p>
            <a:pPr lvl="1"/>
            <a:r>
              <a:rPr lang="en-US" dirty="0" smtClean="0"/>
              <a:t>the cost of the simple cache is a higher miss rate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Way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172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a 2-way set-associative cache to act like a direct-mapped cache as follows</a:t>
            </a:r>
          </a:p>
          <a:p>
            <a:pPr lvl="1"/>
            <a:r>
              <a:rPr lang="en-US" dirty="0" smtClean="0"/>
              <a:t>given address, predict which set to examine, 0 or 1</a:t>
            </a:r>
          </a:p>
          <a:p>
            <a:pPr lvl="1"/>
            <a:r>
              <a:rPr lang="en-US" dirty="0" smtClean="0"/>
              <a:t>perform tag comparison based on </a:t>
            </a:r>
            <a:r>
              <a:rPr lang="en-US" dirty="0" smtClean="0"/>
              <a:t>prediction </a:t>
            </a:r>
            <a:endParaRPr lang="en-US" dirty="0" smtClean="0"/>
          </a:p>
          <a:p>
            <a:pPr lvl="1"/>
            <a:r>
              <a:rPr lang="en-US" dirty="0" smtClean="0"/>
              <a:t>on a hit, we’re done, 0 cycle stalls</a:t>
            </a:r>
          </a:p>
          <a:p>
            <a:pPr lvl="1"/>
            <a:r>
              <a:rPr lang="en-US" dirty="0" smtClean="0"/>
              <a:t>on a miss, check the other set, </a:t>
            </a:r>
            <a:r>
              <a:rPr lang="en-US" dirty="0" smtClean="0"/>
              <a:t>1 </a:t>
            </a:r>
            <a:r>
              <a:rPr lang="en-US" dirty="0" smtClean="0"/>
              <a:t>cycle stall </a:t>
            </a:r>
            <a:endParaRPr lang="en-US" dirty="0"/>
          </a:p>
          <a:p>
            <a:pPr lvl="2"/>
            <a:r>
              <a:rPr lang="en-US" dirty="0" smtClean="0"/>
              <a:t>update prediction </a:t>
            </a:r>
            <a:r>
              <a:rPr lang="en-US" dirty="0" smtClean="0"/>
              <a:t>for next time within </a:t>
            </a:r>
            <a:r>
              <a:rPr lang="en-US" dirty="0" smtClean="0"/>
              <a:t>the </a:t>
            </a:r>
            <a:r>
              <a:rPr lang="en-US" dirty="0" smtClean="0"/>
              <a:t>same cycle</a:t>
            </a:r>
          </a:p>
          <a:p>
            <a:pPr lvl="1"/>
            <a:r>
              <a:rPr lang="en-US" dirty="0" smtClean="0"/>
              <a:t>on a miss of the second set, it’s a true cache miss, go to the next level of the memory hierarchy</a:t>
            </a:r>
          </a:p>
          <a:p>
            <a:r>
              <a:rPr lang="en-US" dirty="0" smtClean="0"/>
              <a:t>The 2-way set associative cache’s miss rate doesn’t change</a:t>
            </a:r>
          </a:p>
          <a:p>
            <a:pPr lvl="1"/>
            <a:r>
              <a:rPr lang="en-US" dirty="0" smtClean="0"/>
              <a:t>hit </a:t>
            </a:r>
            <a:r>
              <a:rPr lang="en-US" dirty="0" smtClean="0"/>
              <a:t>time on </a:t>
            </a:r>
            <a:r>
              <a:rPr lang="en-US" dirty="0" smtClean="0"/>
              <a:t>first access = </a:t>
            </a:r>
            <a:r>
              <a:rPr lang="en-US" dirty="0" smtClean="0"/>
              <a:t>hit time of direct-mapped cache </a:t>
            </a:r>
            <a:endParaRPr lang="en-US" dirty="0" smtClean="0"/>
          </a:p>
          <a:p>
            <a:pPr lvl="2"/>
            <a:r>
              <a:rPr lang="en-US" dirty="0" smtClean="0"/>
              <a:t>because </a:t>
            </a:r>
            <a:r>
              <a:rPr lang="en-US" dirty="0" smtClean="0"/>
              <a:t>we didn’t </a:t>
            </a:r>
            <a:r>
              <a:rPr lang="en-US" dirty="0" smtClean="0"/>
              <a:t>employ extra hardware for parallel </a:t>
            </a:r>
            <a:r>
              <a:rPr lang="en-US" dirty="0" smtClean="0"/>
              <a:t>tag </a:t>
            </a:r>
            <a:r>
              <a:rPr lang="en-US" dirty="0" smtClean="0"/>
              <a:t>checking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a </a:t>
            </a:r>
            <a:r>
              <a:rPr lang="en-US" dirty="0" smtClean="0"/>
              <a:t>miss to the predicted set but hit to other set, </a:t>
            </a:r>
            <a:r>
              <a:rPr lang="en-US" dirty="0" smtClean="0"/>
              <a:t>hit time is 2 * direct-mapped cache hit </a:t>
            </a:r>
            <a:r>
              <a:rPr lang="en-US" dirty="0" smtClean="0"/>
              <a:t>time (2 cycles)</a:t>
            </a:r>
            <a:endParaRPr lang="en-US" dirty="0" smtClean="0"/>
          </a:p>
          <a:p>
            <a:pPr lvl="1"/>
            <a:r>
              <a:rPr lang="en-US" dirty="0" smtClean="0"/>
              <a:t>prediction accuracy for a 2-way set associative cache can be as high as 90%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Variation:  Pseudo-Associative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a direct-mapped cache </a:t>
            </a:r>
            <a:r>
              <a:rPr lang="en-US" dirty="0" smtClean="0"/>
              <a:t>but simulate a 2-way </a:t>
            </a:r>
            <a:r>
              <a:rPr lang="en-US" dirty="0" smtClean="0"/>
              <a:t>set associative </a:t>
            </a:r>
            <a:r>
              <a:rPr lang="en-US" dirty="0" smtClean="0"/>
              <a:t>cache as follows</a:t>
            </a:r>
            <a:endParaRPr lang="en-US" dirty="0" smtClean="0"/>
          </a:p>
          <a:p>
            <a:pPr lvl="1"/>
            <a:r>
              <a:rPr lang="en-US" dirty="0" smtClean="0"/>
              <a:t>given address, </a:t>
            </a:r>
            <a:r>
              <a:rPr lang="en-US" dirty="0" smtClean="0"/>
              <a:t>do </a:t>
            </a:r>
            <a:r>
              <a:rPr lang="en-US" dirty="0" smtClean="0"/>
              <a:t>tag </a:t>
            </a:r>
            <a:r>
              <a:rPr lang="en-US" dirty="0" smtClean="0"/>
              <a:t>comparison at given refill line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n hit, no change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miss</a:t>
            </a:r>
            <a:r>
              <a:rPr lang="en-US" dirty="0" smtClean="0"/>
              <a:t>, invert last two (or first two) bits of </a:t>
            </a:r>
            <a:r>
              <a:rPr lang="en-US" dirty="0" smtClean="0"/>
              <a:t>the line number, check </a:t>
            </a:r>
            <a:r>
              <a:rPr lang="en-US" dirty="0" smtClean="0"/>
              <a:t>that </a:t>
            </a:r>
            <a:r>
              <a:rPr lang="en-US" dirty="0" smtClean="0"/>
              <a:t>tag – on a hit, 1 cycle penalty (second access takes an extra cycle)</a:t>
            </a:r>
            <a:endParaRPr lang="en-US" dirty="0" smtClean="0"/>
          </a:p>
          <a:p>
            <a:pPr lvl="1"/>
            <a:r>
              <a:rPr lang="en-US" dirty="0" smtClean="0"/>
              <a:t>on miss, go to the next level of the hierarchy</a:t>
            </a:r>
          </a:p>
          <a:p>
            <a:r>
              <a:rPr lang="en-US" dirty="0" smtClean="0"/>
              <a:t>Now we can </a:t>
            </a:r>
            <a:r>
              <a:rPr lang="en-US" dirty="0" smtClean="0"/>
              <a:t>employ a </a:t>
            </a:r>
            <a:r>
              <a:rPr lang="en-US" dirty="0" smtClean="0"/>
              <a:t>replacement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given a refill line, place it in its proper location or in the location with the last two (or first two) bits of the line number reversed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: 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 smtClean="0"/>
              <a:t>of </a:t>
            </a:r>
            <a:r>
              <a:rPr lang="en-US" dirty="0" smtClean="0"/>
              <a:t>line number:  1010111101</a:t>
            </a:r>
          </a:p>
          <a:p>
            <a:pPr lvl="1"/>
            <a:r>
              <a:rPr lang="en-US" dirty="0" smtClean="0"/>
              <a:t>search (or place new item) at 1010111101 or </a:t>
            </a:r>
            <a:r>
              <a:rPr lang="en-US" dirty="0" smtClean="0"/>
              <a:t>1010111110</a:t>
            </a:r>
            <a:endParaRPr lang="en-US" dirty="0" smtClean="0"/>
          </a:p>
          <a:p>
            <a:pPr lvl="1"/>
            <a:r>
              <a:rPr lang="en-US" dirty="0" smtClean="0"/>
              <a:t>DM </a:t>
            </a:r>
            <a:r>
              <a:rPr lang="en-US" dirty="0" smtClean="0"/>
              <a:t>cache </a:t>
            </a:r>
            <a:r>
              <a:rPr lang="en-US" dirty="0" smtClean="0"/>
              <a:t>has same </a:t>
            </a:r>
            <a:r>
              <a:rPr lang="en-US" dirty="0" smtClean="0"/>
              <a:t>miss rate as a 2-way set associative cache without the expense or slowing the clock</a:t>
            </a:r>
          </a:p>
        </p:txBody>
      </p:sp>
    </p:spTree>
    <p:extLst>
      <p:ext uri="{BB962C8B-B14F-4D97-AF65-F5344CB8AC3E}">
        <p14:creationId xmlns:p14="http://schemas.microsoft.com/office/powerpoint/2010/main" val="25149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9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employ a 2-way set associative cache we have to increase clock speed by 25%</a:t>
            </a:r>
          </a:p>
          <a:p>
            <a:pPr lvl="1"/>
            <a:r>
              <a:rPr lang="en-US" dirty="0" smtClean="0"/>
              <a:t>hit time </a:t>
            </a:r>
            <a:r>
              <a:rPr lang="en-US" dirty="0" smtClean="0"/>
              <a:t>is 1 (DM), 1.25 (2-W)</a:t>
            </a:r>
          </a:p>
          <a:p>
            <a:pPr lvl="1"/>
            <a:r>
              <a:rPr lang="en-US" dirty="0" smtClean="0"/>
              <a:t>miss </a:t>
            </a:r>
            <a:r>
              <a:rPr lang="en-US" dirty="0" smtClean="0"/>
              <a:t>penalty </a:t>
            </a:r>
            <a:r>
              <a:rPr lang="en-US" dirty="0" smtClean="0"/>
              <a:t>is 10 </a:t>
            </a:r>
            <a:r>
              <a:rPr lang="en-US" dirty="0" smtClean="0"/>
              <a:t>clock cycles</a:t>
            </a:r>
          </a:p>
          <a:p>
            <a:r>
              <a:rPr lang="en-US" dirty="0" smtClean="0"/>
              <a:t>On-chip </a:t>
            </a:r>
            <a:r>
              <a:rPr lang="en-US" dirty="0" smtClean="0"/>
              <a:t>8KB cache</a:t>
            </a:r>
          </a:p>
          <a:p>
            <a:pPr lvl="1"/>
            <a:r>
              <a:rPr lang="en-US" dirty="0" smtClean="0"/>
              <a:t>D-M miss rate = .068, 2-way miss rate = .049</a:t>
            </a:r>
          </a:p>
          <a:p>
            <a:pPr lvl="1"/>
            <a:r>
              <a:rPr lang="en-US" dirty="0" smtClean="0"/>
              <a:t>EAT D-M = 1 + .068 * 10 = 1.68</a:t>
            </a:r>
          </a:p>
          <a:p>
            <a:pPr lvl="1"/>
            <a:r>
              <a:rPr lang="en-US" dirty="0" smtClean="0"/>
              <a:t>EAT 2-way = 1.25 + .049 * 10 = 1.74</a:t>
            </a:r>
          </a:p>
          <a:p>
            <a:pPr lvl="1"/>
            <a:r>
              <a:rPr lang="en-US" dirty="0" smtClean="0"/>
              <a:t>EAT way prediction = .9 * 1 + .1 * 2 + .049 * 10 = 1.59</a:t>
            </a:r>
          </a:p>
          <a:p>
            <a:pPr lvl="1"/>
            <a:r>
              <a:rPr lang="en-US" dirty="0" smtClean="0"/>
              <a:t>EAT pseudo-</a:t>
            </a:r>
            <a:r>
              <a:rPr lang="en-US" dirty="0" err="1" smtClean="0"/>
              <a:t>assoc</a:t>
            </a:r>
            <a:r>
              <a:rPr lang="en-US" dirty="0" smtClean="0"/>
              <a:t> = 1 + .019 * 1 + .049 * 10 = 1.509</a:t>
            </a:r>
          </a:p>
          <a:p>
            <a:pPr lvl="2"/>
            <a:r>
              <a:rPr lang="en-US" dirty="0" smtClean="0"/>
              <a:t>pseudo-associative </a:t>
            </a:r>
            <a:r>
              <a:rPr lang="en-US" dirty="0" smtClean="0"/>
              <a:t>is best here although it is </a:t>
            </a:r>
            <a:r>
              <a:rPr lang="en-US" dirty="0" smtClean="0"/>
              <a:t>more </a:t>
            </a:r>
            <a:r>
              <a:rPr lang="en-US" dirty="0" smtClean="0"/>
              <a:t>expensive than </a:t>
            </a:r>
            <a:r>
              <a:rPr lang="en-US" dirty="0" smtClean="0"/>
              <a:t>way-prediction</a:t>
            </a:r>
          </a:p>
          <a:p>
            <a:pPr lvl="2"/>
            <a:r>
              <a:rPr lang="en-US" dirty="0" smtClean="0"/>
              <a:t>with </a:t>
            </a:r>
            <a:r>
              <a:rPr lang="en-US" dirty="0" smtClean="0"/>
              <a:t>a 16KB cache, way prediction does worse than D-M!</a:t>
            </a:r>
          </a:p>
        </p:txBody>
      </p:sp>
    </p:spTree>
    <p:extLst>
      <p:ext uri="{BB962C8B-B14F-4D97-AF65-F5344CB8AC3E}">
        <p14:creationId xmlns:p14="http://schemas.microsoft.com/office/powerpoint/2010/main" val="203882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Multi-Banked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common memory optimization is to have multiple memory </a:t>
            </a:r>
            <a:r>
              <a:rPr lang="en-US" sz="2800" dirty="0" smtClean="0"/>
              <a:t>banks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bank can </a:t>
            </a:r>
            <a:r>
              <a:rPr lang="en-US" sz="2400" dirty="0"/>
              <a:t>be accessed </a:t>
            </a:r>
            <a:r>
              <a:rPr lang="en-US" sz="2400" dirty="0" smtClean="0"/>
              <a:t>independently for parallel accesses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200" dirty="0" smtClean="0"/>
              <a:t>independent </a:t>
            </a:r>
            <a:r>
              <a:rPr lang="en-US" sz="2200" dirty="0" smtClean="0"/>
              <a:t>accesses to different banks (high order interleave)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or </a:t>
            </a:r>
            <a:r>
              <a:rPr lang="en-US" sz="2200" dirty="0" smtClean="0"/>
              <a:t>access to </a:t>
            </a:r>
            <a:r>
              <a:rPr lang="en-US" sz="2200" dirty="0" smtClean="0"/>
              <a:t>several consecutive locations (low order interleave)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Multiple cache “banks” can allow </a:t>
            </a:r>
            <a:r>
              <a:rPr lang="en-US" sz="2800" dirty="0" smtClean="0"/>
              <a:t>for interleaved </a:t>
            </a:r>
            <a:r>
              <a:rPr lang="en-US" sz="2800" dirty="0" smtClean="0"/>
              <a:t>cache accesses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multiple cache accesses during the same clock cycle to accommodate superscalar processors with multiple load/store </a:t>
            </a:r>
            <a:r>
              <a:rPr lang="en-US" sz="2400" dirty="0" smtClean="0"/>
              <a:t>units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low-order interleave shown here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9" y="5199400"/>
            <a:ext cx="8322151" cy="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" y="2286000"/>
            <a:ext cx="266932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Typical memory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hierarchy layout for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(a) mobile computers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(b) laptop/desktops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(c) servers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609502"/>
            <a:ext cx="6019800" cy="61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Variation:  Pipelined Cache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Recall MIPS R4000 was </a:t>
            </a:r>
            <a:r>
              <a:rPr lang="en-US" sz="2800" dirty="0" err="1" smtClean="0"/>
              <a:t>superpipelined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divide </a:t>
            </a:r>
            <a:r>
              <a:rPr lang="en-US" sz="2400" dirty="0" smtClean="0"/>
              <a:t>cache </a:t>
            </a:r>
            <a:r>
              <a:rPr lang="en-US" sz="2400" dirty="0" smtClean="0"/>
              <a:t>accesses </a:t>
            </a:r>
            <a:r>
              <a:rPr lang="en-US" sz="2400" dirty="0" smtClean="0"/>
              <a:t>into multiple pipe stages </a:t>
            </a:r>
            <a:r>
              <a:rPr lang="en-US" sz="2400" dirty="0" smtClean="0"/>
              <a:t>(cache accesses are now pipelined)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decreases </a:t>
            </a:r>
            <a:r>
              <a:rPr lang="en-US" sz="2400" dirty="0" smtClean="0"/>
              <a:t>clock cycle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 stages:  cache access, tag check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</a:t>
            </a:r>
            <a:r>
              <a:rPr lang="en-US" sz="2400" dirty="0" smtClean="0"/>
              <a:t>number of data dependency stalls </a:t>
            </a:r>
            <a:r>
              <a:rPr lang="en-US" sz="2400" dirty="0" smtClean="0"/>
              <a:t>as instructions will have to wait an additional cycle for datum to be forwarded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many </a:t>
            </a:r>
            <a:r>
              <a:rPr lang="en-US" sz="2400" dirty="0"/>
              <a:t>architectures have adopted this </a:t>
            </a:r>
            <a:r>
              <a:rPr lang="en-US" sz="2400" dirty="0" smtClean="0"/>
              <a:t>approach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Sun </a:t>
            </a:r>
            <a:r>
              <a:rPr lang="en-US" sz="2000" dirty="0" err="1"/>
              <a:t>Niagra</a:t>
            </a:r>
            <a:r>
              <a:rPr lang="en-US" sz="2000" dirty="0"/>
              <a:t>, ARM Cortex A-8 and Intel Core </a:t>
            </a:r>
            <a:r>
              <a:rPr lang="en-US" sz="2000" dirty="0" smtClean="0"/>
              <a:t>i7: 4 L1 banks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AMD Opteron: 2 L2 banks, i7: 8 L2 banks (</a:t>
            </a:r>
            <a:r>
              <a:rPr lang="en-US" sz="2000" dirty="0"/>
              <a:t>pipelining L2 has no impact on clock speed but is actually used for power saving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general, instruction cache access is pipelined more often than data cache accesses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 part because of branch prediction accuracies and in part because instructions are never written too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data </a:t>
            </a:r>
            <a:r>
              <a:rPr lang="en-US" sz="2000" dirty="0" smtClean="0"/>
              <a:t>write </a:t>
            </a:r>
            <a:r>
              <a:rPr lang="en-US" sz="2000" dirty="0" smtClean="0"/>
              <a:t>tag checking has to be performed prior to physically writing the datum to the cache</a:t>
            </a:r>
          </a:p>
        </p:txBody>
      </p:sp>
    </p:spTree>
    <p:extLst>
      <p:ext uri="{BB962C8B-B14F-4D97-AF65-F5344CB8AC3E}">
        <p14:creationId xmlns:p14="http://schemas.microsoft.com/office/powerpoint/2010/main" val="216231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27" y="0"/>
            <a:ext cx="8229600" cy="1143000"/>
          </a:xfrm>
        </p:spPr>
        <p:txBody>
          <a:bodyPr/>
          <a:lstStyle/>
          <a:p>
            <a:r>
              <a:rPr lang="en-US" dirty="0" smtClean="0"/>
              <a:t>Non-Blocking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Ordinary cache misses result in the cache blocking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cache cannot respond to another request until the refill line from the next level has been brought into the cache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 non-blocking </a:t>
            </a:r>
            <a:r>
              <a:rPr lang="en-US" sz="2800" dirty="0"/>
              <a:t>cache </a:t>
            </a:r>
            <a:r>
              <a:rPr lang="en-US" sz="2800" dirty="0" smtClean="0"/>
              <a:t>can </a:t>
            </a:r>
            <a:r>
              <a:rPr lang="en-US" sz="2800" dirty="0"/>
              <a:t>continue to respond to CPU requests while waiting </a:t>
            </a:r>
            <a:r>
              <a:rPr lang="en-US" sz="2800" dirty="0" smtClean="0"/>
              <a:t>for earlier miss to be resolved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more </a:t>
            </a:r>
            <a:r>
              <a:rPr lang="en-US" sz="2400" dirty="0" smtClean="0"/>
              <a:t>expensive </a:t>
            </a:r>
            <a:r>
              <a:rPr lang="en-US" sz="2400" dirty="0" smtClean="0"/>
              <a:t>cache, lessens impact </a:t>
            </a:r>
            <a:r>
              <a:rPr lang="en-US" sz="2400" dirty="0" smtClean="0"/>
              <a:t>of stalls in </a:t>
            </a:r>
            <a:r>
              <a:rPr lang="en-US" sz="2400" dirty="0" smtClean="0"/>
              <a:t>out-of-order </a:t>
            </a:r>
            <a:r>
              <a:rPr lang="en-US" sz="2400" dirty="0" smtClean="0"/>
              <a:t>completion </a:t>
            </a:r>
            <a:r>
              <a:rPr lang="en-US" sz="2400" dirty="0" smtClean="0"/>
              <a:t>architectures</a:t>
            </a:r>
            <a:endParaRPr lang="en-US" sz="2400" dirty="0" smtClean="0"/>
          </a:p>
          <a:p>
            <a:pPr lvl="2">
              <a:lnSpc>
                <a:spcPct val="80000"/>
              </a:lnSpc>
            </a:pPr>
            <a:r>
              <a:rPr lang="en-US" sz="2200" dirty="0" smtClean="0"/>
              <a:t>sometimes </a:t>
            </a:r>
            <a:r>
              <a:rPr lang="en-US" sz="2200" dirty="0"/>
              <a:t>referred to as a “hit under miss</a:t>
            </a:r>
            <a:r>
              <a:rPr lang="en-US" sz="2200" dirty="0" smtClean="0"/>
              <a:t>” because part </a:t>
            </a:r>
            <a:r>
              <a:rPr lang="en-US" sz="2200" dirty="0"/>
              <a:t>of the miss penalty is hidden </a:t>
            </a:r>
            <a:r>
              <a:rPr lang="en-US" sz="2200" dirty="0" smtClean="0"/>
              <a:t>as the processor </a:t>
            </a:r>
            <a:r>
              <a:rPr lang="en-US" sz="2200" dirty="0" smtClean="0"/>
              <a:t>continues </a:t>
            </a:r>
            <a:r>
              <a:rPr lang="en-US" sz="2200" dirty="0"/>
              <a:t>to </a:t>
            </a:r>
            <a:r>
              <a:rPr lang="en-US" sz="2200" dirty="0" smtClean="0"/>
              <a:t>work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second </a:t>
            </a:r>
            <a:r>
              <a:rPr lang="en-US" sz="2400" dirty="0" smtClean="0"/>
              <a:t>request must be to a </a:t>
            </a:r>
            <a:r>
              <a:rPr lang="en-US" sz="2400" i="1" dirty="0" smtClean="0"/>
              <a:t>different </a:t>
            </a:r>
            <a:r>
              <a:rPr lang="en-US" sz="2400" dirty="0" smtClean="0"/>
              <a:t>line than the one </a:t>
            </a:r>
            <a:r>
              <a:rPr lang="en-US" sz="2400" dirty="0" smtClean="0"/>
              <a:t>of the miss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often non-blocking caches start to block upon a second miss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experimental research </a:t>
            </a:r>
            <a:r>
              <a:rPr lang="en-US" sz="2400" dirty="0" smtClean="0"/>
              <a:t>shows miss </a:t>
            </a:r>
            <a:r>
              <a:rPr lang="en-US" sz="2400" dirty="0"/>
              <a:t>penalties can be reduced by 20-30% with a “one hit under miss” non-blocking cache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 non-blocking cache does not help a normal pipeline</a:t>
            </a:r>
          </a:p>
        </p:txBody>
      </p:sp>
    </p:spTree>
    <p:extLst>
      <p:ext uri="{BB962C8B-B14F-4D97-AF65-F5344CB8AC3E}">
        <p14:creationId xmlns:p14="http://schemas.microsoft.com/office/powerpoint/2010/main" val="21866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a Non-Blocking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8392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Two problems need to be resolved</a:t>
            </a:r>
          </a:p>
          <a:p>
            <a:pPr lvl="1"/>
            <a:r>
              <a:rPr lang="en-US" dirty="0" smtClean="0"/>
              <a:t>later cache access might collide with (occur at the same time as a) a refill line retrieved from a previous miss</a:t>
            </a:r>
          </a:p>
          <a:p>
            <a:pPr lvl="1"/>
            <a:r>
              <a:rPr lang="en-US" dirty="0" smtClean="0"/>
              <a:t>multiple misses can occur (“miss under miss”)</a:t>
            </a:r>
          </a:p>
          <a:p>
            <a:pPr lvl="2"/>
            <a:r>
              <a:rPr lang="en-US" dirty="0" smtClean="0"/>
              <a:t>if we allow multiple misses, then we have to figure out </a:t>
            </a:r>
            <a:r>
              <a:rPr lang="en-US" dirty="0" smtClean="0"/>
              <a:t>for every returned refill line which </a:t>
            </a:r>
            <a:r>
              <a:rPr lang="en-US" dirty="0" smtClean="0"/>
              <a:t>miss </a:t>
            </a:r>
            <a:r>
              <a:rPr lang="en-US" dirty="0" smtClean="0"/>
              <a:t>it corresponds with</a:t>
            </a:r>
            <a:endParaRPr lang="en-US" dirty="0" smtClean="0"/>
          </a:p>
          <a:p>
            <a:pPr lvl="3"/>
            <a:r>
              <a:rPr lang="en-US" dirty="0" smtClean="0"/>
              <a:t>resolved </a:t>
            </a:r>
            <a:r>
              <a:rPr lang="en-US" dirty="0" smtClean="0"/>
              <a:t>through </a:t>
            </a:r>
            <a:r>
              <a:rPr lang="en-US" dirty="0" smtClean="0"/>
              <a:t>having </a:t>
            </a:r>
            <a:r>
              <a:rPr lang="en-US" dirty="0" smtClean="0"/>
              <a:t>multiple miss status handling registers (MSHRs), one per miss</a:t>
            </a:r>
          </a:p>
          <a:p>
            <a:pPr lvl="2"/>
            <a:r>
              <a:rPr lang="en-US" dirty="0" smtClean="0"/>
              <a:t>miss under miss could also result in multiple collisions arising if multiple </a:t>
            </a:r>
            <a:r>
              <a:rPr lang="en-US" dirty="0"/>
              <a:t>lines </a:t>
            </a:r>
            <a:r>
              <a:rPr lang="en-US" dirty="0" smtClean="0"/>
              <a:t>are returned </a:t>
            </a:r>
            <a:r>
              <a:rPr lang="en-US" dirty="0"/>
              <a:t>at the same time</a:t>
            </a:r>
          </a:p>
          <a:p>
            <a:pPr lvl="1"/>
            <a:r>
              <a:rPr lang="en-US" dirty="0" smtClean="0"/>
              <a:t>general </a:t>
            </a:r>
            <a:r>
              <a:rPr lang="en-US" dirty="0"/>
              <a:t>strategy is to allow current accesses to occur before taking care of </a:t>
            </a:r>
            <a:r>
              <a:rPr lang="en-US" dirty="0" smtClean="0"/>
              <a:t>a retrieved </a:t>
            </a:r>
            <a:r>
              <a:rPr lang="en-US" dirty="0"/>
              <a:t>refill </a:t>
            </a:r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might need a buffer to store </a:t>
            </a:r>
            <a:r>
              <a:rPr lang="en-US" dirty="0" smtClean="0"/>
              <a:t>retrieved lines temporarily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2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Critical Word First/Early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On </a:t>
            </a:r>
            <a:r>
              <a:rPr lang="en-US" sz="2800" dirty="0" smtClean="0"/>
              <a:t>cache </a:t>
            </a:r>
            <a:r>
              <a:rPr lang="en-US" sz="2800" dirty="0"/>
              <a:t>miss, </a:t>
            </a:r>
            <a:r>
              <a:rPr lang="en-US" sz="2800" dirty="0" smtClean="0"/>
              <a:t>an entire line</a:t>
            </a:r>
            <a:r>
              <a:rPr lang="en-US" sz="2800" i="1" dirty="0" smtClean="0"/>
              <a:t> </a:t>
            </a:r>
            <a:r>
              <a:rPr lang="en-US" sz="2800" dirty="0" smtClean="0"/>
              <a:t>is moved from the next level in the hierarchy to the cache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miss penalty consists of next level access time </a:t>
            </a:r>
            <a:r>
              <a:rPr lang="en-US" sz="2400" i="1" dirty="0" smtClean="0"/>
              <a:t>and </a:t>
            </a:r>
            <a:r>
              <a:rPr lang="en-US" sz="2400" dirty="0" smtClean="0"/>
              <a:t>transfer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assume a 64 words per line, moved 4 words at a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retrieved line </a:t>
            </a:r>
            <a:r>
              <a:rPr lang="en-US" sz="2000" dirty="0" smtClean="0"/>
              <a:t>sent </a:t>
            </a:r>
            <a:r>
              <a:rPr lang="en-US" sz="2000" dirty="0" smtClean="0"/>
              <a:t>from next level back to cache </a:t>
            </a:r>
            <a:r>
              <a:rPr lang="en-US" sz="2000" dirty="0" smtClean="0"/>
              <a:t>takes </a:t>
            </a:r>
            <a:r>
              <a:rPr lang="en-US" sz="2000" dirty="0" smtClean="0"/>
              <a:t>16 total accesses/transfers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cache waits for full line to be retrieved, miss penalty is static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requested word is returned first, cache can send that word back to CPU to let the pipeline resume flowing while remaining words are delivered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This </a:t>
            </a:r>
            <a:r>
              <a:rPr lang="en-US" sz="2800" dirty="0"/>
              <a:t>optimization requires a non-blocking cache since the cache needs to start responding to the request </a:t>
            </a:r>
            <a:r>
              <a:rPr lang="en-US" sz="2800" dirty="0" smtClean="0"/>
              <a:t>while still storing other words as returned from the next level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miss </a:t>
            </a:r>
            <a:r>
              <a:rPr lang="en-US" sz="2400" dirty="0"/>
              <a:t>penalty </a:t>
            </a:r>
            <a:r>
              <a:rPr lang="en-US" sz="2400" dirty="0" smtClean="0"/>
              <a:t>= time </a:t>
            </a:r>
            <a:r>
              <a:rPr lang="en-US" sz="2400" dirty="0"/>
              <a:t>for the </a:t>
            </a:r>
            <a:r>
              <a:rPr lang="en-US" sz="2400" dirty="0" smtClean="0"/>
              <a:t>next level access </a:t>
            </a:r>
            <a:r>
              <a:rPr lang="en-US" sz="2400" dirty="0"/>
              <a:t>+ 1 bus transfer </a:t>
            </a:r>
            <a:r>
              <a:rPr lang="en-US" sz="2400" dirty="0" smtClean="0"/>
              <a:t>(rest of miss penalty is hidden)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without this, longer </a:t>
            </a:r>
            <a:r>
              <a:rPr lang="en-US" sz="2400" dirty="0"/>
              <a:t>block sizes </a:t>
            </a:r>
            <a:r>
              <a:rPr lang="en-US" sz="2400" dirty="0" smtClean="0"/>
              <a:t>create </a:t>
            </a:r>
            <a:r>
              <a:rPr lang="en-US" sz="2400" dirty="0"/>
              <a:t>larger miss </a:t>
            </a:r>
            <a:r>
              <a:rPr lang="en-US" sz="2400" dirty="0" smtClean="0"/>
              <a:t>penalties!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Compare performance of a data access where the data cache</a:t>
            </a:r>
          </a:p>
          <a:p>
            <a:pPr lvl="1"/>
            <a:r>
              <a:rPr lang="en-US" dirty="0" smtClean="0"/>
              <a:t>responds normally</a:t>
            </a:r>
          </a:p>
          <a:p>
            <a:pPr lvl="1"/>
            <a:r>
              <a:rPr lang="en-US" dirty="0" smtClean="0"/>
              <a:t>with early restart only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critical word first and early restart</a:t>
            </a:r>
          </a:p>
          <a:p>
            <a:r>
              <a:rPr lang="en-US" dirty="0" smtClean="0"/>
              <a:t>Assume cache + memory only</a:t>
            </a:r>
          </a:p>
          <a:p>
            <a:pPr lvl="1"/>
            <a:r>
              <a:rPr lang="en-US" dirty="0" smtClean="0"/>
              <a:t>hit time = .5 ns, miss rate = 2.5%</a:t>
            </a:r>
          </a:p>
          <a:p>
            <a:pPr lvl="1"/>
            <a:r>
              <a:rPr lang="en-US" dirty="0" smtClean="0"/>
              <a:t>refill line is 64 words long</a:t>
            </a:r>
          </a:p>
          <a:p>
            <a:pPr lvl="1"/>
            <a:r>
              <a:rPr lang="en-US" dirty="0" smtClean="0"/>
              <a:t>memory access time = 20 ns, transferring 4 words at a time at a rate of 2 ns per transfer</a:t>
            </a:r>
          </a:p>
          <a:p>
            <a:pPr lvl="1"/>
            <a:r>
              <a:rPr lang="en-US" dirty="0" smtClean="0"/>
              <a:t>look </a:t>
            </a:r>
            <a:r>
              <a:rPr lang="en-US" dirty="0" smtClean="0"/>
              <a:t>at </a:t>
            </a:r>
            <a:r>
              <a:rPr lang="en-US" dirty="0" smtClean="0"/>
              <a:t>average </a:t>
            </a:r>
            <a:r>
              <a:rPr lang="en-US" dirty="0" smtClean="0"/>
              <a:t>performance </a:t>
            </a:r>
            <a:endParaRPr lang="en-US" dirty="0" smtClean="0"/>
          </a:p>
          <a:p>
            <a:pPr lvl="2"/>
            <a:r>
              <a:rPr lang="en-US" dirty="0" smtClean="0"/>
              <a:t>assume </a:t>
            </a:r>
            <a:r>
              <a:rPr lang="en-US" dirty="0" smtClean="0"/>
              <a:t>word requested is in the middle of the </a:t>
            </a:r>
            <a:r>
              <a:rPr lang="en-US" dirty="0" smtClean="0"/>
              <a:t>line</a:t>
            </a:r>
            <a:endParaRPr lang="en-US" dirty="0" smtClean="0"/>
          </a:p>
          <a:p>
            <a:pPr lvl="1"/>
            <a:r>
              <a:rPr lang="en-US" dirty="0" smtClean="0"/>
              <a:t>normal:  miss </a:t>
            </a:r>
            <a:r>
              <a:rPr lang="en-US" dirty="0" smtClean="0"/>
              <a:t>penalty = 20 ns + 2 ns * (64 / 4) = 52 ns, EAT = .5 ns + .025 * 52 ns = 1.8 ns</a:t>
            </a:r>
          </a:p>
          <a:p>
            <a:pPr lvl="1"/>
            <a:r>
              <a:rPr lang="en-US" dirty="0" smtClean="0"/>
              <a:t>early restart but </a:t>
            </a:r>
            <a:r>
              <a:rPr lang="en-US" dirty="0" smtClean="0"/>
              <a:t>no </a:t>
            </a:r>
            <a:r>
              <a:rPr lang="en-US" dirty="0" smtClean="0"/>
              <a:t>critical word first, miss penalty = 20 ns + 2 ns * (64 / 4) / 2 = 32 ns, EAT = .5 ns + .025 * 32 ns = 1.3 ns</a:t>
            </a:r>
          </a:p>
          <a:p>
            <a:pPr lvl="1"/>
            <a:r>
              <a:rPr lang="en-US" dirty="0" smtClean="0"/>
              <a:t>critical word first, miss penalty = 20 ns + 2 ns = 22 ns, EAT = .5 ns + .025 * 22 ns = 1.05 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5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687"/>
            <a:ext cx="8229600" cy="1143000"/>
          </a:xfrm>
        </p:spPr>
        <p:txBody>
          <a:bodyPr/>
          <a:lstStyle/>
          <a:p>
            <a:r>
              <a:rPr lang="en-US" dirty="0" smtClean="0"/>
              <a:t>Merging Write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915400" cy="5716588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A write-through </a:t>
            </a:r>
            <a:r>
              <a:rPr lang="en-US" sz="3300" dirty="0"/>
              <a:t>cache may use a write buffer to </a:t>
            </a:r>
            <a:r>
              <a:rPr lang="en-US" sz="3300" dirty="0" smtClean="0"/>
              <a:t>reduce the number of writes being sent to memory</a:t>
            </a:r>
            <a:endParaRPr lang="en-US" sz="3300" dirty="0"/>
          </a:p>
          <a:p>
            <a:pPr lvl="1"/>
            <a:r>
              <a:rPr lang="en-US" sz="2800" dirty="0" smtClean="0"/>
              <a:t>write </a:t>
            </a:r>
            <a:r>
              <a:rPr lang="en-US" sz="2800" dirty="0"/>
              <a:t>buffer contains multiple items waiting to be written to memory</a:t>
            </a:r>
          </a:p>
          <a:p>
            <a:pPr lvl="1"/>
            <a:r>
              <a:rPr lang="en-US" sz="2800" dirty="0" smtClean="0"/>
              <a:t>writes </a:t>
            </a:r>
            <a:r>
              <a:rPr lang="en-US" sz="2800" dirty="0"/>
              <a:t>to memory are postponed until either the buffer is full or a modified refill line is being </a:t>
            </a:r>
            <a:r>
              <a:rPr lang="en-US" sz="2800" dirty="0" smtClean="0"/>
              <a:t>discarded </a:t>
            </a:r>
          </a:p>
          <a:p>
            <a:pPr lvl="2"/>
            <a:r>
              <a:rPr lang="en-US" sz="2400" dirty="0" smtClean="0"/>
              <a:t>in the latter case, the write </a:t>
            </a:r>
            <a:r>
              <a:rPr lang="en-US" sz="2400" dirty="0" smtClean="0"/>
              <a:t>occurs </a:t>
            </a:r>
            <a:r>
              <a:rPr lang="en-US" sz="2400" dirty="0" smtClean="0"/>
              <a:t>at the same time as a write-back cache</a:t>
            </a:r>
          </a:p>
          <a:p>
            <a:pPr lvl="1"/>
            <a:r>
              <a:rPr lang="en-US" sz="2800" dirty="0" smtClean="0"/>
              <a:t>write buffer will be small</a:t>
            </a:r>
          </a:p>
          <a:p>
            <a:pPr lvl="2"/>
            <a:r>
              <a:rPr lang="en-US" sz="2400" dirty="0" smtClean="0"/>
              <a:t>perhaps storing a few items at a time</a:t>
            </a:r>
          </a:p>
          <a:p>
            <a:pPr lvl="1">
              <a:lnSpc>
                <a:spcPct val="90000"/>
              </a:lnSpc>
            </a:pPr>
            <a:r>
              <a:rPr lang="en-US" sz="2900" dirty="0" smtClean="0"/>
              <a:t>we </a:t>
            </a:r>
            <a:r>
              <a:rPr lang="en-US" sz="2900" dirty="0"/>
              <a:t>can make our write buffer more efficient as follows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organize </a:t>
            </a:r>
            <a:r>
              <a:rPr lang="en-US" dirty="0" smtClean="0"/>
              <a:t>write </a:t>
            </a:r>
            <a:r>
              <a:rPr lang="en-US" dirty="0"/>
              <a:t>buffer in rows, one row represents one refill line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multiple writes to the same line are saved in the same buffer row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write </a:t>
            </a:r>
            <a:r>
              <a:rPr lang="en-US" dirty="0"/>
              <a:t>to memory moves </a:t>
            </a:r>
            <a:r>
              <a:rPr lang="en-US" dirty="0" smtClean="0"/>
              <a:t>entire </a:t>
            </a:r>
            <a:r>
              <a:rPr lang="en-US" dirty="0"/>
              <a:t>block from </a:t>
            </a:r>
            <a:r>
              <a:rPr lang="en-US" dirty="0" smtClean="0"/>
              <a:t>buffer</a:t>
            </a:r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0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1434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981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Below we see 4 consecutive writes being placed in separate rows of the buffer (top)</a:t>
            </a:r>
          </a:p>
          <a:p>
            <a:pPr lvl="1"/>
            <a:r>
              <a:rPr lang="en-US" dirty="0" smtClean="0"/>
              <a:t>instead, since all four writes are to the same write, we place them in the same row</a:t>
            </a:r>
          </a:p>
          <a:p>
            <a:pPr lvl="1"/>
            <a:r>
              <a:rPr lang="en-US" dirty="0" smtClean="0"/>
              <a:t>1 write instead of 4</a:t>
            </a:r>
            <a:endParaRPr lang="en-US" dirty="0"/>
          </a:p>
        </p:txBody>
      </p:sp>
      <p:pic>
        <p:nvPicPr>
          <p:cNvPr id="7" name="Picture 6" descr="Ch5-fig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4"/>
          <a:stretch>
            <a:fillRect/>
          </a:stretch>
        </p:blipFill>
        <p:spPr bwMode="auto">
          <a:xfrm>
            <a:off x="4191000" y="3124200"/>
            <a:ext cx="4788877" cy="35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244" y="3010727"/>
            <a:ext cx="395627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4 writes occur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a loop, each write being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instructions later than the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and 25 clock cycle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to memory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cause delays in accessing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write buffer of 21 cycles each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(84 total cycles) but if written to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line, only 21 cycles total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75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Compiler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Compiler scheduling can improve cache accesses by grouping together accesses of items in the same cache block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loop interchange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400" dirty="0"/>
              <a:t>exchange loops in a nested loop situation so that array elements are accessed based on order that they will appear in the cache and not programmer-prescribed order</a:t>
            </a:r>
          </a:p>
          <a:p>
            <a:pPr lvl="2"/>
            <a:r>
              <a:rPr lang="en-US" dirty="0" smtClean="0"/>
              <a:t>for(j=0;j&lt;100;j++)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for(</a:t>
            </a:r>
            <a:r>
              <a:rPr lang="en-US" dirty="0" err="1" smtClean="0"/>
              <a:t>i</a:t>
            </a:r>
            <a:r>
              <a:rPr lang="en-US" dirty="0" smtClean="0"/>
              <a:t>=0;i&lt;5000;i++)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x[</a:t>
            </a:r>
            <a:r>
              <a:rPr lang="en-US" dirty="0" err="1" smtClean="0"/>
              <a:t>i</a:t>
            </a:r>
            <a:r>
              <a:rPr lang="en-US" dirty="0" smtClean="0"/>
              <a:t>][j] = 2*x[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 lvl="1"/>
            <a:r>
              <a:rPr lang="en-US" sz="2400" dirty="0" smtClean="0"/>
              <a:t>currently, the for loops cause array elements to be accessed in column-major order but they are stored in memory (and cache) in row-major order:  exchange the two loops</a:t>
            </a:r>
          </a:p>
        </p:txBody>
      </p:sp>
    </p:spTree>
    <p:extLst>
      <p:ext uri="{BB962C8B-B14F-4D97-AF65-F5344CB8AC3E}">
        <p14:creationId xmlns:p14="http://schemas.microsoft.com/office/powerpoint/2010/main" val="30809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Imagine a line stores 16 words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An image processing routine processes a matrix element (image[</a:t>
            </a:r>
            <a:r>
              <a:rPr lang="en-US" sz="2800" dirty="0" err="1" smtClean="0"/>
              <a:t>i</a:t>
            </a:r>
            <a:r>
              <a:rPr lang="en-US" sz="2800" dirty="0" smtClean="0"/>
              <a:t>][j]) and its neighbors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image[i-1][j-1], image[i-1][j], image[i-1][j+1], image[</a:t>
            </a:r>
            <a:r>
              <a:rPr lang="en-US" sz="2400" dirty="0" err="1" smtClean="0"/>
              <a:t>i</a:t>
            </a:r>
            <a:r>
              <a:rPr lang="en-US" sz="2400" dirty="0" smtClean="0"/>
              <a:t>][j-1], image[</a:t>
            </a:r>
            <a:r>
              <a:rPr lang="en-US" sz="2400" dirty="0" err="1" smtClean="0"/>
              <a:t>i</a:t>
            </a:r>
            <a:r>
              <a:rPr lang="en-US" sz="2400" dirty="0" smtClean="0"/>
              <a:t>][j+1], image[i+1][j-1], image[i+1][j], image[i+1][j+1]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</a:t>
            </a:r>
            <a:r>
              <a:rPr lang="en-US" sz="2400" dirty="0" smtClean="0"/>
              <a:t>nowing this, rather </a:t>
            </a:r>
            <a:r>
              <a:rPr lang="en-US" sz="2400" dirty="0" smtClean="0"/>
              <a:t>than operating </a:t>
            </a:r>
            <a:r>
              <a:rPr lang="en-US" sz="2400" dirty="0" smtClean="0"/>
              <a:t>on [</a:t>
            </a:r>
            <a:r>
              <a:rPr lang="en-US" sz="2400" dirty="0" err="1" smtClean="0"/>
              <a:t>i</a:t>
            </a:r>
            <a:r>
              <a:rPr lang="en-US" sz="2400" dirty="0" smtClean="0"/>
              <a:t>][j] in a row-by-row manner, with </a:t>
            </a:r>
            <a:r>
              <a:rPr lang="en-US" sz="2400" i="1" dirty="0" smtClean="0"/>
              <a:t>blocking</a:t>
            </a:r>
            <a:r>
              <a:rPr lang="en-US" sz="2400" dirty="0" smtClean="0"/>
              <a:t>, the compiler rearranges the loops so that once the neighbors are loaded into cache, all of the neighbors are processed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this way, items loaded to process [</a:t>
            </a:r>
            <a:r>
              <a:rPr lang="en-US" sz="2400" dirty="0" err="1" smtClean="0"/>
              <a:t>i</a:t>
            </a:r>
            <a:r>
              <a:rPr lang="en-US" sz="2400" dirty="0" smtClean="0"/>
              <a:t>][j] and then discarded some time later (e.g., [i+1][j]) do not need to be reloaded later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see the example on pages 108-109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7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Hardware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943600"/>
          </a:xfrm>
        </p:spPr>
        <p:txBody>
          <a:bodyPr/>
          <a:lstStyle/>
          <a:p>
            <a:r>
              <a:rPr lang="en-US" sz="2800" dirty="0"/>
              <a:t>Prefetching can be controlled by hardware or compiler (see the next slide)</a:t>
            </a:r>
          </a:p>
          <a:p>
            <a:pPr lvl="1"/>
            <a:r>
              <a:rPr lang="en-US" sz="2400" dirty="0"/>
              <a:t>prefetching can operate on either instructions or data or both</a:t>
            </a:r>
          </a:p>
          <a:p>
            <a:pPr lvl="1"/>
            <a:r>
              <a:rPr lang="en-US" sz="2400" dirty="0"/>
              <a:t>one simple idea for instruction prefetching is that when there is an instruction miss to block </a:t>
            </a:r>
            <a:r>
              <a:rPr lang="en-US" sz="2400" dirty="0" err="1"/>
              <a:t>i</a:t>
            </a:r>
            <a:r>
              <a:rPr lang="en-US" sz="2400" dirty="0"/>
              <a:t>, fetch it and then fetch block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</a:p>
          <a:p>
            <a:pPr lvl="2"/>
            <a:r>
              <a:rPr lang="en-US" sz="2200" dirty="0"/>
              <a:t>this might be controlled by hardware outside of the cache</a:t>
            </a:r>
          </a:p>
          <a:p>
            <a:pPr lvl="2"/>
            <a:r>
              <a:rPr lang="en-US" sz="2200" dirty="0"/>
              <a:t>the second block is left in the instruction stream buffer and not moved into the cache </a:t>
            </a:r>
          </a:p>
          <a:p>
            <a:pPr lvl="2"/>
            <a:r>
              <a:rPr lang="en-US" sz="2200" dirty="0"/>
              <a:t>if an instruction is part of the instruction stream buffer, then the cache access is cancelled (and thus a potential miss is cancelled)</a:t>
            </a:r>
          </a:p>
          <a:p>
            <a:pPr lvl="1"/>
            <a:r>
              <a:rPr lang="en-US" sz="2400" dirty="0"/>
              <a:t>if prefetching is to place multiple blocks into the cache, then the cache must be non-blocking</a:t>
            </a:r>
          </a:p>
          <a:p>
            <a:pPr lvl="2"/>
            <a:r>
              <a:rPr lang="en-US" sz="2200" dirty="0" smtClean="0"/>
              <a:t>see </a:t>
            </a:r>
            <a:r>
              <a:rPr lang="en-US" sz="2200" dirty="0"/>
              <a:t>figure </a:t>
            </a:r>
            <a:r>
              <a:rPr lang="en-US" sz="2200" dirty="0" smtClean="0"/>
              <a:t>2.15 </a:t>
            </a:r>
            <a:r>
              <a:rPr lang="en-US" sz="2200" dirty="0"/>
              <a:t>on page </a:t>
            </a:r>
            <a:r>
              <a:rPr lang="en-US" sz="2200" dirty="0" smtClean="0"/>
              <a:t>110 to see the speedup </a:t>
            </a:r>
            <a:r>
              <a:rPr lang="en-US" sz="2200" dirty="0"/>
              <a:t>of many SPEC 2000 benchmarks (mostly FP) </a:t>
            </a:r>
            <a:r>
              <a:rPr lang="en-US" sz="2200" dirty="0" smtClean="0"/>
              <a:t>with hardware prefetching (</a:t>
            </a:r>
            <a:r>
              <a:rPr lang="en-US" sz="2200" dirty="0"/>
              <a:t>speedup ranges from 1.16 to 1.97)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Performance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CPU execution time must factor in stalls from memory access</a:t>
            </a:r>
          </a:p>
          <a:p>
            <a:pPr lvl="1"/>
            <a:r>
              <a:rPr lang="en-US" dirty="0" smtClean="0"/>
              <a:t>assume L1 cache responds within the amount of time allotted for the load/store/instruction fetch stage </a:t>
            </a:r>
          </a:p>
          <a:p>
            <a:pPr lvl="2"/>
            <a:r>
              <a:rPr lang="en-US" dirty="0" smtClean="0"/>
              <a:t>e.g., 1 cycle</a:t>
            </a:r>
          </a:p>
          <a:p>
            <a:pPr lvl="1"/>
            <a:r>
              <a:rPr lang="en-US" dirty="0" smtClean="0"/>
              <a:t>CPU time = IC * CPI * Clock cycle time</a:t>
            </a:r>
          </a:p>
          <a:p>
            <a:pPr lvl="2"/>
            <a:r>
              <a:rPr lang="en-US" dirty="0" smtClean="0"/>
              <a:t>CPI = ideal CPI + stalls</a:t>
            </a:r>
          </a:p>
          <a:p>
            <a:pPr lvl="3"/>
            <a:r>
              <a:rPr lang="en-US" dirty="0" smtClean="0"/>
              <a:t>stalls from both hazards and memory hierarchy delays (e.g., cache misses), or stalls = pipeline stalls + memory stalls</a:t>
            </a:r>
          </a:p>
          <a:p>
            <a:pPr lvl="1"/>
            <a:r>
              <a:rPr lang="en-US" dirty="0" smtClean="0"/>
              <a:t>compute memory stall cycles (</a:t>
            </a:r>
            <a:r>
              <a:rPr lang="en-US" dirty="0" err="1" smtClean="0"/>
              <a:t>msc</a:t>
            </a:r>
            <a:r>
              <a:rPr lang="en-US" dirty="0" smtClean="0"/>
              <a:t>) as follows</a:t>
            </a:r>
          </a:p>
          <a:p>
            <a:pPr lvl="2"/>
            <a:r>
              <a:rPr lang="en-US" dirty="0" err="1" smtClean="0"/>
              <a:t>msc</a:t>
            </a:r>
            <a:r>
              <a:rPr lang="en-US" dirty="0" smtClean="0"/>
              <a:t> = IC * (misses per instruction) * miss penalty</a:t>
            </a:r>
          </a:p>
          <a:p>
            <a:pPr lvl="2"/>
            <a:r>
              <a:rPr lang="en-US" dirty="0" err="1" smtClean="0"/>
              <a:t>msc</a:t>
            </a:r>
            <a:r>
              <a:rPr lang="en-US" dirty="0" smtClean="0"/>
              <a:t> = IC * (memory accesses per instruction) * miss rate * miss penalty</a:t>
            </a:r>
          </a:p>
        </p:txBody>
      </p:sp>
    </p:spTree>
    <p:extLst>
      <p:ext uri="{BB962C8B-B14F-4D97-AF65-F5344CB8AC3E}">
        <p14:creationId xmlns:p14="http://schemas.microsoft.com/office/powerpoint/2010/main" val="23568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Compiler Pre-fetching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4431"/>
            <a:ext cx="88392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compiler </a:t>
            </a:r>
            <a:r>
              <a:rPr lang="en-US" sz="2800" dirty="0" smtClean="0"/>
              <a:t>inserts </a:t>
            </a:r>
            <a:r>
              <a:rPr lang="en-US" sz="2800" i="1" dirty="0"/>
              <a:t>prefetching </a:t>
            </a:r>
            <a:r>
              <a:rPr lang="en-US" sz="2800" dirty="0"/>
              <a:t>instructions into the code </a:t>
            </a:r>
            <a:r>
              <a:rPr lang="en-US" sz="2800" dirty="0" smtClean="0"/>
              <a:t>(for </a:t>
            </a:r>
            <a:r>
              <a:rPr lang="en-US" sz="2800" dirty="0"/>
              <a:t>data prefetching only)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code below on the left causes 150 misses array from a and 101 from b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assume </a:t>
            </a:r>
            <a:r>
              <a:rPr lang="en-US" sz="2400" dirty="0" smtClean="0"/>
              <a:t>an 8KB direct-mapped cache with 16 byte blocks, and a and b are double arrays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code with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compiler instructions has only 19 misses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see pages 112-113 for an analysis of the misses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" y="4384197"/>
            <a:ext cx="37769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=0;i&lt;3;i=i+1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(j=0;j&lt;100;j=j+1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a[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][j]=b[j][0]*b[j+1][0];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3707089"/>
            <a:ext cx="480612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(j=0;j&lt;100;j=j+1) {	              </a:t>
            </a:r>
          </a:p>
          <a:p>
            <a:pPr lvl="1">
              <a:buFontTx/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prefetch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(b[j+7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][0]);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/*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prefetch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7 */</a:t>
            </a:r>
          </a:p>
          <a:p>
            <a:pPr lvl="1">
              <a:buFontTx/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prefetch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(a[0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][j+7]);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/* later */</a:t>
            </a:r>
          </a:p>
          <a:p>
            <a:pPr lvl="1"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][j]=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b[j][0]*b[j+1][0];};	</a:t>
            </a:r>
          </a:p>
          <a:p>
            <a:pPr marL="0" lvl="1"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=1;i&lt;3;i=i+1)		     </a:t>
            </a:r>
          </a:p>
          <a:p>
            <a:pPr marL="0" lvl="1"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for (j=0;j&lt;100;j=j+1)  {	</a:t>
            </a:r>
          </a:p>
          <a:p>
            <a:pPr marL="0" lvl="1"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prefetch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][j+7]);  	</a:t>
            </a:r>
          </a:p>
          <a:p>
            <a:pPr marL="0" lvl="1"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a[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][j]=b[j][0]*b[j+1][0]; 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Victim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6019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 a direct-mapped cache, consider the following assuming a cache of 512 </a:t>
            </a:r>
            <a:r>
              <a:rPr lang="en-US" sz="2800" dirty="0" smtClean="0"/>
              <a:t>entries where block x is not yet in the cache:  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access block </a:t>
            </a:r>
            <a:r>
              <a:rPr lang="en-US" sz="2600" dirty="0" smtClean="0"/>
              <a:t>x (cache miss)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access block x + 512 </a:t>
            </a:r>
            <a:r>
              <a:rPr lang="en-US" sz="2600" dirty="0" smtClean="0"/>
              <a:t>(cache miss, block </a:t>
            </a:r>
            <a:r>
              <a:rPr lang="en-US" sz="2600" dirty="0" smtClean="0"/>
              <a:t>x </a:t>
            </a:r>
            <a:r>
              <a:rPr lang="en-US" sz="2600" dirty="0" smtClean="0"/>
              <a:t>discarded</a:t>
            </a:r>
            <a:r>
              <a:rPr lang="en-US" sz="26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access block </a:t>
            </a:r>
            <a:r>
              <a:rPr lang="en-US" sz="2600" dirty="0" smtClean="0"/>
              <a:t>x (cache miss)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 </a:t>
            </a:r>
            <a:r>
              <a:rPr lang="en-US" sz="2400" dirty="0" smtClean="0"/>
              <a:t>misses in 3 </a:t>
            </a:r>
            <a:r>
              <a:rPr lang="en-US" sz="2400" dirty="0" smtClean="0"/>
              <a:t>accesses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 victim cache is a small, fully </a:t>
            </a:r>
            <a:r>
              <a:rPr lang="en-US" sz="2800" dirty="0"/>
              <a:t>associative cache, </a:t>
            </a:r>
            <a:r>
              <a:rPr lang="en-US" sz="2800" dirty="0" smtClean="0"/>
              <a:t>consulted on an L1 cache miss</a:t>
            </a:r>
            <a:endParaRPr lang="en-US" sz="2800" dirty="0"/>
          </a:p>
          <a:p>
            <a:pPr lvl="1"/>
            <a:r>
              <a:rPr lang="en-US" sz="2600" dirty="0" smtClean="0"/>
              <a:t>might </a:t>
            </a:r>
            <a:r>
              <a:rPr lang="en-US" sz="2600" dirty="0" smtClean="0"/>
              <a:t>store </a:t>
            </a:r>
            <a:r>
              <a:rPr lang="en-US" sz="2600" dirty="0"/>
              <a:t>1-5 blocks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Victim cache only stores blocks that have been discarded from the cache on a cache miss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on </a:t>
            </a:r>
            <a:r>
              <a:rPr lang="en-US" sz="2600" dirty="0"/>
              <a:t>a cache miss, </a:t>
            </a:r>
            <a:r>
              <a:rPr lang="en-US" sz="2600" dirty="0" smtClean="0"/>
              <a:t>examine victim cache </a:t>
            </a:r>
            <a:r>
              <a:rPr lang="en-US" sz="2600" dirty="0" smtClean="0"/>
              <a:t>and </a:t>
            </a:r>
            <a:r>
              <a:rPr lang="en-US" sz="2600" dirty="0" smtClean="0"/>
              <a:t>request from next level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on </a:t>
            </a:r>
            <a:r>
              <a:rPr lang="en-US" sz="2600" dirty="0" smtClean="0"/>
              <a:t>victim cache hit</a:t>
            </a:r>
            <a:r>
              <a:rPr lang="en-US" sz="2600" dirty="0" smtClean="0"/>
              <a:t>, cancel request </a:t>
            </a:r>
            <a:r>
              <a:rPr lang="en-US" sz="2600" dirty="0" smtClean="0"/>
              <a:t>to next level, exchange item in victim cache and item in same line in direct-mapped cache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22027"/>
            <a:ext cx="8839200" cy="16639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Hit </a:t>
            </a:r>
            <a:r>
              <a:rPr lang="en-US" sz="3000" dirty="0"/>
              <a:t>time </a:t>
            </a:r>
            <a:r>
              <a:rPr lang="en-US" sz="3000" dirty="0" smtClean="0"/>
              <a:t>=1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M</a:t>
            </a:r>
            <a:r>
              <a:rPr lang="en-US" sz="3000" dirty="0" smtClean="0"/>
              <a:t>iss </a:t>
            </a:r>
            <a:r>
              <a:rPr lang="en-US" sz="3000" dirty="0"/>
              <a:t>rate decreases </a:t>
            </a:r>
            <a:r>
              <a:rPr lang="en-US" sz="3000" dirty="0" smtClean="0"/>
              <a:t>slightly because we have a little associativity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676400"/>
            <a:ext cx="47244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Miss </a:t>
            </a:r>
            <a:r>
              <a:rPr lang="en-US" sz="3100" dirty="0" smtClean="0"/>
              <a:t>penalty:</a:t>
            </a:r>
            <a:endParaRPr lang="en-US" sz="3100" dirty="0" smtClean="0"/>
          </a:p>
          <a:p>
            <a:pPr lvl="1"/>
            <a:r>
              <a:rPr lang="en-US" sz="2600" dirty="0" smtClean="0"/>
              <a:t>if item is in victim cache, miss penalty is a little more than 2 (not exactly 2 because the victim cache is associative)</a:t>
            </a:r>
          </a:p>
          <a:p>
            <a:pPr lvl="1"/>
            <a:r>
              <a:rPr lang="en-US" sz="2600" dirty="0" smtClean="0"/>
              <a:t>if not in victim cache, miss penalty remains the same because </a:t>
            </a:r>
            <a:r>
              <a:rPr lang="en-US" sz="2600" dirty="0" smtClean="0"/>
              <a:t>(we </a:t>
            </a:r>
            <a:r>
              <a:rPr lang="en-US" sz="2600" dirty="0" smtClean="0"/>
              <a:t>had already started the request to the next </a:t>
            </a:r>
            <a:r>
              <a:rPr lang="en-US" sz="2600" dirty="0" smtClean="0"/>
              <a:t>level)</a:t>
            </a:r>
            <a:endParaRPr lang="en-US" sz="2600" dirty="0" smtClean="0"/>
          </a:p>
          <a:p>
            <a:pPr lvl="1"/>
            <a:r>
              <a:rPr lang="en-US" sz="2600" dirty="0" smtClean="0"/>
              <a:t>on </a:t>
            </a:r>
            <a:r>
              <a:rPr lang="en-US" sz="2600" dirty="0" smtClean="0"/>
              <a:t>a hit in </a:t>
            </a:r>
            <a:r>
              <a:rPr lang="en-US" sz="2600" dirty="0" smtClean="0"/>
              <a:t>victim </a:t>
            </a:r>
            <a:r>
              <a:rPr lang="en-US" sz="2600" dirty="0" smtClean="0"/>
              <a:t>cache, </a:t>
            </a:r>
            <a:r>
              <a:rPr lang="en-US" sz="2600" dirty="0" smtClean="0"/>
              <a:t>swap </a:t>
            </a:r>
            <a:r>
              <a:rPr lang="en-US" sz="2600" dirty="0" smtClean="0"/>
              <a:t>items between L1 and victim cache so L1 cache either must be non-blocking or </a:t>
            </a:r>
            <a:r>
              <a:rPr lang="en-US" sz="2600" dirty="0" smtClean="0"/>
              <a:t>causes a 1-2 cycle stall (depending on how many cycles the exchange takes)</a:t>
            </a:r>
            <a:endParaRPr lang="en-US" sz="2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5929" r="36951" b="48143"/>
          <a:stretch>
            <a:fillRect/>
          </a:stretch>
        </p:blipFill>
        <p:spPr bwMode="auto">
          <a:xfrm>
            <a:off x="4876800" y="1676400"/>
            <a:ext cx="4114800" cy="301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43573" y="5562600"/>
            <a:ext cx="3217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 we are skipping HBM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memory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caches, see p. 114-117)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Group 48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864844"/>
              </p:ext>
            </p:extLst>
          </p:nvPr>
        </p:nvGraphicFramePr>
        <p:xfrm>
          <a:off x="228600" y="1066800"/>
          <a:ext cx="8686800" cy="54864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Technique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 Penalty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Band-width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 Rate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 Time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 Complexity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Comments: (* means widely used)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Larger block sizes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Trivial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Larger caches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 especially L2 caches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Higher associativity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Multilevel caches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*, costly, difficult if L1 block size != L2 block size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 miss over write priority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address translation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Small/simple caches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*, trivial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Way prediction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Pentium IV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Pseudo associative cache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Found in RISC 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667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 power consumption omitted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graphicFrame>
        <p:nvGraphicFramePr>
          <p:cNvPr id="4" name="Group 6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495065"/>
              </p:ext>
            </p:extLst>
          </p:nvPr>
        </p:nvGraphicFramePr>
        <p:xfrm>
          <a:off x="304800" y="609600"/>
          <a:ext cx="8610600" cy="5955730"/>
        </p:xfrm>
        <a:graphic>
          <a:graphicData uri="http://schemas.openxmlformats.org/drawingml/2006/table">
            <a:tbl>
              <a:tblPr/>
              <a:tblGrid>
                <a:gridCol w="237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Technique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 Penalty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Bandwidth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 Rate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 Time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 Complexity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Comments: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(* = widely used)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Trace cache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Pentium IV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Pipelined accesses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Nonblocking caches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Used with all OOC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Multibanked caches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 L2 caches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Early restart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Merging write buffer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 for write-through caches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Compiler techniques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Software is challenging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 prefetching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(instr) or  3 (data)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 for instr, P4 &amp; Opteron for data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Compiler prefetching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*, needs non-blocking cache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Victim caches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AMD Athlon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HBM as L4 cache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+/-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varies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89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3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152400"/>
            <a:ext cx="6019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Opteron Data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" y="152400"/>
            <a:ext cx="3032760" cy="6705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 way set associative cache</a:t>
            </a:r>
          </a:p>
          <a:p>
            <a:r>
              <a:rPr lang="en-US" dirty="0" smtClean="0"/>
              <a:t>512 lines per set</a:t>
            </a:r>
          </a:p>
          <a:p>
            <a:r>
              <a:rPr lang="en-US" dirty="0" smtClean="0"/>
              <a:t>64 </a:t>
            </a:r>
            <a:r>
              <a:rPr lang="en-US" dirty="0" err="1" smtClean="0"/>
              <a:t>KBytes</a:t>
            </a:r>
            <a:endParaRPr lang="en-US" dirty="0" smtClean="0"/>
          </a:p>
          <a:p>
            <a:r>
              <a:rPr lang="en-US" dirty="0" smtClean="0"/>
              <a:t>64 bytes per line</a:t>
            </a:r>
          </a:p>
          <a:p>
            <a:r>
              <a:rPr lang="en-US" dirty="0" smtClean="0"/>
              <a:t>CPU address: 40 bits</a:t>
            </a:r>
          </a:p>
          <a:p>
            <a:pPr lvl="1"/>
            <a:r>
              <a:rPr lang="en-US" dirty="0" smtClean="0"/>
              <a:t>25 bit tag</a:t>
            </a:r>
          </a:p>
          <a:p>
            <a:pPr lvl="1"/>
            <a:r>
              <a:rPr lang="en-US" dirty="0" smtClean="0"/>
              <a:t>9 bit block number</a:t>
            </a:r>
          </a:p>
          <a:p>
            <a:pPr lvl="1"/>
            <a:r>
              <a:rPr lang="en-US" dirty="0" smtClean="0"/>
              <a:t>6 bit byte number</a:t>
            </a:r>
          </a:p>
          <a:p>
            <a:r>
              <a:rPr lang="en-US" dirty="0" smtClean="0"/>
              <a:t>Write back cache, valid bit (dirty bit) needed</a:t>
            </a:r>
          </a:p>
          <a:p>
            <a:r>
              <a:rPr lang="en-US" dirty="0" smtClean="0"/>
              <a:t>LRU replacement strategy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0" y="1143000"/>
            <a:ext cx="5737225" cy="5427345"/>
            <a:chOff x="2784" y="384"/>
            <a:chExt cx="2846" cy="2622"/>
          </a:xfrm>
        </p:grpSpPr>
        <p:pic>
          <p:nvPicPr>
            <p:cNvPr id="5" name="Picture 9" descr="AppC-fig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90" b="1587"/>
            <a:stretch>
              <a:fillRect/>
            </a:stretch>
          </p:blipFill>
          <p:spPr bwMode="auto">
            <a:xfrm>
              <a:off x="4608" y="384"/>
              <a:ext cx="1022" cy="2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1" descr="AppC-fig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22"/>
            <a:stretch>
              <a:fillRect/>
            </a:stretch>
          </p:blipFill>
          <p:spPr bwMode="auto">
            <a:xfrm>
              <a:off x="2784" y="384"/>
              <a:ext cx="2846" cy="2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923651" y="6073914"/>
            <a:ext cx="4315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Tag comparisons       MUX to select one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block on a tag match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91000" y="5257800"/>
            <a:ext cx="862274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15000" y="5150109"/>
            <a:ext cx="862274" cy="923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91000" y="3962400"/>
            <a:ext cx="990600" cy="2057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55105" y="3629561"/>
            <a:ext cx="116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Victim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uffer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discussed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8" y="-152400"/>
            <a:ext cx="8229600" cy="1143000"/>
          </a:xfrm>
        </p:spPr>
        <p:txBody>
          <a:bodyPr/>
          <a:lstStyle/>
          <a:p>
            <a:r>
              <a:rPr lang="en-US" dirty="0" smtClean="0"/>
              <a:t>VM: 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Backing up DRAM with swap space on hard disk</a:t>
            </a:r>
          </a:p>
          <a:p>
            <a:pPr lvl="1"/>
            <a:r>
              <a:rPr lang="en-US" dirty="0" smtClean="0"/>
              <a:t>requires page </a:t>
            </a:r>
            <a:r>
              <a:rPr lang="en-US" dirty="0" smtClean="0">
                <a:sym typeface="Wingdings" panose="05000000000000000000" pitchFamily="2" charset="2"/>
              </a:rPr>
              <a:t> frame number translation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</a:t>
            </a:r>
            <a:r>
              <a:rPr lang="en-US" dirty="0" smtClean="0">
                <a:sym typeface="Wingdings" panose="05000000000000000000" pitchFamily="2" charset="2"/>
              </a:rPr>
              <a:t>TLB </a:t>
            </a:r>
            <a:r>
              <a:rPr lang="en-US" dirty="0" smtClean="0">
                <a:sym typeface="Wingdings" panose="05000000000000000000" pitchFamily="2" charset="2"/>
              </a:rPr>
              <a:t>(L1 cache</a:t>
            </a:r>
            <a:r>
              <a:rPr lang="en-US" dirty="0">
                <a:sym typeface="Wingdings" panose="05000000000000000000" pitchFamily="2" charset="2"/>
              </a:rPr>
              <a:t>) and page table (DRAM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Concerns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address translation doubles (at least) access time because of two cache accesses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store items in </a:t>
            </a:r>
            <a:r>
              <a:rPr lang="en-US" dirty="0" smtClean="0">
                <a:sym typeface="Wingdings" panose="05000000000000000000" pitchFamily="2" charset="2"/>
              </a:rPr>
              <a:t>L1 (and maybe L2/L3) cache </a:t>
            </a:r>
            <a:r>
              <a:rPr lang="en-US" dirty="0" smtClean="0">
                <a:sym typeface="Wingdings" panose="05000000000000000000" pitchFamily="2" charset="2"/>
              </a:rPr>
              <a:t>by virtual address rather than physical address (complex, may or may not be desirable)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multitasking requires additional mechanisms to ensure no memory violation 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especially </a:t>
            </a:r>
            <a:r>
              <a:rPr lang="en-US" dirty="0" smtClean="0">
                <a:sym typeface="Wingdings" panose="05000000000000000000" pitchFamily="2" charset="2"/>
              </a:rPr>
              <a:t>if pages are shared between processes/threads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if a single page table for all processes then page table must encode who can access the given page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textbook </a:t>
            </a:r>
            <a:r>
              <a:rPr lang="en-US" dirty="0" smtClean="0">
                <a:sym typeface="Wingdings" panose="05000000000000000000" pitchFamily="2" charset="2"/>
              </a:rPr>
              <a:t>spends several subsections on VMs, we are skipping </a:t>
            </a:r>
            <a:r>
              <a:rPr lang="en-US" dirty="0" smtClean="0">
                <a:sym typeface="Wingdings" panose="05000000000000000000" pitchFamily="2" charset="2"/>
              </a:rPr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44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Cache and VM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328523"/>
              </p:ext>
            </p:extLst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155383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0872809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7119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First-level cache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6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Block/page size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16-128 bytes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4K-64KB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2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 clock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100-200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clock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6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 penalty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8-200 clock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1,000,000+ clock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0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access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6-160 clock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800,000+ clock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7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transfer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2-40 clock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200,000+ clock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7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.1%-10%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.00001%-.001%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3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mapping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25-45 bit physical address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14-20-bit cache address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32-64-bit virtual address to 25-45-bit physical address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38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57800"/>
            <a:ext cx="7920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 rates for DRAM need to be very small or else the miss penalty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far to great an impact on performance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19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7" y="-2286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Fast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685800"/>
            <a:ext cx="8777286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Recall </a:t>
            </a:r>
            <a:r>
              <a:rPr lang="en-US" dirty="0" smtClean="0"/>
              <a:t>we </a:t>
            </a:r>
            <a:r>
              <a:rPr lang="en-US" dirty="0" smtClean="0"/>
              <a:t>want to avoid address translation</a:t>
            </a:r>
          </a:p>
          <a:p>
            <a:pPr lvl="1"/>
            <a:r>
              <a:rPr lang="en-US" dirty="0" smtClean="0"/>
              <a:t>instruction and data </a:t>
            </a:r>
            <a:r>
              <a:rPr lang="en-US" dirty="0" smtClean="0"/>
              <a:t>caches usually store items by virtual </a:t>
            </a:r>
            <a:r>
              <a:rPr lang="en-US" dirty="0" smtClean="0"/>
              <a:t>addresses rather than physical </a:t>
            </a:r>
            <a:r>
              <a:rPr lang="en-US" dirty="0" smtClean="0"/>
              <a:t>addresses which brings about two problems</a:t>
            </a:r>
            <a:endParaRPr lang="en-US" dirty="0" smtClean="0"/>
          </a:p>
          <a:p>
            <a:pPr lvl="2"/>
            <a:r>
              <a:rPr lang="en-US" sz="2600" dirty="0" smtClean="0"/>
              <a:t>must ensure </a:t>
            </a:r>
            <a:r>
              <a:rPr lang="en-US" sz="2600" dirty="0" smtClean="0"/>
              <a:t>proper protection that the virtual address is legal for this process</a:t>
            </a:r>
          </a:p>
          <a:p>
            <a:pPr lvl="2"/>
            <a:r>
              <a:rPr lang="en-US" sz="2600" dirty="0" smtClean="0"/>
              <a:t>on a cache miss, we still need to perform address translation</a:t>
            </a:r>
          </a:p>
          <a:p>
            <a:r>
              <a:rPr lang="en-US" dirty="0" smtClean="0"/>
              <a:t>Address translation uses the page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resides </a:t>
            </a:r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very large page tables </a:t>
            </a:r>
            <a:r>
              <a:rPr lang="en-US" dirty="0" smtClean="0"/>
              <a:t>could, at least partially, be stored in swap space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a TLB (on-chip cache) to cache paging </a:t>
            </a:r>
            <a:r>
              <a:rPr lang="en-US" dirty="0" smtClean="0"/>
              <a:t>information to reduce impact of page table access, but TLB is usually an associative cache</a:t>
            </a:r>
            <a:endParaRPr lang="en-US" dirty="0" smtClean="0"/>
          </a:p>
          <a:p>
            <a:pPr lvl="2"/>
            <a:r>
              <a:rPr lang="en-US" sz="2600" dirty="0" smtClean="0"/>
              <a:t>virtual </a:t>
            </a:r>
            <a:r>
              <a:rPr lang="en-US" sz="2600" dirty="0" smtClean="0"/>
              <a:t>address is the tag </a:t>
            </a:r>
          </a:p>
          <a:p>
            <a:pPr lvl="2"/>
            <a:r>
              <a:rPr lang="en-US" sz="2600" dirty="0" smtClean="0"/>
              <a:t>frame number is the datum</a:t>
            </a:r>
          </a:p>
          <a:p>
            <a:pPr lvl="2"/>
            <a:r>
              <a:rPr lang="en-US" sz="2600" dirty="0" smtClean="0"/>
              <a:t>TLB entry also contains a protection bit (is this page owned by this </a:t>
            </a:r>
            <a:r>
              <a:rPr lang="en-US" sz="2600" dirty="0" smtClean="0"/>
              <a:t>process?) </a:t>
            </a:r>
            <a:r>
              <a:rPr lang="en-US" sz="2600" dirty="0" smtClean="0"/>
              <a:t>and a dirty bit (is the page dirty, not is the TLB entry </a:t>
            </a:r>
            <a:r>
              <a:rPr lang="en-US" sz="2600" dirty="0" smtClean="0"/>
              <a:t>dirty?)</a:t>
            </a:r>
            <a:endParaRPr lang="en-US" sz="2600" dirty="0" smtClean="0"/>
          </a:p>
          <a:p>
            <a:pPr lvl="1"/>
            <a:r>
              <a:rPr lang="en-US" dirty="0" smtClean="0"/>
              <a:t>using associative cache slows the </a:t>
            </a:r>
            <a:r>
              <a:rPr lang="en-US" dirty="0" smtClean="0"/>
              <a:t>translation process </a:t>
            </a:r>
            <a:r>
              <a:rPr lang="en-US" dirty="0" smtClean="0"/>
              <a:t>down </a:t>
            </a:r>
            <a:r>
              <a:rPr lang="en-US" dirty="0" smtClean="0"/>
              <a:t>even more (beyond a second cache access</a:t>
            </a:r>
            <a:r>
              <a:rPr lang="en-US" dirty="0" smtClean="0"/>
              <a:t>) but there’s not </a:t>
            </a:r>
            <a:r>
              <a:rPr lang="en-US" dirty="0" smtClean="0"/>
              <a:t>much we can do about it!</a:t>
            </a:r>
          </a:p>
        </p:txBody>
      </p:sp>
    </p:spTree>
    <p:extLst>
      <p:ext uri="{BB962C8B-B14F-4D97-AF65-F5344CB8AC3E}">
        <p14:creationId xmlns:p14="http://schemas.microsoft.com/office/powerpoint/2010/main" val="2200302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Selecting a Page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24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Larger page sizes </a:t>
            </a:r>
          </a:p>
          <a:p>
            <a:pPr lvl="1"/>
            <a:r>
              <a:rPr lang="en-US" dirty="0" smtClean="0"/>
              <a:t>smaller </a:t>
            </a:r>
            <a:r>
              <a:rPr lang="en-US" dirty="0" smtClean="0"/>
              <a:t>page table size (fewer overall pages for a process)</a:t>
            </a:r>
          </a:p>
          <a:p>
            <a:pPr lvl="1"/>
            <a:r>
              <a:rPr lang="en-US" dirty="0" smtClean="0"/>
              <a:t>transferring more data at a time is a more effective use of accessing a hard disk</a:t>
            </a:r>
          </a:p>
          <a:p>
            <a:pPr lvl="1"/>
            <a:r>
              <a:rPr lang="en-US" dirty="0" smtClean="0"/>
              <a:t>fewer pages also means more entries in the TLB (proportionally)</a:t>
            </a:r>
          </a:p>
          <a:p>
            <a:r>
              <a:rPr lang="en-US" dirty="0" smtClean="0"/>
              <a:t>Smaller page sizes </a:t>
            </a:r>
          </a:p>
          <a:p>
            <a:pPr lvl="1"/>
            <a:r>
              <a:rPr lang="en-US" dirty="0" smtClean="0"/>
              <a:t>less potential wasted </a:t>
            </a:r>
            <a:r>
              <a:rPr lang="en-US" dirty="0" smtClean="0"/>
              <a:t>space (smaller fragments)</a:t>
            </a:r>
          </a:p>
          <a:p>
            <a:pPr lvl="1"/>
            <a:r>
              <a:rPr lang="en-US" dirty="0" smtClean="0"/>
              <a:t>less time to load a page from disk (smaller miss penalty – while this is smaller, it means a less effective disk access)</a:t>
            </a:r>
            <a:endParaRPr lang="en-US" dirty="0"/>
          </a:p>
          <a:p>
            <a:r>
              <a:rPr lang="en-US" dirty="0" smtClean="0"/>
              <a:t>Some CPUs today support multiple page sizes based on the program size</a:t>
            </a:r>
          </a:p>
          <a:p>
            <a:pPr lvl="1"/>
            <a:r>
              <a:rPr lang="en-US" dirty="0" smtClean="0"/>
              <a:t>we prefer small pages if the program is 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0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CPI </a:t>
            </a:r>
            <a:r>
              <a:rPr lang="en-US" dirty="0"/>
              <a:t>= 1.0 </a:t>
            </a:r>
            <a:r>
              <a:rPr lang="en-US" dirty="0" smtClean="0"/>
              <a:t>when cache has 100% hit rate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accesses are </a:t>
            </a:r>
            <a:r>
              <a:rPr lang="en-US" dirty="0" smtClean="0"/>
              <a:t>only performed in loads </a:t>
            </a:r>
            <a:r>
              <a:rPr lang="en-US" dirty="0"/>
              <a:t>and </a:t>
            </a:r>
            <a:r>
              <a:rPr lang="en-US" dirty="0" smtClean="0"/>
              <a:t>stores </a:t>
            </a:r>
          </a:p>
          <a:p>
            <a:pPr lvl="1"/>
            <a:r>
              <a:rPr lang="en-US" dirty="0" smtClean="0"/>
              <a:t>load/stores make up 50% of all instructions</a:t>
            </a:r>
          </a:p>
          <a:p>
            <a:pPr lvl="1"/>
            <a:r>
              <a:rPr lang="en-US" dirty="0" smtClean="0"/>
              <a:t>miss </a:t>
            </a:r>
            <a:r>
              <a:rPr lang="en-US" dirty="0"/>
              <a:t>penalty = </a:t>
            </a:r>
            <a:r>
              <a:rPr lang="en-US" dirty="0" smtClean="0"/>
              <a:t>50 </a:t>
            </a:r>
            <a:r>
              <a:rPr lang="en-US" dirty="0"/>
              <a:t>clock </a:t>
            </a:r>
            <a:r>
              <a:rPr lang="en-US" dirty="0" smtClean="0"/>
              <a:t>cycles</a:t>
            </a:r>
          </a:p>
          <a:p>
            <a:pPr lvl="1"/>
            <a:r>
              <a:rPr lang="en-US" dirty="0" smtClean="0"/>
              <a:t>miss </a:t>
            </a:r>
            <a:r>
              <a:rPr lang="en-US" dirty="0"/>
              <a:t>rate = </a:t>
            </a:r>
            <a:r>
              <a:rPr lang="en-US" dirty="0" smtClean="0"/>
              <a:t>1%</a:t>
            </a:r>
          </a:p>
          <a:p>
            <a:r>
              <a:rPr lang="en-US" dirty="0" smtClean="0"/>
              <a:t>How </a:t>
            </a:r>
            <a:r>
              <a:rPr lang="en-US" dirty="0"/>
              <a:t>much faster is an ideal machine?</a:t>
            </a:r>
          </a:p>
          <a:p>
            <a:pPr lvl="1"/>
            <a:r>
              <a:rPr lang="en-US" dirty="0"/>
              <a:t>CPU time ideal = IC * 1.0 * clock cycle time</a:t>
            </a:r>
          </a:p>
          <a:p>
            <a:pPr lvl="1"/>
            <a:r>
              <a:rPr lang="en-US" dirty="0"/>
              <a:t>CPU time this machine = IC * (1.0 + </a:t>
            </a:r>
            <a:r>
              <a:rPr lang="en-US" dirty="0" smtClean="0"/>
              <a:t>1.50 </a:t>
            </a:r>
            <a:r>
              <a:rPr lang="en-US" dirty="0"/>
              <a:t>* .</a:t>
            </a:r>
            <a:r>
              <a:rPr lang="en-US" dirty="0" smtClean="0"/>
              <a:t>01 </a:t>
            </a:r>
            <a:r>
              <a:rPr lang="en-US" dirty="0"/>
              <a:t>* </a:t>
            </a:r>
            <a:r>
              <a:rPr lang="en-US" dirty="0" smtClean="0"/>
              <a:t>50) </a:t>
            </a:r>
            <a:r>
              <a:rPr lang="en-US" dirty="0"/>
              <a:t>* clock cycle time = IC * 1.75 * clock cycle time</a:t>
            </a:r>
          </a:p>
          <a:p>
            <a:pPr lvl="1"/>
            <a:r>
              <a:rPr lang="en-US" dirty="0" smtClean="0"/>
              <a:t>ideal </a:t>
            </a:r>
            <a:r>
              <a:rPr lang="en-US" dirty="0"/>
              <a:t>machine is 1.75 times faster (75</a:t>
            </a:r>
            <a:r>
              <a:rPr lang="en-US" dirty="0" smtClean="0"/>
              <a:t>%)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Implementing a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Autonomous instruction fetch units</a:t>
            </a:r>
          </a:p>
          <a:p>
            <a:pPr lvl="1"/>
            <a:r>
              <a:rPr lang="en-US" dirty="0" smtClean="0"/>
              <a:t>with out-of-order execution, we remove the IF stage from the pipeline and move it to a separate IF unit</a:t>
            </a:r>
          </a:p>
          <a:p>
            <a:pPr lvl="2"/>
            <a:r>
              <a:rPr lang="en-US" dirty="0" smtClean="0"/>
              <a:t>IF unit accesses instruction cache to fetch an entire block at a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move fetched </a:t>
            </a:r>
            <a:r>
              <a:rPr lang="en-US" dirty="0" smtClean="0"/>
              <a:t>instructions into a buffer (to be decoded one at a time, and flushed if a branch had been taken)</a:t>
            </a:r>
          </a:p>
          <a:p>
            <a:pPr lvl="1"/>
            <a:r>
              <a:rPr lang="en-US" dirty="0" smtClean="0"/>
              <a:t>miss rates become harder to compute because multiple instructions are being fetched at a time on any hit, some of them may be misses</a:t>
            </a:r>
          </a:p>
          <a:p>
            <a:pPr lvl="2"/>
            <a:r>
              <a:rPr lang="en-US" dirty="0" smtClean="0"/>
              <a:t>similarly, prefetching data may result in partial misses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85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0"/>
            <a:ext cx="8229600" cy="1143000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Speculation </a:t>
            </a:r>
          </a:p>
          <a:p>
            <a:pPr lvl="1"/>
            <a:r>
              <a:rPr lang="en-US" dirty="0" smtClean="0"/>
              <a:t>causes a previously fetched instruction to be executed before the hardware has computed whether a branch should have been taken or not</a:t>
            </a:r>
          </a:p>
          <a:p>
            <a:r>
              <a:rPr lang="en-US" dirty="0" smtClean="0"/>
              <a:t>Need memory support for speculation</a:t>
            </a:r>
            <a:endParaRPr lang="en-US" dirty="0" smtClean="0"/>
          </a:p>
          <a:p>
            <a:pPr lvl="1"/>
            <a:r>
              <a:rPr lang="en-US" dirty="0" smtClean="0"/>
              <a:t>proper protection must be implemented</a:t>
            </a:r>
          </a:p>
          <a:p>
            <a:pPr lvl="2"/>
            <a:r>
              <a:rPr lang="en-US" dirty="0" smtClean="0"/>
              <a:t>a memory violation arising when a fetched instruction should not have been fetched due to miss-speculation should not cause an exception</a:t>
            </a:r>
          </a:p>
          <a:p>
            <a:pPr lvl="2"/>
            <a:r>
              <a:rPr lang="en-US" dirty="0" smtClean="0"/>
              <a:t>to </a:t>
            </a:r>
            <a:r>
              <a:rPr lang="en-US" dirty="0" smtClean="0"/>
              <a:t>maintain a precise, </a:t>
            </a:r>
            <a:r>
              <a:rPr lang="en-US" dirty="0" smtClean="0"/>
              <a:t>memory </a:t>
            </a:r>
            <a:r>
              <a:rPr lang="en-US" dirty="0" smtClean="0"/>
              <a:t>violation must be postponed </a:t>
            </a:r>
          </a:p>
          <a:p>
            <a:pPr lvl="3"/>
            <a:r>
              <a:rPr lang="en-US" dirty="0" smtClean="0"/>
              <a:t>details </a:t>
            </a:r>
            <a:r>
              <a:rPr lang="en-US" dirty="0" smtClean="0"/>
              <a:t>on protection can be found in appendix B pages B-49 – B-54)</a:t>
            </a:r>
          </a:p>
          <a:p>
            <a:pPr lvl="1"/>
            <a:r>
              <a:rPr lang="en-US" dirty="0" smtClean="0"/>
              <a:t>cache </a:t>
            </a:r>
            <a:r>
              <a:rPr lang="en-US" dirty="0" smtClean="0"/>
              <a:t>miss after </a:t>
            </a:r>
            <a:r>
              <a:rPr lang="en-US" dirty="0" smtClean="0"/>
              <a:t>miss-speculation </a:t>
            </a:r>
            <a:r>
              <a:rPr lang="en-US" dirty="0" smtClean="0"/>
              <a:t>throws off the miss rate </a:t>
            </a:r>
            <a:endParaRPr lang="en-US" dirty="0" smtClean="0"/>
          </a:p>
          <a:p>
            <a:pPr lvl="2"/>
            <a:r>
              <a:rPr lang="en-US" dirty="0" smtClean="0"/>
              <a:t>because </a:t>
            </a:r>
            <a:r>
              <a:rPr lang="en-US" dirty="0" smtClean="0"/>
              <a:t>the instruction should never have been </a:t>
            </a:r>
            <a:r>
              <a:rPr lang="en-US" dirty="0" smtClean="0"/>
              <a:t>fetched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4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multi-core processors (or any parallel processor), we now have a new concern</a:t>
            </a:r>
          </a:p>
          <a:p>
            <a:pPr lvl="1"/>
            <a:r>
              <a:rPr lang="en-US" dirty="0" smtClean="0"/>
              <a:t>core 1 has loaded datum x from memory into its L1 cache, which is a write-back cache</a:t>
            </a:r>
          </a:p>
          <a:p>
            <a:pPr lvl="1"/>
            <a:r>
              <a:rPr lang="en-US" dirty="0" smtClean="0"/>
              <a:t>core 1 increments x in its cache, but not yet to memory</a:t>
            </a:r>
          </a:p>
          <a:p>
            <a:pPr lvl="1"/>
            <a:r>
              <a:rPr lang="en-US" dirty="0" smtClean="0"/>
              <a:t>core 2 now loads datum x from memory into its L1 cache</a:t>
            </a:r>
          </a:p>
          <a:p>
            <a:pPr lvl="1"/>
            <a:r>
              <a:rPr lang="en-US" dirty="0" smtClean="0"/>
              <a:t>core 2 has a stale (dirty) version of </a:t>
            </a:r>
            <a:r>
              <a:rPr lang="en-US" dirty="0" smtClean="0"/>
              <a:t>x</a:t>
            </a:r>
          </a:p>
          <a:p>
            <a:pPr lvl="2"/>
            <a:r>
              <a:rPr lang="en-US" dirty="0" smtClean="0"/>
              <a:t>this </a:t>
            </a:r>
            <a:r>
              <a:rPr lang="en-US" dirty="0" smtClean="0"/>
              <a:t>cannot be allowed</a:t>
            </a:r>
          </a:p>
          <a:p>
            <a:pPr lvl="1"/>
            <a:r>
              <a:rPr lang="en-US" dirty="0" smtClean="0"/>
              <a:t>we resolve this by implementing cache coherence</a:t>
            </a:r>
          </a:p>
          <a:p>
            <a:pPr lvl="2"/>
            <a:r>
              <a:rPr lang="en-US" dirty="0" smtClean="0"/>
              <a:t>we look at this in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63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ARM Cortex-A53 Mem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 </a:t>
            </a:r>
            <a:r>
              <a:rPr lang="en-US" dirty="0" smtClean="0"/>
              <a:t>up to 2 instructions per cycle</a:t>
            </a:r>
          </a:p>
          <a:p>
            <a:pPr lvl="1"/>
            <a:r>
              <a:rPr lang="en-US" dirty="0" smtClean="0"/>
              <a:t>three TLBs: instruction </a:t>
            </a:r>
            <a:r>
              <a:rPr lang="en-US" dirty="0" smtClean="0"/>
              <a:t>TLB, data TLB, second level TLB </a:t>
            </a:r>
            <a:r>
              <a:rPr lang="en-US" dirty="0" smtClean="0"/>
              <a:t>(L2 version of a TLB)</a:t>
            </a:r>
            <a:endParaRPr lang="en-US" dirty="0" smtClean="0"/>
          </a:p>
          <a:p>
            <a:pPr lvl="2"/>
            <a:r>
              <a:rPr lang="en-US" dirty="0" smtClean="0"/>
              <a:t>instruction and data TLBs are </a:t>
            </a:r>
            <a:r>
              <a:rPr lang="en-US" dirty="0" smtClean="0"/>
              <a:t>2-way set </a:t>
            </a:r>
            <a:r>
              <a:rPr lang="en-US" dirty="0" smtClean="0"/>
              <a:t>associative </a:t>
            </a:r>
            <a:r>
              <a:rPr lang="en-US" dirty="0" smtClean="0"/>
              <a:t>and can store up to 10 entries </a:t>
            </a:r>
            <a:r>
              <a:rPr lang="en-US" dirty="0" smtClean="0"/>
              <a:t>each – </a:t>
            </a:r>
            <a:r>
              <a:rPr lang="en-US" dirty="0" smtClean="0"/>
              <a:t>2 cycle penalty on a TLB miss</a:t>
            </a:r>
          </a:p>
          <a:p>
            <a:pPr lvl="2"/>
            <a:r>
              <a:rPr lang="en-US" dirty="0" smtClean="0"/>
              <a:t>second level TLB is 4-way set associative with 512 entries and a 20 cycle miss penalty (to get to page table in memory)</a:t>
            </a:r>
          </a:p>
          <a:p>
            <a:pPr lvl="2"/>
            <a:r>
              <a:rPr lang="en-US" dirty="0" smtClean="0"/>
              <a:t>TLBs use critical word first with early restart</a:t>
            </a:r>
          </a:p>
          <a:p>
            <a:pPr lvl="1"/>
            <a:r>
              <a:rPr lang="en-US" dirty="0" smtClean="0"/>
              <a:t>L1 instruction and data caches:  2-way set associative, 64-byte block, 13 cycle miss penalty</a:t>
            </a:r>
          </a:p>
          <a:p>
            <a:pPr lvl="1"/>
            <a:r>
              <a:rPr lang="en-US" dirty="0" smtClean="0"/>
              <a:t>L2 unified cache:  16-way set associative, LRU, 124 cycle miss penalty</a:t>
            </a:r>
          </a:p>
          <a:p>
            <a:pPr lvl="2"/>
            <a:r>
              <a:rPr lang="en-US" dirty="0" smtClean="0"/>
              <a:t>see figure 2.20 on page 131 if you want to be confused!</a:t>
            </a:r>
          </a:p>
        </p:txBody>
      </p:sp>
    </p:spTree>
    <p:extLst>
      <p:ext uri="{BB962C8B-B14F-4D97-AF65-F5344CB8AC3E}">
        <p14:creationId xmlns:p14="http://schemas.microsoft.com/office/powerpoint/2010/main" val="2721354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on SPECInt2006 benchmarks</a:t>
            </a:r>
          </a:p>
          <a:p>
            <a:r>
              <a:rPr lang="en-US" dirty="0" smtClean="0"/>
              <a:t>32KB L1 caches, 1MB L2</a:t>
            </a:r>
          </a:p>
          <a:p>
            <a:pPr lvl="1"/>
            <a:r>
              <a:rPr lang="en-US" dirty="0" smtClean="0"/>
              <a:t>miss rate for L1 was mostly under 5% </a:t>
            </a:r>
            <a:endParaRPr lang="en-US" dirty="0"/>
          </a:p>
          <a:p>
            <a:pPr lvl="2"/>
            <a:r>
              <a:rPr lang="en-US" dirty="0" smtClean="0"/>
              <a:t>reached 10% on two and 35%+ on </a:t>
            </a:r>
            <a:r>
              <a:rPr lang="en-US" dirty="0" err="1" smtClean="0"/>
              <a:t>mcf</a:t>
            </a:r>
            <a:endParaRPr lang="en-US" dirty="0" smtClean="0"/>
          </a:p>
          <a:p>
            <a:pPr lvl="1"/>
            <a:r>
              <a:rPr lang="en-US" dirty="0" smtClean="0"/>
              <a:t>miss rate for L2 was under 1% for most</a:t>
            </a:r>
          </a:p>
          <a:p>
            <a:pPr lvl="1"/>
            <a:r>
              <a:rPr lang="en-US" dirty="0" smtClean="0"/>
              <a:t>miss penalty was under 1 cycle for most benchmarks</a:t>
            </a:r>
          </a:p>
          <a:p>
            <a:pPr lvl="2"/>
            <a:r>
              <a:rPr lang="en-US" dirty="0" smtClean="0"/>
              <a:t>2-5 for 3 others, 16 for </a:t>
            </a:r>
            <a:r>
              <a:rPr lang="en-US" dirty="0" err="1" smtClean="0"/>
              <a:t>mcf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79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Intel Core i7 6700 Mem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24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 of order execution processor, four cores</a:t>
            </a:r>
          </a:p>
          <a:p>
            <a:r>
              <a:rPr lang="en-US" dirty="0" smtClean="0"/>
              <a:t>We focus on the memory hierarchy of a single core</a:t>
            </a:r>
          </a:p>
          <a:p>
            <a:pPr lvl="1"/>
            <a:r>
              <a:rPr lang="en-US" dirty="0" smtClean="0"/>
              <a:t>each core can issue up to 4 instructions at a time</a:t>
            </a:r>
          </a:p>
          <a:p>
            <a:pPr lvl="1"/>
            <a:r>
              <a:rPr lang="en-US" dirty="0" smtClean="0"/>
              <a:t>16-stage pipeline, dynamically scheduled</a:t>
            </a:r>
          </a:p>
          <a:p>
            <a:pPr lvl="2"/>
            <a:r>
              <a:rPr lang="en-US" dirty="0" smtClean="0"/>
              <a:t>up to 3 memory banks can be accessed simultaneously</a:t>
            </a:r>
          </a:p>
          <a:p>
            <a:pPr lvl="1"/>
            <a:r>
              <a:rPr lang="en-US" dirty="0" smtClean="0"/>
              <a:t>48-bit virtual memory </a:t>
            </a:r>
            <a:r>
              <a:rPr lang="en-US" dirty="0" smtClean="0">
                <a:sym typeface="Wingdings" panose="05000000000000000000" pitchFamily="2" charset="2"/>
              </a:rPr>
              <a:t> 36-bit physical memory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3-level cache hierarchy (but can support a fourth level using high-bandwidth memory)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L1 indexed by virtual address, L2 &amp; L3 use </a:t>
            </a:r>
            <a:r>
              <a:rPr lang="en-US" dirty="0" err="1" smtClean="0">
                <a:sym typeface="Wingdings" panose="05000000000000000000" pitchFamily="2" charset="2"/>
              </a:rPr>
              <a:t>phys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addr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this led to an oddity in that the L2 could cache an instruction both by virtual address (when backing up L1) and physical address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TLB access and L1 caches accessed simultaneously to reduce impact of a cache miss requiring address translation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two TLBs (instruction, data) are 8-way associative </a:t>
            </a:r>
          </a:p>
        </p:txBody>
      </p:sp>
    </p:spTree>
    <p:extLst>
      <p:ext uri="{BB962C8B-B14F-4D97-AF65-F5344CB8AC3E}">
        <p14:creationId xmlns:p14="http://schemas.microsoft.com/office/powerpoint/2010/main" val="3942236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Here are a few more </a:t>
            </a:r>
            <a:r>
              <a:rPr lang="en-US" dirty="0" smtClean="0">
                <a:sym typeface="Wingdings" panose="05000000000000000000" pitchFamily="2" charset="2"/>
              </a:rPr>
              <a:t>details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L1 </a:t>
            </a:r>
            <a:r>
              <a:rPr lang="en-US" dirty="0">
                <a:sym typeface="Wingdings" panose="05000000000000000000" pitchFamily="2" charset="2"/>
              </a:rPr>
              <a:t>instruction cache is divided into 8 banks for simultaneous </a:t>
            </a:r>
            <a:r>
              <a:rPr lang="en-US" dirty="0" smtClean="0">
                <a:sym typeface="Wingdings" panose="05000000000000000000" pitchFamily="2" charset="2"/>
              </a:rPr>
              <a:t>accesses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L2 cache uses write-back with a 10-entry merging write buffer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hardware prefetching performed on both L1 and l2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usually just the next block after the one being requested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Performance is hard to determine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OOC nature of the processor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separate instruction-fetch unit (which attempts to fetch 16 bytes at a time)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L1 miss rate using prefetching ranged between 1% and 22% for SPEC2006Int benchmarks, mostly 1-3%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instruction fetch unit is stalled less than 2% of the time for most programs, up to 12% for one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39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087732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581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Fallacies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P:  predicting cache performance from one program to another</a:t>
            </a:r>
          </a:p>
          <a:p>
            <a:pPr lvl="1"/>
            <a:r>
              <a:rPr lang="en-US" dirty="0" smtClean="0"/>
              <a:t>cache performance can vary dramatically because of the nature of a program’s </a:t>
            </a:r>
            <a:r>
              <a:rPr lang="en-US" dirty="0" smtClean="0"/>
              <a:t>branches, use of arrays, local variables, pointers,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P: not delivering high memory bandwidth to the cache</a:t>
            </a:r>
          </a:p>
          <a:p>
            <a:pPr lvl="1"/>
            <a:r>
              <a:rPr lang="en-US" dirty="0" smtClean="0"/>
              <a:t>moving too little at a time causes cache performance to degrade</a:t>
            </a:r>
          </a:p>
          <a:p>
            <a:r>
              <a:rPr lang="en-US" dirty="0" smtClean="0"/>
              <a:t>P:  having too small an address space</a:t>
            </a:r>
          </a:p>
          <a:p>
            <a:pPr lvl="1"/>
            <a:r>
              <a:rPr lang="en-US" dirty="0" smtClean="0"/>
              <a:t>not providing enough bits for either a physical or virtual address (this limitation can arise because of the size of address registers and the address bus)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9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Cache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Where can a block be placed?</a:t>
            </a:r>
          </a:p>
          <a:p>
            <a:pPr lvl="1"/>
            <a:r>
              <a:rPr lang="en-US" dirty="0" smtClean="0"/>
              <a:t>determined by type of cache (direct-mapped, set associative)</a:t>
            </a:r>
          </a:p>
          <a:p>
            <a:r>
              <a:rPr lang="en-US" dirty="0" smtClean="0"/>
              <a:t>How is a block found?</a:t>
            </a:r>
          </a:p>
          <a:p>
            <a:pPr lvl="1"/>
            <a:r>
              <a:rPr lang="en-US" dirty="0" smtClean="0"/>
              <a:t>requires tag checking</a:t>
            </a:r>
          </a:p>
          <a:p>
            <a:pPr lvl="1"/>
            <a:r>
              <a:rPr lang="en-US" dirty="0" smtClean="0"/>
              <a:t>tags get larger as we move from direct-mapped to some level of associativity</a:t>
            </a:r>
          </a:p>
          <a:p>
            <a:pPr lvl="2"/>
            <a:r>
              <a:rPr lang="en-US" dirty="0" smtClean="0"/>
              <a:t>amount of hardware required for parallel tag checks increases</a:t>
            </a:r>
          </a:p>
          <a:p>
            <a:pPr lvl="2"/>
            <a:r>
              <a:rPr lang="en-US" dirty="0" smtClean="0"/>
              <a:t>causing the hardware to become more expensive and slower</a:t>
            </a:r>
          </a:p>
          <a:p>
            <a:r>
              <a:rPr lang="en-US" dirty="0" smtClean="0"/>
              <a:t>Which block should be replaced on a miss?</a:t>
            </a:r>
          </a:p>
          <a:p>
            <a:pPr lvl="1"/>
            <a:r>
              <a:rPr lang="en-US" dirty="0" smtClean="0"/>
              <a:t>direct-mapped: no choice</a:t>
            </a:r>
          </a:p>
          <a:p>
            <a:pPr lvl="1"/>
            <a:r>
              <a:rPr lang="en-US" dirty="0" smtClean="0"/>
              <a:t>associative:  replacement strategy (random, LRU, FIFO)</a:t>
            </a:r>
          </a:p>
          <a:p>
            <a:r>
              <a:rPr lang="en-US" dirty="0" smtClean="0"/>
              <a:t>What happens on a write?</a:t>
            </a:r>
          </a:p>
          <a:p>
            <a:pPr lvl="1"/>
            <a:r>
              <a:rPr lang="en-US" dirty="0" smtClean="0"/>
              <a:t>read B-6..B-12 if you need a refresher from CSC 362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Write Strategy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/>
          </a:bodyPr>
          <a:lstStyle/>
          <a:p>
            <a:pPr marL="406400" indent="-406400">
              <a:lnSpc>
                <a:spcPct val="80000"/>
              </a:lnSpc>
            </a:pPr>
            <a:r>
              <a:rPr lang="en-US" sz="2600" dirty="0"/>
              <a:t>Computer </a:t>
            </a:r>
            <a:r>
              <a:rPr lang="en-US" sz="2600" dirty="0" smtClean="0"/>
              <a:t>has a </a:t>
            </a:r>
            <a:r>
              <a:rPr lang="en-US" sz="2600" dirty="0"/>
              <a:t>fully associative write-back data cache </a:t>
            </a:r>
          </a:p>
          <a:p>
            <a:pPr marL="406400" indent="-406400">
              <a:lnSpc>
                <a:spcPct val="80000"/>
              </a:lnSpc>
            </a:pPr>
            <a:r>
              <a:rPr lang="en-US" sz="2600" dirty="0" smtClean="0"/>
              <a:t>Refill line </a:t>
            </a:r>
            <a:r>
              <a:rPr lang="en-US" sz="2600" dirty="0"/>
              <a:t>size is 64 </a:t>
            </a:r>
            <a:r>
              <a:rPr lang="en-US" sz="2600" dirty="0" smtClean="0"/>
              <a:t>bytes</a:t>
            </a:r>
          </a:p>
          <a:p>
            <a:pPr marL="406400" indent="-406400">
              <a:lnSpc>
                <a:spcPct val="80000"/>
              </a:lnSpc>
            </a:pPr>
            <a:endParaRPr lang="en-US" sz="2600" dirty="0"/>
          </a:p>
          <a:p>
            <a:pPr marL="406400" indent="-406400">
              <a:lnSpc>
                <a:spcPct val="80000"/>
              </a:lnSpc>
            </a:pPr>
            <a:endParaRPr lang="en-US" sz="2600" dirty="0"/>
          </a:p>
          <a:p>
            <a:pPr marL="406400" indent="-406400">
              <a:lnSpc>
                <a:spcPct val="80000"/>
              </a:lnSpc>
            </a:pPr>
            <a:endParaRPr lang="en-US" sz="2600" dirty="0"/>
          </a:p>
          <a:p>
            <a:pPr marL="406400" indent="-406400">
              <a:lnSpc>
                <a:spcPct val="80000"/>
              </a:lnSpc>
            </a:pPr>
            <a:endParaRPr lang="en-US" sz="2600" dirty="0"/>
          </a:p>
          <a:p>
            <a:pPr marL="406400" indent="-406400">
              <a:lnSpc>
                <a:spcPct val="80000"/>
              </a:lnSpc>
            </a:pPr>
            <a:r>
              <a:rPr lang="en-US" sz="2600" dirty="0" smtClean="0"/>
              <a:t>x, b and c are double arrays of 1024 elements</a:t>
            </a:r>
          </a:p>
          <a:p>
            <a:pPr marL="406400" indent="-406400">
              <a:lnSpc>
                <a:spcPct val="80000"/>
              </a:lnSpc>
            </a:pPr>
            <a:r>
              <a:rPr lang="en-US" sz="2600" dirty="0" smtClean="0"/>
              <a:t>assume b &amp; c are already </a:t>
            </a:r>
            <a:r>
              <a:rPr lang="en-US" sz="2600" dirty="0"/>
              <a:t>in </a:t>
            </a:r>
            <a:r>
              <a:rPr lang="en-US" sz="2600" dirty="0" smtClean="0"/>
              <a:t>cache and moving x into the cache does not conflict with b or c</a:t>
            </a:r>
            <a:endParaRPr lang="en-US" sz="2600" dirty="0"/>
          </a:p>
          <a:p>
            <a:pPr marL="990600" lvl="1" indent="-266700">
              <a:lnSpc>
                <a:spcPct val="80000"/>
              </a:lnSpc>
            </a:pPr>
            <a:r>
              <a:rPr lang="en-US" sz="2400" dirty="0" smtClean="0"/>
              <a:t>x[0</a:t>
            </a:r>
            <a:r>
              <a:rPr lang="en-US" sz="2400" dirty="0"/>
              <a:t>] is stored at the beginning of a block</a:t>
            </a:r>
          </a:p>
          <a:p>
            <a:pPr marL="406400" indent="-406400">
              <a:lnSpc>
                <a:spcPct val="80000"/>
              </a:lnSpc>
            </a:pPr>
            <a:r>
              <a:rPr lang="en-US" sz="2600" dirty="0"/>
              <a:t>Questions:</a:t>
            </a:r>
          </a:p>
          <a:p>
            <a:pPr marL="990600" lvl="1" indent="-266700">
              <a:lnSpc>
                <a:spcPct val="80000"/>
              </a:lnSpc>
            </a:pPr>
            <a:r>
              <a:rPr lang="en-US" sz="2400" dirty="0"/>
              <a:t>how many misses arise with respect to accessing x if the cache uses a no-write allocate policy?</a:t>
            </a:r>
          </a:p>
          <a:p>
            <a:pPr marL="990600" lvl="1" indent="-266700">
              <a:lnSpc>
                <a:spcPct val="80000"/>
              </a:lnSpc>
            </a:pPr>
            <a:r>
              <a:rPr lang="en-US" sz="2400" dirty="0"/>
              <a:t>how many misses arise with respect to accessing x if the cache uses a write allocate policy?</a:t>
            </a:r>
          </a:p>
          <a:p>
            <a:pPr marL="990600" lvl="1" indent="-266700">
              <a:lnSpc>
                <a:spcPct val="80000"/>
              </a:lnSpc>
            </a:pPr>
            <a:r>
              <a:rPr lang="en-US" sz="2400" dirty="0"/>
              <a:t>redo </a:t>
            </a:r>
            <a:r>
              <a:rPr lang="en-US" sz="2400" dirty="0" smtClean="0"/>
              <a:t>the question with S2 before </a:t>
            </a:r>
            <a:r>
              <a:rPr lang="en-US" sz="2400" dirty="0"/>
              <a:t>statement </a:t>
            </a:r>
            <a:r>
              <a:rPr lang="en-US" sz="2400" dirty="0" smtClean="0"/>
              <a:t>S1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76400" y="1600200"/>
            <a:ext cx="487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=0;i&lt;1024;i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	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// S1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4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248400"/>
          </a:xfrm>
        </p:spPr>
        <p:txBody>
          <a:bodyPr>
            <a:normAutofit lnSpcReduction="10000"/>
          </a:bodyPr>
          <a:lstStyle/>
          <a:p>
            <a:pPr marL="290513" indent="-290513">
              <a:lnSpc>
                <a:spcPct val="80000"/>
              </a:lnSpc>
            </a:pPr>
            <a:r>
              <a:rPr lang="en-US" sz="2800" dirty="0" smtClean="0"/>
              <a:t>Refill line size = 64 bytes</a:t>
            </a:r>
          </a:p>
          <a:p>
            <a:pPr marL="690563" lvl="1" indent="-290513">
              <a:lnSpc>
                <a:spcPct val="80000"/>
              </a:lnSpc>
            </a:pPr>
            <a:r>
              <a:rPr lang="en-US" sz="2400" dirty="0" smtClean="0"/>
              <a:t>each array element is 8 bytes, 8 elements per refill line</a:t>
            </a:r>
            <a:endParaRPr lang="en-US" sz="2400" dirty="0"/>
          </a:p>
          <a:p>
            <a:pPr marL="690563" lvl="1" indent="-290513">
              <a:lnSpc>
                <a:spcPct val="80000"/>
              </a:lnSpc>
            </a:pPr>
            <a:r>
              <a:rPr lang="en-US" sz="2400" dirty="0" smtClean="0"/>
              <a:t>misses arise only when accessing x</a:t>
            </a:r>
            <a:endParaRPr lang="en-US" sz="2400" dirty="0"/>
          </a:p>
          <a:p>
            <a:pPr marL="290513" indent="-290513">
              <a:lnSpc>
                <a:spcPct val="80000"/>
              </a:lnSpc>
            </a:pPr>
            <a:r>
              <a:rPr lang="en-US" sz="2800" dirty="0" smtClean="0"/>
              <a:t>No-write </a:t>
            </a:r>
            <a:r>
              <a:rPr lang="en-US" sz="2800" dirty="0"/>
              <a:t>allocate policy means </a:t>
            </a:r>
            <a:endParaRPr lang="en-US" sz="2800" dirty="0" smtClean="0"/>
          </a:p>
          <a:p>
            <a:pPr marL="690563" lvl="1" indent="-290513">
              <a:lnSpc>
                <a:spcPct val="80000"/>
              </a:lnSpc>
            </a:pPr>
            <a:r>
              <a:rPr lang="en-US" sz="2400" dirty="0" smtClean="0"/>
              <a:t>a miss on a write sends the write to memory without loading the line into cache</a:t>
            </a:r>
          </a:p>
          <a:p>
            <a:pPr marL="1090613" lvl="2" indent="-290513">
              <a:lnSpc>
                <a:spcPct val="80000"/>
              </a:lnSpc>
            </a:pPr>
            <a:r>
              <a:rPr lang="en-US" sz="2000" dirty="0" smtClean="0"/>
              <a:t>a miss in S1 does not load the line and so S2 will also have a miss</a:t>
            </a:r>
          </a:p>
          <a:p>
            <a:pPr marL="690563" lvl="1" indent="-290513">
              <a:lnSpc>
                <a:spcPct val="8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 miss on a read causes line to be brought into cache</a:t>
            </a:r>
          </a:p>
          <a:p>
            <a:pPr marL="1090613" lvl="2" indent="-290513">
              <a:lnSpc>
                <a:spcPct val="80000"/>
              </a:lnSpc>
            </a:pPr>
            <a:r>
              <a:rPr lang="en-US" sz="2000" dirty="0" smtClean="0"/>
              <a:t>a miss in S2 causes line to be brought into cache </a:t>
            </a:r>
          </a:p>
          <a:p>
            <a:pPr marL="1547813" lvl="3" indent="-290513">
              <a:lnSpc>
                <a:spcPct val="80000"/>
              </a:lnSpc>
            </a:pPr>
            <a:r>
              <a:rPr lang="en-US" sz="1600" dirty="0" smtClean="0"/>
              <a:t>along with the next 7 array elements</a:t>
            </a:r>
            <a:endParaRPr lang="en-US" sz="1600" dirty="0"/>
          </a:p>
          <a:p>
            <a:pPr marL="1082675" lvl="2" indent="-217488">
              <a:lnSpc>
                <a:spcPct val="80000"/>
              </a:lnSpc>
            </a:pPr>
            <a:r>
              <a:rPr lang="en-US" sz="2200" dirty="0" smtClean="0"/>
              <a:t>read misses occur for the first array element and every 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thereafter</a:t>
            </a:r>
          </a:p>
          <a:p>
            <a:pPr marL="1539875" lvl="3" indent="-217488">
              <a:lnSpc>
                <a:spcPct val="80000"/>
              </a:lnSpc>
            </a:pPr>
            <a:r>
              <a:rPr lang="en-US" sz="1800" dirty="0" smtClean="0"/>
              <a:t>1024 / 8  = 128 read misses</a:t>
            </a:r>
          </a:p>
          <a:p>
            <a:pPr marL="1082675" lvl="2" indent="-217488">
              <a:lnSpc>
                <a:spcPct val="80000"/>
              </a:lnSpc>
            </a:pPr>
            <a:r>
              <a:rPr lang="en-US" sz="2200" dirty="0" smtClean="0"/>
              <a:t>read miss in S2 </a:t>
            </a:r>
            <a:r>
              <a:rPr lang="en-US" sz="2200" dirty="0"/>
              <a:t>will have </a:t>
            </a:r>
            <a:r>
              <a:rPr lang="en-US" sz="2200" dirty="0" smtClean="0"/>
              <a:t>had </a:t>
            </a:r>
            <a:r>
              <a:rPr lang="en-US" sz="2200" dirty="0"/>
              <a:t>a write miss </a:t>
            </a:r>
            <a:r>
              <a:rPr lang="en-US" sz="2200" dirty="0" smtClean="0"/>
              <a:t>in S1, 256 total misses</a:t>
            </a:r>
          </a:p>
          <a:p>
            <a:pPr marL="290513" indent="-290513">
              <a:lnSpc>
                <a:spcPct val="80000"/>
              </a:lnSpc>
            </a:pPr>
            <a:r>
              <a:rPr lang="en-US" sz="2800" dirty="0"/>
              <a:t>Write allocate policy means </a:t>
            </a:r>
            <a:r>
              <a:rPr lang="en-US" sz="2800" dirty="0" smtClean="0"/>
              <a:t>write </a:t>
            </a:r>
            <a:r>
              <a:rPr lang="en-US" sz="2800" dirty="0"/>
              <a:t>miss in S1 </a:t>
            </a:r>
            <a:r>
              <a:rPr lang="en-US" sz="2800" dirty="0" smtClean="0"/>
              <a:t>loads </a:t>
            </a:r>
            <a:r>
              <a:rPr lang="en-US" sz="2800" dirty="0"/>
              <a:t>the line into </a:t>
            </a:r>
            <a:r>
              <a:rPr lang="en-US" sz="2800" dirty="0" smtClean="0"/>
              <a:t>cache (so no miss in S2)</a:t>
            </a:r>
            <a:endParaRPr lang="en-US" sz="2800" dirty="0"/>
          </a:p>
          <a:p>
            <a:pPr marL="690563" lvl="1" indent="-290513">
              <a:lnSpc>
                <a:spcPct val="80000"/>
              </a:lnSpc>
            </a:pPr>
            <a:r>
              <a:rPr lang="en-US" sz="2400" dirty="0" smtClean="0"/>
              <a:t>therefore </a:t>
            </a:r>
            <a:r>
              <a:rPr lang="en-US" sz="2400" dirty="0"/>
              <a:t>will have a total of 128 misses</a:t>
            </a:r>
          </a:p>
          <a:p>
            <a:pPr marL="290513" indent="-290513">
              <a:lnSpc>
                <a:spcPct val="80000"/>
              </a:lnSpc>
            </a:pPr>
            <a:r>
              <a:rPr lang="en-US" sz="2800" dirty="0"/>
              <a:t>Reversing the order of S1 and S2 leads to the read miss happening </a:t>
            </a:r>
            <a:r>
              <a:rPr lang="en-US" sz="2800" dirty="0" smtClean="0"/>
              <a:t>first, so 128 total misses no matter which policy is used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8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Write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o support write through, add a write buffer</a:t>
            </a:r>
          </a:p>
          <a:p>
            <a:pPr lvl="1"/>
            <a:r>
              <a:rPr lang="en-US" dirty="0" smtClean="0"/>
              <a:t>buffer caches updated lines so that, to the CPU, writing to cache is the same as writing to memory</a:t>
            </a:r>
          </a:p>
          <a:p>
            <a:pPr lvl="2"/>
            <a:r>
              <a:rPr lang="en-US" dirty="0" smtClean="0"/>
              <a:t>but writes to memory get temporarily cached</a:t>
            </a:r>
          </a:p>
          <a:p>
            <a:pPr lvl="1"/>
            <a:r>
              <a:rPr lang="en-US" dirty="0" smtClean="0"/>
              <a:t>successive writes to the same block get stored in the buffer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nly if writes are to different blocks will the current write buffer contents be sent to memory</a:t>
            </a:r>
          </a:p>
          <a:p>
            <a:pPr lvl="2"/>
            <a:r>
              <a:rPr lang="en-US" dirty="0" smtClean="0"/>
              <a:t>on cache miss, check buffer to see if it is storing what we need</a:t>
            </a:r>
          </a:p>
          <a:p>
            <a:pPr lvl="1"/>
            <a:r>
              <a:rPr lang="en-US" dirty="0" smtClean="0"/>
              <a:t>example:  4-word write buffer, and in the code below, 512 and 1024 map to the same cache line</a:t>
            </a:r>
          </a:p>
          <a:p>
            <a:pPr lvl="2"/>
            <a:r>
              <a:rPr lang="en-US" dirty="0" err="1" smtClean="0"/>
              <a:t>sw</a:t>
            </a:r>
            <a:r>
              <a:rPr lang="en-US" dirty="0" smtClean="0"/>
              <a:t>	x3, 512(x0) – write to buffer</a:t>
            </a:r>
          </a:p>
          <a:p>
            <a:pPr lvl="2"/>
            <a:r>
              <a:rPr lang="en-US" dirty="0" err="1" smtClean="0"/>
              <a:t>lw</a:t>
            </a:r>
            <a:r>
              <a:rPr lang="en-US" dirty="0" smtClean="0"/>
              <a:t>	x1, 1024(x0) – load causes block with 512 to be discarded</a:t>
            </a:r>
          </a:p>
          <a:p>
            <a:pPr lvl="2"/>
            <a:r>
              <a:rPr lang="en-US" dirty="0" err="1" smtClean="0"/>
              <a:t>lw</a:t>
            </a:r>
            <a:r>
              <a:rPr lang="en-US" dirty="0" smtClean="0"/>
              <a:t>	x2, 512(x0) – datum found in write buffer, small penalty!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6872</Words>
  <Application>Microsoft Office PowerPoint</Application>
  <PresentationFormat>On-screen Show (4:3)</PresentationFormat>
  <Paragraphs>758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Courier New</vt:lpstr>
      <vt:lpstr>Times New Roman</vt:lpstr>
      <vt:lpstr>Wingdings</vt:lpstr>
      <vt:lpstr>Office Theme</vt:lpstr>
      <vt:lpstr>Memory Hierarchy</vt:lpstr>
      <vt:lpstr>The “Memory” Problem</vt:lpstr>
      <vt:lpstr>Cache</vt:lpstr>
      <vt:lpstr>Performance Formulae</vt:lpstr>
      <vt:lpstr>Example</vt:lpstr>
      <vt:lpstr>Cache Questions</vt:lpstr>
      <vt:lpstr>Write Strategy Example</vt:lpstr>
      <vt:lpstr>Solution</vt:lpstr>
      <vt:lpstr>Write Buffer</vt:lpstr>
      <vt:lpstr>Performance: Unified Versus Split Cache</vt:lpstr>
      <vt:lpstr>Solution</vt:lpstr>
      <vt:lpstr>Miss Rates:  the 3 C’s</vt:lpstr>
      <vt:lpstr>Impact of Associativity</vt:lpstr>
      <vt:lpstr>Solution</vt:lpstr>
      <vt:lpstr>Impact on OOC</vt:lpstr>
      <vt:lpstr>Cache Optimization Strategies</vt:lpstr>
      <vt:lpstr>Larger Block Sizes</vt:lpstr>
      <vt:lpstr>Higher Associativity</vt:lpstr>
      <vt:lpstr>Solution</vt:lpstr>
      <vt:lpstr>Multi-Level Caches</vt:lpstr>
      <vt:lpstr>EAT for Multi-level Cache</vt:lpstr>
      <vt:lpstr>Example</vt:lpstr>
      <vt:lpstr>Priority to Read over Write Misses</vt:lpstr>
      <vt:lpstr>Avoiding Address Translation</vt:lpstr>
      <vt:lpstr>Small/Simple L1 Caches</vt:lpstr>
      <vt:lpstr>Way Prediction</vt:lpstr>
      <vt:lpstr>Variation:  Pseudo-Associative Cache</vt:lpstr>
      <vt:lpstr>Examples</vt:lpstr>
      <vt:lpstr>Multi-Banked Caches</vt:lpstr>
      <vt:lpstr>Variation:  Pipelined Cache Access</vt:lpstr>
      <vt:lpstr>Non-Blocking Caches</vt:lpstr>
      <vt:lpstr>Implementing a Non-Blocking Cache</vt:lpstr>
      <vt:lpstr>Critical Word First/Early Restart</vt:lpstr>
      <vt:lpstr>Example</vt:lpstr>
      <vt:lpstr>Merging Write Buffer</vt:lpstr>
      <vt:lpstr>Example</vt:lpstr>
      <vt:lpstr>Compiler Optimizations</vt:lpstr>
      <vt:lpstr>Continued</vt:lpstr>
      <vt:lpstr>Hardware Prefetching</vt:lpstr>
      <vt:lpstr>Compiler Pre-fetching</vt:lpstr>
      <vt:lpstr>Victim Cache</vt:lpstr>
      <vt:lpstr>Continued</vt:lpstr>
      <vt:lpstr>Summary</vt:lpstr>
      <vt:lpstr>Continued</vt:lpstr>
      <vt:lpstr>Opteron Data Cache</vt:lpstr>
      <vt:lpstr>VM:  Review</vt:lpstr>
      <vt:lpstr>Comparing Cache and VM</vt:lpstr>
      <vt:lpstr>Fast Address Translation</vt:lpstr>
      <vt:lpstr>Selecting a Page Size</vt:lpstr>
      <vt:lpstr>Implementing a Memory Hierarchy</vt:lpstr>
      <vt:lpstr>Continued</vt:lpstr>
      <vt:lpstr>Cache Coherence</vt:lpstr>
      <vt:lpstr>ARM Cortex-A53 Mem Hierarchy</vt:lpstr>
      <vt:lpstr>Memory Performance</vt:lpstr>
      <vt:lpstr>Intel Core i7 6700 Mem Hierarchy</vt:lpstr>
      <vt:lpstr>More</vt:lpstr>
      <vt:lpstr>PowerPoint Presentation</vt:lpstr>
      <vt:lpstr>Fallacies and Pitfalls</vt:lpstr>
    </vt:vector>
  </TitlesOfParts>
  <Company>NKU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Administrator</dc:creator>
  <cp:lastModifiedBy>Richard Fox</cp:lastModifiedBy>
  <cp:revision>92</cp:revision>
  <dcterms:created xsi:type="dcterms:W3CDTF">2012-04-24T13:04:42Z</dcterms:created>
  <dcterms:modified xsi:type="dcterms:W3CDTF">2019-03-25T14:11:33Z</dcterms:modified>
</cp:coreProperties>
</file>