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1474"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BF77C6-88B3-41AB-B64E-FCFA8400CFBD}"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D0292-6E96-4C39-9B6F-27A0E461E4DB}" type="slidenum">
              <a:rPr lang="en-US" smtClean="0"/>
              <a:t>‹#›</a:t>
            </a:fld>
            <a:endParaRPr lang="en-US"/>
          </a:p>
        </p:txBody>
      </p:sp>
    </p:spTree>
    <p:extLst>
      <p:ext uri="{BB962C8B-B14F-4D97-AF65-F5344CB8AC3E}">
        <p14:creationId xmlns:p14="http://schemas.microsoft.com/office/powerpoint/2010/main" val="23562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BF77C6-88B3-41AB-B64E-FCFA8400CFBD}"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D0292-6E96-4C39-9B6F-27A0E461E4DB}" type="slidenum">
              <a:rPr lang="en-US" smtClean="0"/>
              <a:t>‹#›</a:t>
            </a:fld>
            <a:endParaRPr lang="en-US"/>
          </a:p>
        </p:txBody>
      </p:sp>
    </p:spTree>
    <p:extLst>
      <p:ext uri="{BB962C8B-B14F-4D97-AF65-F5344CB8AC3E}">
        <p14:creationId xmlns:p14="http://schemas.microsoft.com/office/powerpoint/2010/main" val="410305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BF77C6-88B3-41AB-B64E-FCFA8400CFBD}"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D0292-6E96-4C39-9B6F-27A0E461E4DB}" type="slidenum">
              <a:rPr lang="en-US" smtClean="0"/>
              <a:t>‹#›</a:t>
            </a:fld>
            <a:endParaRPr lang="en-US"/>
          </a:p>
        </p:txBody>
      </p:sp>
    </p:spTree>
    <p:extLst>
      <p:ext uri="{BB962C8B-B14F-4D97-AF65-F5344CB8AC3E}">
        <p14:creationId xmlns:p14="http://schemas.microsoft.com/office/powerpoint/2010/main" val="157237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BF77C6-88B3-41AB-B64E-FCFA8400CFBD}"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D0292-6E96-4C39-9B6F-27A0E461E4DB}" type="slidenum">
              <a:rPr lang="en-US" smtClean="0"/>
              <a:t>‹#›</a:t>
            </a:fld>
            <a:endParaRPr lang="en-US"/>
          </a:p>
        </p:txBody>
      </p:sp>
    </p:spTree>
    <p:extLst>
      <p:ext uri="{BB962C8B-B14F-4D97-AF65-F5344CB8AC3E}">
        <p14:creationId xmlns:p14="http://schemas.microsoft.com/office/powerpoint/2010/main" val="57611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BF77C6-88B3-41AB-B64E-FCFA8400CFBD}"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D0292-6E96-4C39-9B6F-27A0E461E4DB}" type="slidenum">
              <a:rPr lang="en-US" smtClean="0"/>
              <a:t>‹#›</a:t>
            </a:fld>
            <a:endParaRPr lang="en-US"/>
          </a:p>
        </p:txBody>
      </p:sp>
    </p:spTree>
    <p:extLst>
      <p:ext uri="{BB962C8B-B14F-4D97-AF65-F5344CB8AC3E}">
        <p14:creationId xmlns:p14="http://schemas.microsoft.com/office/powerpoint/2010/main" val="328798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BF77C6-88B3-41AB-B64E-FCFA8400CFBD}"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D0292-6E96-4C39-9B6F-27A0E461E4DB}" type="slidenum">
              <a:rPr lang="en-US" smtClean="0"/>
              <a:t>‹#›</a:t>
            </a:fld>
            <a:endParaRPr lang="en-US"/>
          </a:p>
        </p:txBody>
      </p:sp>
    </p:spTree>
    <p:extLst>
      <p:ext uri="{BB962C8B-B14F-4D97-AF65-F5344CB8AC3E}">
        <p14:creationId xmlns:p14="http://schemas.microsoft.com/office/powerpoint/2010/main" val="169669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BF77C6-88B3-41AB-B64E-FCFA8400CFBD}" type="datetimeFigureOut">
              <a:rPr lang="en-US" smtClean="0"/>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0D0292-6E96-4C39-9B6F-27A0E461E4DB}" type="slidenum">
              <a:rPr lang="en-US" smtClean="0"/>
              <a:t>‹#›</a:t>
            </a:fld>
            <a:endParaRPr lang="en-US"/>
          </a:p>
        </p:txBody>
      </p:sp>
    </p:spTree>
    <p:extLst>
      <p:ext uri="{BB962C8B-B14F-4D97-AF65-F5344CB8AC3E}">
        <p14:creationId xmlns:p14="http://schemas.microsoft.com/office/powerpoint/2010/main" val="99087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BF77C6-88B3-41AB-B64E-FCFA8400CFBD}" type="datetimeFigureOut">
              <a:rPr lang="en-US" smtClean="0"/>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0D0292-6E96-4C39-9B6F-27A0E461E4DB}" type="slidenum">
              <a:rPr lang="en-US" smtClean="0"/>
              <a:t>‹#›</a:t>
            </a:fld>
            <a:endParaRPr lang="en-US"/>
          </a:p>
        </p:txBody>
      </p:sp>
    </p:spTree>
    <p:extLst>
      <p:ext uri="{BB962C8B-B14F-4D97-AF65-F5344CB8AC3E}">
        <p14:creationId xmlns:p14="http://schemas.microsoft.com/office/powerpoint/2010/main" val="37278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F77C6-88B3-41AB-B64E-FCFA8400CFBD}" type="datetimeFigureOut">
              <a:rPr lang="en-US" smtClean="0"/>
              <a:t>6/3/2025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0D0292-6E96-4C39-9B6F-27A0E461E4DB}" type="slidenum">
              <a:rPr lang="en-US" smtClean="0"/>
              <a:t>‹#›</a:t>
            </a:fld>
            <a:endParaRPr lang="en-US"/>
          </a:p>
        </p:txBody>
      </p:sp>
    </p:spTree>
    <p:extLst>
      <p:ext uri="{BB962C8B-B14F-4D97-AF65-F5344CB8AC3E}">
        <p14:creationId xmlns:p14="http://schemas.microsoft.com/office/powerpoint/2010/main" val="17211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59BF77C6-88B3-41AB-B64E-FCFA8400CFBD}"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D0292-6E96-4C39-9B6F-27A0E461E4DB}" type="slidenum">
              <a:rPr lang="en-US" smtClean="0"/>
              <a:t>‹#›</a:t>
            </a:fld>
            <a:endParaRPr lang="en-US"/>
          </a:p>
        </p:txBody>
      </p:sp>
    </p:spTree>
    <p:extLst>
      <p:ext uri="{BB962C8B-B14F-4D97-AF65-F5344CB8AC3E}">
        <p14:creationId xmlns:p14="http://schemas.microsoft.com/office/powerpoint/2010/main" val="416110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59BF77C6-88B3-41AB-B64E-FCFA8400CFBD}"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0D0292-6E96-4C39-9B6F-27A0E461E4DB}" type="slidenum">
              <a:rPr lang="en-US" smtClean="0"/>
              <a:t>‹#›</a:t>
            </a:fld>
            <a:endParaRPr lang="en-US"/>
          </a:p>
        </p:txBody>
      </p:sp>
    </p:spTree>
    <p:extLst>
      <p:ext uri="{BB962C8B-B14F-4D97-AF65-F5344CB8AC3E}">
        <p14:creationId xmlns:p14="http://schemas.microsoft.com/office/powerpoint/2010/main" val="461412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59BF77C6-88B3-41AB-B64E-FCFA8400CFBD}" type="datetimeFigureOut">
              <a:rPr lang="en-US" smtClean="0"/>
              <a:t>6/3/2025</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FF0D0292-6E96-4C39-9B6F-27A0E461E4DB}" type="slidenum">
              <a:rPr lang="en-US" smtClean="0"/>
              <a:t>‹#›</a:t>
            </a:fld>
            <a:endParaRPr lang="en-US"/>
          </a:p>
        </p:txBody>
      </p:sp>
    </p:spTree>
    <p:extLst>
      <p:ext uri="{BB962C8B-B14F-4D97-AF65-F5344CB8AC3E}">
        <p14:creationId xmlns:p14="http://schemas.microsoft.com/office/powerpoint/2010/main" val="3037141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3D987F-68BA-4A9E-AB4F-64D205940DAE}"/>
              </a:ext>
            </a:extLst>
          </p:cNvPr>
          <p:cNvSpPr/>
          <p:nvPr/>
        </p:nvSpPr>
        <p:spPr>
          <a:xfrm>
            <a:off x="-153194" y="0"/>
            <a:ext cx="30275213" cy="42803763"/>
          </a:xfrm>
          <a:prstGeom prst="rect">
            <a:avLst/>
          </a:prstGeom>
          <a:gradFill flip="none" rotWithShape="1">
            <a:gsLst>
              <a:gs pos="17000">
                <a:schemeClr val="accent1">
                  <a:alpha val="53000"/>
                  <a:lumMod val="70000"/>
                  <a:lumOff val="30000"/>
                </a:schemeClr>
              </a:gs>
              <a:gs pos="41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F895CD-47AD-4DAE-8D46-4C919147A32C}"/>
              </a:ext>
            </a:extLst>
          </p:cNvPr>
          <p:cNvSpPr/>
          <p:nvPr/>
        </p:nvSpPr>
        <p:spPr>
          <a:xfrm>
            <a:off x="1410545" y="160046"/>
            <a:ext cx="27889200" cy="60044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10260" marR="550545" algn="ctr">
              <a:lnSpc>
                <a:spcPct val="150000"/>
              </a:lnSpc>
              <a:spcAft>
                <a:spcPts val="800"/>
              </a:spcAft>
            </a:pPr>
            <a:endParaRPr lang="en-US" sz="6000" b="1">
              <a:solidFill>
                <a:schemeClr val="tx1"/>
              </a:solidFill>
              <a:effectLst/>
              <a:latin typeface="Arial" panose="020B0604020202020204" pitchFamily="34" charset="0"/>
              <a:ea typeface="DengXian Light" panose="02010600030101010101" pitchFamily="2" charset="-122"/>
              <a:cs typeface="Arial" panose="020B0604020202020204" pitchFamily="34" charset="0"/>
            </a:endParaRPr>
          </a:p>
        </p:txBody>
      </p:sp>
      <p:pic>
        <p:nvPicPr>
          <p:cNvPr id="7" name="image1.jpg" descr="A yellow and red sign with a red circle and a star and a red star&#10;&#10;Description automatically generated">
            <a:extLst>
              <a:ext uri="{FF2B5EF4-FFF2-40B4-BE49-F238E27FC236}">
                <a16:creationId xmlns:a16="http://schemas.microsoft.com/office/drawing/2014/main" id="{F10B5C31-F575-4E07-ABEC-C18A724FA22F}"/>
              </a:ext>
            </a:extLst>
          </p:cNvPr>
          <p:cNvPicPr/>
          <p:nvPr/>
        </p:nvPicPr>
        <p:blipFill>
          <a:blip r:embed="rId2"/>
          <a:srcRect/>
          <a:stretch>
            <a:fillRect/>
          </a:stretch>
        </p:blipFill>
        <p:spPr>
          <a:xfrm>
            <a:off x="26073689" y="160045"/>
            <a:ext cx="3226056" cy="3273798"/>
          </a:xfrm>
          <a:prstGeom prst="rect">
            <a:avLst/>
          </a:prstGeom>
          <a:ln/>
        </p:spPr>
      </p:pic>
      <p:sp>
        <p:nvSpPr>
          <p:cNvPr id="8" name="TextBox 7">
            <a:extLst>
              <a:ext uri="{FF2B5EF4-FFF2-40B4-BE49-F238E27FC236}">
                <a16:creationId xmlns:a16="http://schemas.microsoft.com/office/drawing/2014/main" id="{C227B066-DEAF-4632-AC32-93CCE82FD024}"/>
              </a:ext>
            </a:extLst>
          </p:cNvPr>
          <p:cNvSpPr txBox="1"/>
          <p:nvPr/>
        </p:nvSpPr>
        <p:spPr>
          <a:xfrm>
            <a:off x="2979176" y="412955"/>
            <a:ext cx="22801006" cy="2713243"/>
          </a:xfrm>
          <a:prstGeom prst="rect">
            <a:avLst/>
          </a:prstGeom>
          <a:noFill/>
        </p:spPr>
        <p:txBody>
          <a:bodyPr wrap="square" rtlCol="0">
            <a:spAutoFit/>
          </a:bodyPr>
          <a:lstStyle/>
          <a:p>
            <a:pPr marL="810260" marR="550545" algn="ctr">
              <a:lnSpc>
                <a:spcPct val="150000"/>
              </a:lnSpc>
              <a:spcAft>
                <a:spcPts val="800"/>
              </a:spcAft>
            </a:pPr>
            <a:r>
              <a:rPr lang="en-US" sz="6000" b="1" dirty="0" err="1">
                <a:solidFill>
                  <a:schemeClr val="accent1">
                    <a:lumMod val="50000"/>
                  </a:schemeClr>
                </a:solidFill>
                <a:effectLst/>
                <a:latin typeface="Arial" panose="020B0604020202020204" pitchFamily="34" charset="0"/>
                <a:ea typeface="DengXian Light" panose="02010600030101010101" pitchFamily="2" charset="-122"/>
                <a:cs typeface="Arial" panose="020B0604020202020204" pitchFamily="34" charset="0"/>
              </a:rPr>
              <a:t>Xây</a:t>
            </a:r>
            <a:r>
              <a:rPr lang="en-US" sz="6000" b="1" dirty="0">
                <a:solidFill>
                  <a:schemeClr val="accent1">
                    <a:lumMod val="50000"/>
                  </a:schemeClr>
                </a:solidFill>
                <a:effectLst/>
                <a:latin typeface="Arial" panose="020B0604020202020204" pitchFamily="34" charset="0"/>
                <a:ea typeface="DengXian Light" panose="02010600030101010101" pitchFamily="2" charset="-122"/>
                <a:cs typeface="Arial" panose="020B0604020202020204" pitchFamily="34" charset="0"/>
              </a:rPr>
              <a:t> </a:t>
            </a:r>
            <a:r>
              <a:rPr lang="en-US" sz="6000" b="1" dirty="0" err="1">
                <a:solidFill>
                  <a:schemeClr val="accent1">
                    <a:lumMod val="50000"/>
                  </a:schemeClr>
                </a:solidFill>
                <a:effectLst/>
                <a:latin typeface="Arial" panose="020B0604020202020204" pitchFamily="34" charset="0"/>
                <a:ea typeface="DengXian Light" panose="02010600030101010101" pitchFamily="2" charset="-122"/>
                <a:cs typeface="Arial" panose="020B0604020202020204" pitchFamily="34" charset="0"/>
              </a:rPr>
              <a:t>dựng</a:t>
            </a:r>
            <a:r>
              <a:rPr lang="en-US" sz="6000" b="1" dirty="0">
                <a:solidFill>
                  <a:schemeClr val="accent1">
                    <a:lumMod val="50000"/>
                  </a:schemeClr>
                </a:solidFill>
                <a:effectLst/>
                <a:latin typeface="Arial" panose="020B0604020202020204" pitchFamily="34" charset="0"/>
                <a:ea typeface="DengXian Light" panose="02010600030101010101" pitchFamily="2" charset="-122"/>
                <a:cs typeface="Arial" panose="020B0604020202020204" pitchFamily="34" charset="0"/>
              </a:rPr>
              <a:t> website </a:t>
            </a:r>
            <a:r>
              <a:rPr lang="en-US" sz="6000" b="1" dirty="0" err="1">
                <a:solidFill>
                  <a:schemeClr val="accent1">
                    <a:lumMod val="50000"/>
                  </a:schemeClr>
                </a:solidFill>
                <a:effectLst/>
                <a:latin typeface="Arial" panose="020B0604020202020204" pitchFamily="34" charset="0"/>
                <a:ea typeface="DengXian Light" panose="02010600030101010101" pitchFamily="2" charset="-122"/>
                <a:cs typeface="Arial" panose="020B0604020202020204" pitchFamily="34" charset="0"/>
              </a:rPr>
              <a:t>bán</a:t>
            </a:r>
            <a:r>
              <a:rPr lang="en-US" sz="6000" b="1" dirty="0">
                <a:solidFill>
                  <a:schemeClr val="accent1">
                    <a:lumMod val="50000"/>
                  </a:schemeClr>
                </a:solidFill>
                <a:effectLst/>
                <a:latin typeface="Arial" panose="020B0604020202020204" pitchFamily="34" charset="0"/>
                <a:ea typeface="DengXian Light" panose="02010600030101010101" pitchFamily="2" charset="-122"/>
                <a:cs typeface="Arial" panose="020B0604020202020204" pitchFamily="34" charset="0"/>
              </a:rPr>
              <a:t> </a:t>
            </a:r>
            <a:r>
              <a:rPr lang="en-US" sz="6000" b="1" dirty="0" err="1">
                <a:solidFill>
                  <a:schemeClr val="accent1">
                    <a:lumMod val="50000"/>
                  </a:schemeClr>
                </a:solidFill>
                <a:effectLst/>
                <a:latin typeface="Arial" panose="020B0604020202020204" pitchFamily="34" charset="0"/>
                <a:ea typeface="DengXian Light" panose="02010600030101010101" pitchFamily="2" charset="-122"/>
                <a:cs typeface="Arial" panose="020B0604020202020204" pitchFamily="34" charset="0"/>
              </a:rPr>
              <a:t>sách</a:t>
            </a:r>
            <a:r>
              <a:rPr lang="en-US" sz="6000" b="1" dirty="0">
                <a:solidFill>
                  <a:schemeClr val="accent1">
                    <a:lumMod val="50000"/>
                  </a:schemeClr>
                </a:solidFill>
                <a:effectLst/>
                <a:latin typeface="Arial" panose="020B0604020202020204" pitchFamily="34" charset="0"/>
                <a:ea typeface="DengXian Light" panose="02010600030101010101" pitchFamily="2" charset="-122"/>
                <a:cs typeface="Arial" panose="020B0604020202020204" pitchFamily="34" charset="0"/>
              </a:rPr>
              <a:t> </a:t>
            </a:r>
            <a:r>
              <a:rPr lang="en-US" sz="6000" b="1" dirty="0" err="1">
                <a:solidFill>
                  <a:schemeClr val="accent1">
                    <a:lumMod val="50000"/>
                  </a:schemeClr>
                </a:solidFill>
                <a:effectLst/>
                <a:latin typeface="Arial" panose="020B0604020202020204" pitchFamily="34" charset="0"/>
                <a:ea typeface="DengXian Light" panose="02010600030101010101" pitchFamily="2" charset="-122"/>
                <a:cs typeface="Arial" panose="020B0604020202020204" pitchFamily="34" charset="0"/>
              </a:rPr>
              <a:t>ch</a:t>
            </a:r>
            <a:r>
              <a:rPr lang="en-US" sz="6000" b="1" dirty="0" err="1">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o</a:t>
            </a:r>
            <a:r>
              <a:rPr lang="en-US" sz="6000" b="1" dirty="0">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 </a:t>
            </a:r>
            <a:r>
              <a:rPr lang="en-US" sz="6000" b="1" dirty="0" err="1">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công</a:t>
            </a:r>
            <a:r>
              <a:rPr lang="en-US" sz="6000" b="1" dirty="0">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 ty </a:t>
            </a:r>
            <a:r>
              <a:rPr lang="en-US" sz="6000" b="1" dirty="0" err="1">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ReadZone</a:t>
            </a:r>
            <a:r>
              <a:rPr lang="en-US" sz="6000" b="1" dirty="0">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 </a:t>
            </a:r>
            <a:r>
              <a:rPr lang="en-US" sz="6000" b="1" dirty="0" err="1">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tích</a:t>
            </a:r>
            <a:r>
              <a:rPr lang="en-US" sz="6000" b="1" dirty="0">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 </a:t>
            </a:r>
            <a:r>
              <a:rPr lang="en-US" sz="6000" b="1" dirty="0" err="1">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hợp</a:t>
            </a:r>
            <a:r>
              <a:rPr lang="en-US" sz="6000" b="1" dirty="0">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 </a:t>
            </a:r>
            <a:r>
              <a:rPr lang="en-US" sz="6000" b="1" dirty="0" err="1">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thanh</a:t>
            </a:r>
            <a:r>
              <a:rPr lang="en-US" sz="6000" b="1" dirty="0">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 </a:t>
            </a:r>
            <a:r>
              <a:rPr lang="en-US" sz="6000" b="1" dirty="0" err="1">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toán</a:t>
            </a:r>
            <a:r>
              <a:rPr lang="en-US" sz="6000" b="1" dirty="0">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 </a:t>
            </a:r>
            <a:r>
              <a:rPr lang="en-US" sz="6000" b="1" dirty="0" err="1">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trực</a:t>
            </a:r>
            <a:r>
              <a:rPr lang="en-US" sz="6000" b="1" dirty="0">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 </a:t>
            </a:r>
            <a:r>
              <a:rPr lang="en-US" sz="6000" b="1" dirty="0" err="1">
                <a:solidFill>
                  <a:schemeClr val="accent1">
                    <a:lumMod val="50000"/>
                  </a:schemeClr>
                </a:solidFill>
                <a:latin typeface="Arial" panose="020B0604020202020204" pitchFamily="34" charset="0"/>
                <a:ea typeface="DengXian Light" panose="02010600030101010101" pitchFamily="2" charset="-122"/>
                <a:cs typeface="Arial" panose="020B0604020202020204" pitchFamily="34" charset="0"/>
              </a:rPr>
              <a:t>tuyến</a:t>
            </a:r>
            <a:endParaRPr lang="en-US" dirty="0"/>
          </a:p>
        </p:txBody>
      </p:sp>
      <p:sp>
        <p:nvSpPr>
          <p:cNvPr id="9" name="TextBox 8">
            <a:extLst>
              <a:ext uri="{FF2B5EF4-FFF2-40B4-BE49-F238E27FC236}">
                <a16:creationId xmlns:a16="http://schemas.microsoft.com/office/drawing/2014/main" id="{68719438-CA9C-4EBE-9EAB-1203ED650CFC}"/>
              </a:ext>
            </a:extLst>
          </p:cNvPr>
          <p:cNvSpPr txBox="1"/>
          <p:nvPr/>
        </p:nvSpPr>
        <p:spPr>
          <a:xfrm>
            <a:off x="10491822" y="3370598"/>
            <a:ext cx="10648334" cy="2400657"/>
          </a:xfrm>
          <a:prstGeom prst="rect">
            <a:avLst/>
          </a:prstGeom>
          <a:noFill/>
        </p:spPr>
        <p:txBody>
          <a:bodyPr wrap="square" rtlCol="0" anchor="ctr">
            <a:spAutoFit/>
          </a:bodyPr>
          <a:lstStyle/>
          <a:p>
            <a:r>
              <a:rPr lang="en-US" sz="5000" dirty="0">
                <a:solidFill>
                  <a:schemeClr val="accent1">
                    <a:lumMod val="50000"/>
                  </a:schemeClr>
                </a:solidFill>
              </a:rPr>
              <a:t>CBHD: </a:t>
            </a:r>
            <a:r>
              <a:rPr lang="en-US" sz="5000" dirty="0" err="1">
                <a:solidFill>
                  <a:schemeClr val="accent1">
                    <a:lumMod val="50000"/>
                  </a:schemeClr>
                </a:solidFill>
              </a:rPr>
              <a:t>ThS</a:t>
            </a:r>
            <a:r>
              <a:rPr lang="en-US" sz="5000" dirty="0">
                <a:solidFill>
                  <a:schemeClr val="accent1">
                    <a:lumMod val="50000"/>
                  </a:schemeClr>
                </a:solidFill>
              </a:rPr>
              <a:t>. Lê Anh Thắng</a:t>
            </a:r>
          </a:p>
          <a:p>
            <a:r>
              <a:rPr lang="en-US" sz="5000" dirty="0">
                <a:solidFill>
                  <a:schemeClr val="accent1">
                    <a:lumMod val="50000"/>
                  </a:schemeClr>
                </a:solidFill>
              </a:rPr>
              <a:t>SVTH: </a:t>
            </a:r>
            <a:r>
              <a:rPr lang="en-US" sz="5000" dirty="0" err="1">
                <a:solidFill>
                  <a:schemeClr val="accent1">
                    <a:lumMod val="50000"/>
                  </a:schemeClr>
                </a:solidFill>
              </a:rPr>
              <a:t>Đỗ</a:t>
            </a:r>
            <a:r>
              <a:rPr lang="en-US" sz="5000" dirty="0">
                <a:solidFill>
                  <a:schemeClr val="accent1">
                    <a:lumMod val="50000"/>
                  </a:schemeClr>
                </a:solidFill>
              </a:rPr>
              <a:t> Tiến Anh – 2021600552</a:t>
            </a:r>
          </a:p>
          <a:p>
            <a:r>
              <a:rPr lang="en-US" sz="5000" dirty="0">
                <a:solidFill>
                  <a:schemeClr val="accent1">
                    <a:lumMod val="50000"/>
                  </a:schemeClr>
                </a:solidFill>
              </a:rPr>
              <a:t>Chuyên </a:t>
            </a:r>
            <a:r>
              <a:rPr lang="en-US" sz="5000" dirty="0" err="1">
                <a:solidFill>
                  <a:schemeClr val="accent1">
                    <a:lumMod val="50000"/>
                  </a:schemeClr>
                </a:solidFill>
              </a:rPr>
              <a:t>ngành</a:t>
            </a:r>
            <a:r>
              <a:rPr lang="en-US" sz="5000" dirty="0">
                <a:solidFill>
                  <a:schemeClr val="accent1">
                    <a:lumMod val="50000"/>
                  </a:schemeClr>
                </a:solidFill>
              </a:rPr>
              <a:t>: Công </a:t>
            </a:r>
            <a:r>
              <a:rPr lang="en-US" sz="5000" dirty="0" err="1">
                <a:solidFill>
                  <a:schemeClr val="accent1">
                    <a:lumMod val="50000"/>
                  </a:schemeClr>
                </a:solidFill>
              </a:rPr>
              <a:t>nghệ</a:t>
            </a:r>
            <a:r>
              <a:rPr lang="en-US" sz="5000" dirty="0">
                <a:solidFill>
                  <a:schemeClr val="accent1">
                    <a:lumMod val="50000"/>
                  </a:schemeClr>
                </a:solidFill>
              </a:rPr>
              <a:t> </a:t>
            </a:r>
            <a:r>
              <a:rPr lang="en-US" sz="5000" dirty="0" err="1">
                <a:solidFill>
                  <a:schemeClr val="accent1">
                    <a:lumMod val="50000"/>
                  </a:schemeClr>
                </a:solidFill>
              </a:rPr>
              <a:t>thông</a:t>
            </a:r>
            <a:r>
              <a:rPr lang="en-US" sz="5000" dirty="0">
                <a:solidFill>
                  <a:schemeClr val="accent1">
                    <a:lumMod val="50000"/>
                  </a:schemeClr>
                </a:solidFill>
              </a:rPr>
              <a:t> tin</a:t>
            </a:r>
          </a:p>
        </p:txBody>
      </p:sp>
      <p:sp>
        <p:nvSpPr>
          <p:cNvPr id="12" name="Rectangle: Rounded Corners 11">
            <a:extLst>
              <a:ext uri="{FF2B5EF4-FFF2-40B4-BE49-F238E27FC236}">
                <a16:creationId xmlns:a16="http://schemas.microsoft.com/office/drawing/2014/main" id="{3512971D-5CBD-4DF1-B213-B5A0222CB4B8}"/>
              </a:ext>
            </a:extLst>
          </p:cNvPr>
          <p:cNvSpPr/>
          <p:nvPr/>
        </p:nvSpPr>
        <p:spPr>
          <a:xfrm>
            <a:off x="1410545" y="23186698"/>
            <a:ext cx="27889200" cy="10859793"/>
          </a:xfrm>
          <a:prstGeom prst="roundRect">
            <a:avLst>
              <a:gd name="adj" fmla="val 843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CDF63C0-2E6A-4CBF-82FA-110B70E20019}"/>
              </a:ext>
            </a:extLst>
          </p:cNvPr>
          <p:cNvSpPr/>
          <p:nvPr/>
        </p:nvSpPr>
        <p:spPr>
          <a:xfrm>
            <a:off x="1250714" y="6638064"/>
            <a:ext cx="13456866" cy="15987252"/>
          </a:xfrm>
          <a:prstGeom prst="roundRect">
            <a:avLst>
              <a:gd name="adj" fmla="val 11406"/>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A159EB6-8E5B-4925-A7E5-16E61888D775}"/>
              </a:ext>
            </a:extLst>
          </p:cNvPr>
          <p:cNvSpPr/>
          <p:nvPr/>
        </p:nvSpPr>
        <p:spPr>
          <a:xfrm>
            <a:off x="1410545" y="34456189"/>
            <a:ext cx="27889200" cy="7652422"/>
          </a:xfrm>
          <a:prstGeom prst="roundRect">
            <a:avLst>
              <a:gd name="adj" fmla="val 124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4B96BA1-2557-448D-BFDE-F6D65CA32208}"/>
              </a:ext>
            </a:extLst>
          </p:cNvPr>
          <p:cNvSpPr txBox="1"/>
          <p:nvPr/>
        </p:nvSpPr>
        <p:spPr>
          <a:xfrm>
            <a:off x="5178359" y="7241527"/>
            <a:ext cx="6195049" cy="1015663"/>
          </a:xfrm>
          <a:prstGeom prst="rect">
            <a:avLst/>
          </a:prstGeom>
          <a:noFill/>
        </p:spPr>
        <p:txBody>
          <a:bodyPr wrap="square" rtlCol="0">
            <a:spAutoFit/>
          </a:bodyPr>
          <a:lstStyle/>
          <a:p>
            <a:r>
              <a:rPr lang="en-US" sz="6000" b="1">
                <a:solidFill>
                  <a:schemeClr val="accent1">
                    <a:lumMod val="50000"/>
                  </a:schemeClr>
                </a:solidFill>
              </a:rPr>
              <a:t>Giới thiệu chung</a:t>
            </a:r>
          </a:p>
        </p:txBody>
      </p:sp>
      <p:sp>
        <p:nvSpPr>
          <p:cNvPr id="17" name="TextBox 16">
            <a:extLst>
              <a:ext uri="{FF2B5EF4-FFF2-40B4-BE49-F238E27FC236}">
                <a16:creationId xmlns:a16="http://schemas.microsoft.com/office/drawing/2014/main" id="{E70B70AD-0FA7-4979-B229-D311EC20A1AF}"/>
              </a:ext>
            </a:extLst>
          </p:cNvPr>
          <p:cNvSpPr txBox="1"/>
          <p:nvPr/>
        </p:nvSpPr>
        <p:spPr>
          <a:xfrm>
            <a:off x="13601792" y="23547812"/>
            <a:ext cx="3451849" cy="1015663"/>
          </a:xfrm>
          <a:prstGeom prst="rect">
            <a:avLst/>
          </a:prstGeom>
          <a:noFill/>
        </p:spPr>
        <p:txBody>
          <a:bodyPr wrap="square" rtlCol="0">
            <a:spAutoFit/>
          </a:bodyPr>
          <a:lstStyle/>
          <a:p>
            <a:r>
              <a:rPr lang="en-US" sz="6000" b="1" dirty="0" err="1">
                <a:solidFill>
                  <a:schemeClr val="accent1">
                    <a:lumMod val="50000"/>
                  </a:schemeClr>
                </a:solidFill>
              </a:rPr>
              <a:t>Kết</a:t>
            </a:r>
            <a:r>
              <a:rPr lang="en-US" sz="6000" b="1" dirty="0">
                <a:solidFill>
                  <a:schemeClr val="accent1">
                    <a:lumMod val="50000"/>
                  </a:schemeClr>
                </a:solidFill>
              </a:rPr>
              <a:t> </a:t>
            </a:r>
            <a:r>
              <a:rPr lang="en-US" sz="6000" b="1" dirty="0" err="1">
                <a:solidFill>
                  <a:schemeClr val="accent1">
                    <a:lumMod val="50000"/>
                  </a:schemeClr>
                </a:solidFill>
              </a:rPr>
              <a:t>quả</a:t>
            </a:r>
            <a:endParaRPr lang="en-US" sz="6000" b="1" dirty="0">
              <a:solidFill>
                <a:schemeClr val="accent1">
                  <a:lumMod val="50000"/>
                </a:schemeClr>
              </a:solidFill>
            </a:endParaRPr>
          </a:p>
        </p:txBody>
      </p:sp>
      <p:sp>
        <p:nvSpPr>
          <p:cNvPr id="18" name="TextBox 17">
            <a:extLst>
              <a:ext uri="{FF2B5EF4-FFF2-40B4-BE49-F238E27FC236}">
                <a16:creationId xmlns:a16="http://schemas.microsoft.com/office/drawing/2014/main" id="{AE397D74-E927-484C-9CE9-13B7FDA7E6BE}"/>
              </a:ext>
            </a:extLst>
          </p:cNvPr>
          <p:cNvSpPr txBox="1"/>
          <p:nvPr/>
        </p:nvSpPr>
        <p:spPr>
          <a:xfrm>
            <a:off x="13629218" y="34663530"/>
            <a:ext cx="3451849" cy="1015663"/>
          </a:xfrm>
          <a:prstGeom prst="rect">
            <a:avLst/>
          </a:prstGeom>
          <a:noFill/>
        </p:spPr>
        <p:txBody>
          <a:bodyPr wrap="square" rtlCol="0">
            <a:spAutoFit/>
          </a:bodyPr>
          <a:lstStyle/>
          <a:p>
            <a:r>
              <a:rPr lang="en-US" sz="6000" b="1">
                <a:solidFill>
                  <a:schemeClr val="accent1">
                    <a:lumMod val="50000"/>
                  </a:schemeClr>
                </a:solidFill>
              </a:rPr>
              <a:t>Kết luận</a:t>
            </a:r>
          </a:p>
        </p:txBody>
      </p:sp>
      <p:sp>
        <p:nvSpPr>
          <p:cNvPr id="19" name="TextBox 18">
            <a:extLst>
              <a:ext uri="{FF2B5EF4-FFF2-40B4-BE49-F238E27FC236}">
                <a16:creationId xmlns:a16="http://schemas.microsoft.com/office/drawing/2014/main" id="{64EDF522-94E0-4872-9CD8-E588482A097F}"/>
              </a:ext>
            </a:extLst>
          </p:cNvPr>
          <p:cNvSpPr txBox="1"/>
          <p:nvPr/>
        </p:nvSpPr>
        <p:spPr>
          <a:xfrm>
            <a:off x="2494550" y="35679193"/>
            <a:ext cx="26355575" cy="6478697"/>
          </a:xfrm>
          <a:prstGeom prst="rect">
            <a:avLst/>
          </a:prstGeom>
          <a:noFill/>
        </p:spPr>
        <p:txBody>
          <a:bodyPr wrap="square" rtlCol="0">
            <a:spAutoFit/>
          </a:bodyPr>
          <a:lstStyle/>
          <a:p>
            <a:pPr indent="457200" algn="just">
              <a:lnSpc>
                <a:spcPct val="150000"/>
              </a:lnSpc>
              <a:spcBef>
                <a:spcPts val="600"/>
              </a:spcBef>
              <a:spcAft>
                <a:spcPts val="600"/>
              </a:spcAft>
            </a:pPr>
            <a:r>
              <a:rPr lang="en-US" sz="3600" dirty="0" err="1">
                <a:solidFill>
                  <a:schemeClr val="accent1">
                    <a:lumMod val="50000"/>
                  </a:schemeClr>
                </a:solidFill>
                <a:latin typeface="Arial" panose="020B0604020202020204" pitchFamily="34" charset="0"/>
                <a:ea typeface="Times New Roman" panose="02020603050405020304" pitchFamily="18" charset="0"/>
                <a:cs typeface="Arial" panose="020B0604020202020204" pitchFamily="34" charset="0"/>
              </a:rPr>
              <a:t>Đồ</a:t>
            </a:r>
            <a:r>
              <a:rPr lang="en-US" sz="3600" dirty="0">
                <a:solidFill>
                  <a:schemeClr val="accent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án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xây</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dựng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website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bán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sách</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ch</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công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ty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ReadZone</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bằng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các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công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nghệ</a:t>
            </a:r>
            <a:r>
              <a:rPr lang="en-US" sz="3600" dirty="0">
                <a:solidFill>
                  <a:schemeClr val="accent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latin typeface="Arial" panose="020B0604020202020204" pitchFamily="34" charset="0"/>
                <a:ea typeface="Times New Roman" panose="02020603050405020304" pitchFamily="18" charset="0"/>
                <a:cs typeface="Arial" panose="020B0604020202020204" pitchFamily="34" charset="0"/>
              </a:rPr>
              <a:t>mới</a:t>
            </a:r>
            <a:r>
              <a:rPr lang="en-US" sz="3600" dirty="0">
                <a:solidFill>
                  <a:schemeClr val="accent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đã</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đạt</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được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nhiều</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kết</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quả</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tích</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cực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từ</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việc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thiết</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kế</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và</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xây</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dựng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hệ</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thống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với</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đầy</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đủ</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các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chức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năng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chính</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như</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phân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quyền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người</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dùng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đăng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ký</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đăng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nhập</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tìm</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kiếm</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sách</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đặt</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hàng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theo</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dõi</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đơn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hàng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và</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thanh</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toán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đến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việc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hoàn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thiện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với</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các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chức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năng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quản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lý</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sản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phẩm</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danh</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mục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nhà</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xuất</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bản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đơn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hàng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và</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người</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dùng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Bên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cạnh</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việc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lập</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trình</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em</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cũng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đã</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thực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hiện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việc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thiết</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kế</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cơ</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sở</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dữ</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liệu</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xây</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dựng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giao</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diện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thân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thiện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với</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người</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dùng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và</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triển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khai</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các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chức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năng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sao</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cho</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đảm</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bảo</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hiệu</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quả</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và</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dễ</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sử</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dụng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Trong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thời</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gian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tới</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em</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sẽ</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tiếp</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tục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phát</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triển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và</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hoàn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thiện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hệ</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thống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bổ</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sung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thêm</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các</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tính</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năng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nâng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cao</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như</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tích</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hợp</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chatbot,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đăng</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nhập</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qua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bên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thứ</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ba</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(Facebook, Google, …)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để</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website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trở</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nên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hoàn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thiện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3600" dirty="0" err="1">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hơn</a:t>
            </a:r>
            <a:r>
              <a:rPr lang="en-US" sz="3600" dirty="0">
                <a:solidFill>
                  <a:schemeClr val="accent1">
                    <a:lumMod val="50000"/>
                  </a:schemeClr>
                </a:solidFill>
                <a:effectLst/>
                <a:latin typeface="Arial" panose="020B0604020202020204" pitchFamily="34" charset="0"/>
                <a:ea typeface="Times New Roman" panose="02020603050405020304" pitchFamily="18" charset="0"/>
                <a:cs typeface="Arial" panose="020B0604020202020204" pitchFamily="34" charset="0"/>
              </a:rPr>
              <a:t>.</a:t>
            </a:r>
            <a:endParaRPr lang="en-US" sz="36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4C370042-F7B6-42C3-9DA5-762CBB9029E4}"/>
              </a:ext>
            </a:extLst>
          </p:cNvPr>
          <p:cNvSpPr txBox="1"/>
          <p:nvPr/>
        </p:nvSpPr>
        <p:spPr>
          <a:xfrm>
            <a:off x="2109289" y="8556753"/>
            <a:ext cx="11739716" cy="5632311"/>
          </a:xfrm>
          <a:prstGeom prst="rect">
            <a:avLst/>
          </a:prstGeom>
          <a:noFill/>
        </p:spPr>
        <p:txBody>
          <a:bodyPr wrap="square" rtlCol="0">
            <a:spAutoFit/>
          </a:bodyPr>
          <a:lstStyle/>
          <a:p>
            <a:pPr algn="just"/>
            <a:r>
              <a:rPr lang="en-US" sz="3600" dirty="0">
                <a:solidFill>
                  <a:schemeClr val="accent1">
                    <a:lumMod val="50000"/>
                  </a:schemeClr>
                </a:solidFill>
                <a:latin typeface="Arial" panose="020B0604020202020204" pitchFamily="34" charset="0"/>
                <a:cs typeface="Arial" panose="020B0604020202020204" pitchFamily="34" charset="0"/>
              </a:rPr>
              <a:t>Thương </a:t>
            </a:r>
            <a:r>
              <a:rPr lang="en-US" sz="3600" dirty="0" err="1">
                <a:solidFill>
                  <a:schemeClr val="accent1">
                    <a:lumMod val="50000"/>
                  </a:schemeClr>
                </a:solidFill>
                <a:latin typeface="Arial" panose="020B0604020202020204" pitchFamily="34" charset="0"/>
                <a:cs typeface="Arial" panose="020B0604020202020204" pitchFamily="34" charset="0"/>
              </a:rPr>
              <a:t>mại</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điện</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tử</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ngày</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càng</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phát</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triển</a:t>
            </a:r>
            <a:r>
              <a:rPr lang="en-US" sz="3600" dirty="0">
                <a:solidFill>
                  <a:schemeClr val="accent1">
                    <a:lumMod val="50000"/>
                  </a:schemeClr>
                </a:solidFill>
                <a:latin typeface="Arial" panose="020B0604020202020204" pitchFamily="34" charset="0"/>
                <a:cs typeface="Arial" panose="020B0604020202020204" pitchFamily="34" charset="0"/>
              </a:rPr>
              <a:t>, đ</a:t>
            </a:r>
            <a:r>
              <a:rPr lang="vi-VN" sz="3600" dirty="0">
                <a:solidFill>
                  <a:schemeClr val="accent1">
                    <a:lumMod val="50000"/>
                  </a:schemeClr>
                </a:solidFill>
                <a:latin typeface="Arial" panose="020B0604020202020204" pitchFamily="34" charset="0"/>
                <a:cs typeface="Arial" panose="020B0604020202020204" pitchFamily="34" charset="0"/>
              </a:rPr>
              <a:t>ề tài xây dựng website bán sách</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cho</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công</a:t>
            </a:r>
            <a:r>
              <a:rPr lang="en-US" sz="3600" dirty="0">
                <a:solidFill>
                  <a:schemeClr val="accent1">
                    <a:lumMod val="50000"/>
                  </a:schemeClr>
                </a:solidFill>
                <a:latin typeface="Arial" panose="020B0604020202020204" pitchFamily="34" charset="0"/>
                <a:cs typeface="Arial" panose="020B0604020202020204" pitchFamily="34" charset="0"/>
              </a:rPr>
              <a:t> ty </a:t>
            </a:r>
            <a:r>
              <a:rPr lang="en-US" sz="3600" dirty="0" err="1">
                <a:solidFill>
                  <a:schemeClr val="accent1">
                    <a:lumMod val="50000"/>
                  </a:schemeClr>
                </a:solidFill>
                <a:latin typeface="Arial" panose="020B0604020202020204" pitchFamily="34" charset="0"/>
                <a:cs typeface="Arial" panose="020B0604020202020204" pitchFamily="34" charset="0"/>
              </a:rPr>
              <a:t>ReadZone</a:t>
            </a:r>
            <a:r>
              <a:rPr lang="en-US" sz="3600" dirty="0">
                <a:solidFill>
                  <a:schemeClr val="accent1">
                    <a:lumMod val="50000"/>
                  </a:schemeClr>
                </a:solidFill>
                <a:latin typeface="Arial" panose="020B0604020202020204" pitchFamily="34" charset="0"/>
                <a:cs typeface="Arial" panose="020B0604020202020204" pitchFamily="34" charset="0"/>
              </a:rPr>
              <a:t> </a:t>
            </a:r>
            <a:r>
              <a:rPr lang="vi-VN" sz="3600" dirty="0">
                <a:solidFill>
                  <a:schemeClr val="accent1">
                    <a:lumMod val="50000"/>
                  </a:schemeClr>
                </a:solidFill>
                <a:latin typeface="Arial" panose="020B0604020202020204" pitchFamily="34" charset="0"/>
                <a:cs typeface="Arial" panose="020B0604020202020204" pitchFamily="34" charset="0"/>
              </a:rPr>
              <a:t>sử dụng</a:t>
            </a:r>
            <a:r>
              <a:rPr lang="en-US" sz="3600" dirty="0">
                <a:solidFill>
                  <a:schemeClr val="accent1">
                    <a:lumMod val="50000"/>
                  </a:schemeClr>
                </a:solidFill>
                <a:latin typeface="Arial" panose="020B0604020202020204" pitchFamily="34" charset="0"/>
                <a:cs typeface="Arial" panose="020B0604020202020204" pitchFamily="34" charset="0"/>
              </a:rPr>
              <a:t> Spring Boot</a:t>
            </a:r>
            <a:r>
              <a:rPr lang="vi-VN" sz="3600" dirty="0">
                <a:solidFill>
                  <a:schemeClr val="accent1">
                    <a:lumMod val="50000"/>
                  </a:schemeClr>
                </a:solidFill>
                <a:latin typeface="Arial" panose="020B0604020202020204" pitchFamily="34" charset="0"/>
                <a:cs typeface="Arial" panose="020B0604020202020204" pitchFamily="34" charset="0"/>
              </a:rPr>
              <a:t> nhằm tạo ra một hệ thống thương mại điện tử đơn giản, hiệu quả, hỗ trợ người dùng tìm kiếm và mua sách trực tuyến. Website được phát triển theo mô hình MVC, tích hợp cơ sở dữ liệu</a:t>
            </a:r>
            <a:r>
              <a:rPr lang="en-US" sz="3600" dirty="0">
                <a:solidFill>
                  <a:schemeClr val="accent1">
                    <a:lumMod val="50000"/>
                  </a:schemeClr>
                </a:solidFill>
                <a:latin typeface="Arial" panose="020B0604020202020204" pitchFamily="34" charset="0"/>
                <a:cs typeface="Arial" panose="020B0604020202020204" pitchFamily="34" charset="0"/>
              </a:rPr>
              <a:t> PostgreSQL</a:t>
            </a:r>
            <a:r>
              <a:rPr lang="vi-VN" sz="3600" dirty="0">
                <a:solidFill>
                  <a:schemeClr val="accent1">
                    <a:lumMod val="50000"/>
                  </a:schemeClr>
                </a:solidFill>
                <a:latin typeface="Arial" panose="020B0604020202020204" pitchFamily="34" charset="0"/>
                <a:cs typeface="Arial" panose="020B0604020202020204" pitchFamily="34" charset="0"/>
              </a:rPr>
              <a:t>, và sử dụng công nghệ</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kafka</a:t>
            </a:r>
            <a:r>
              <a:rPr lang="en-US" sz="3600" dirty="0">
                <a:solidFill>
                  <a:schemeClr val="accent1">
                    <a:lumMod val="50000"/>
                  </a:schemeClr>
                </a:solidFill>
                <a:latin typeface="Arial" panose="020B0604020202020204" pitchFamily="34" charset="0"/>
                <a:cs typeface="Arial" panose="020B0604020202020204" pitchFamily="34" charset="0"/>
              </a:rPr>
              <a:t>, Redis </a:t>
            </a:r>
            <a:r>
              <a:rPr lang="en-US" sz="3600" dirty="0" err="1">
                <a:solidFill>
                  <a:schemeClr val="accent1">
                    <a:lumMod val="50000"/>
                  </a:schemeClr>
                </a:solidFill>
                <a:latin typeface="Arial" panose="020B0604020202020204" pitchFamily="34" charset="0"/>
                <a:cs typeface="Arial" panose="020B0604020202020204" pitchFamily="34" charset="0"/>
              </a:rPr>
              <a:t>để</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tối</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ưu</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trải</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nghiệm</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người</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dùng</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và</a:t>
            </a:r>
            <a:r>
              <a:rPr lang="en-US" sz="3600" dirty="0">
                <a:solidFill>
                  <a:schemeClr val="accent1">
                    <a:lumMod val="50000"/>
                  </a:schemeClr>
                </a:solidFill>
                <a:latin typeface="Arial" panose="020B0604020202020204" pitchFamily="34" charset="0"/>
                <a:cs typeface="Arial" panose="020B0604020202020204" pitchFamily="34" charset="0"/>
              </a:rPr>
              <a:t> React</a:t>
            </a:r>
            <a:r>
              <a:rPr lang="vi-VN" sz="3600" dirty="0">
                <a:solidFill>
                  <a:schemeClr val="accent1">
                    <a:lumMod val="50000"/>
                  </a:schemeClr>
                </a:solidFill>
                <a:latin typeface="Arial" panose="020B0604020202020204" pitchFamily="34" charset="0"/>
                <a:cs typeface="Arial" panose="020B0604020202020204" pitchFamily="34" charset="0"/>
              </a:rPr>
              <a:t> trong phần giao diện. Hệ thống hỗ trợ đầy đủ các chức năng: quản lý sách, giỏ hàng, đặt hàng và thống kê.</a:t>
            </a:r>
            <a:endParaRPr lang="en-US" sz="3600" dirty="0">
              <a:solidFill>
                <a:schemeClr val="accent1">
                  <a:lumMod val="50000"/>
                </a:schemeClr>
              </a:solidFill>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id="{C32CC4A8-2198-479D-B906-4CE5F4C47120}"/>
              </a:ext>
            </a:extLst>
          </p:cNvPr>
          <p:cNvGrpSpPr/>
          <p:nvPr/>
        </p:nvGrpSpPr>
        <p:grpSpPr>
          <a:xfrm>
            <a:off x="15686366" y="6587944"/>
            <a:ext cx="13456866" cy="15987252"/>
            <a:chOff x="15919291" y="6594429"/>
            <a:chExt cx="13456866" cy="15987252"/>
          </a:xfrm>
        </p:grpSpPr>
        <p:sp>
          <p:nvSpPr>
            <p:cNvPr id="11" name="Rectangle: Rounded Corners 10">
              <a:extLst>
                <a:ext uri="{FF2B5EF4-FFF2-40B4-BE49-F238E27FC236}">
                  <a16:creationId xmlns:a16="http://schemas.microsoft.com/office/drawing/2014/main" id="{6C43E052-6D9F-4BA5-AA0A-0F0C9FF66BB4}"/>
                </a:ext>
              </a:extLst>
            </p:cNvPr>
            <p:cNvSpPr/>
            <p:nvPr/>
          </p:nvSpPr>
          <p:spPr>
            <a:xfrm>
              <a:off x="15919291" y="6594429"/>
              <a:ext cx="13456866" cy="15987252"/>
            </a:xfrm>
            <a:prstGeom prst="roundRect">
              <a:avLst>
                <a:gd name="adj" fmla="val 1140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0D01E55-EB94-4E4D-BFE4-EB90A73F3072}"/>
                </a:ext>
              </a:extLst>
            </p:cNvPr>
            <p:cNvSpPr txBox="1"/>
            <p:nvPr/>
          </p:nvSpPr>
          <p:spPr>
            <a:xfrm>
              <a:off x="19424107" y="7197892"/>
              <a:ext cx="7610168" cy="1015663"/>
            </a:xfrm>
            <a:prstGeom prst="rect">
              <a:avLst/>
            </a:prstGeom>
            <a:noFill/>
          </p:spPr>
          <p:txBody>
            <a:bodyPr wrap="square" rtlCol="0">
              <a:spAutoFit/>
            </a:bodyPr>
            <a:lstStyle/>
            <a:p>
              <a:r>
                <a:rPr lang="en-US" sz="6000" b="1">
                  <a:solidFill>
                    <a:schemeClr val="accent1">
                      <a:lumMod val="50000"/>
                    </a:schemeClr>
                  </a:solidFill>
                </a:rPr>
                <a:t>Phương pháp thiết kế</a:t>
              </a:r>
            </a:p>
          </p:txBody>
        </p:sp>
        <p:sp>
          <p:nvSpPr>
            <p:cNvPr id="2" name="TextBox 1">
              <a:extLst>
                <a:ext uri="{FF2B5EF4-FFF2-40B4-BE49-F238E27FC236}">
                  <a16:creationId xmlns:a16="http://schemas.microsoft.com/office/drawing/2014/main" id="{BB7F00B1-AD48-4DBC-AE49-ABCF1E4B7E26}"/>
                </a:ext>
              </a:extLst>
            </p:cNvPr>
            <p:cNvSpPr txBox="1"/>
            <p:nvPr/>
          </p:nvSpPr>
          <p:spPr>
            <a:xfrm>
              <a:off x="16827712" y="8247933"/>
              <a:ext cx="10731500" cy="1200329"/>
            </a:xfrm>
            <a:prstGeom prst="rect">
              <a:avLst/>
            </a:prstGeom>
            <a:noFill/>
          </p:spPr>
          <p:txBody>
            <a:bodyPr wrap="square" rtlCol="0">
              <a:spAutoFit/>
            </a:bodyPr>
            <a:lstStyle/>
            <a:p>
              <a:r>
                <a:rPr lang="en-US" sz="3600" dirty="0" err="1">
                  <a:solidFill>
                    <a:schemeClr val="accent1">
                      <a:lumMod val="50000"/>
                    </a:schemeClr>
                  </a:solidFill>
                  <a:latin typeface="Arial" panose="020B0604020202020204" pitchFamily="34" charset="0"/>
                  <a:cs typeface="Arial" panose="020B0604020202020204" pitchFamily="34" charset="0"/>
                </a:rPr>
                <a:t>Biểu</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đồ</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usecase</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chức</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năng</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của</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hệ</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thống</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với</a:t>
              </a:r>
              <a:r>
                <a:rPr lang="en-US" sz="3600" dirty="0">
                  <a:solidFill>
                    <a:schemeClr val="accent1">
                      <a:lumMod val="50000"/>
                    </a:schemeClr>
                  </a:solidFill>
                  <a:latin typeface="Arial" panose="020B0604020202020204" pitchFamily="34" charset="0"/>
                  <a:cs typeface="Arial" panose="020B0604020202020204" pitchFamily="34" charset="0"/>
                </a:rPr>
                <a:t> 2 </a:t>
              </a:r>
              <a:r>
                <a:rPr lang="en-US" sz="3600" dirty="0" err="1">
                  <a:solidFill>
                    <a:schemeClr val="accent1">
                      <a:lumMod val="50000"/>
                    </a:schemeClr>
                  </a:solidFill>
                  <a:latin typeface="Arial" panose="020B0604020202020204" pitchFamily="34" charset="0"/>
                  <a:cs typeface="Arial" panose="020B0604020202020204" pitchFamily="34" charset="0"/>
                </a:rPr>
                <a:t>tác</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nhân</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chính</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là</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khách</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hàng</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và</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quản</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trị</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viên</a:t>
              </a:r>
              <a:r>
                <a:rPr lang="en-US" sz="3600" dirty="0">
                  <a:solidFill>
                    <a:schemeClr val="accent1">
                      <a:lumMod val="50000"/>
                    </a:schemeClr>
                  </a:solidFill>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0C7B878C-FE5C-49F8-BA09-F9E5F6ADEF37}"/>
                </a:ext>
              </a:extLst>
            </p:cNvPr>
            <p:cNvSpPr txBox="1"/>
            <p:nvPr/>
          </p:nvSpPr>
          <p:spPr>
            <a:xfrm>
              <a:off x="16354368" y="17622331"/>
              <a:ext cx="3229244" cy="646331"/>
            </a:xfrm>
            <a:prstGeom prst="rect">
              <a:avLst/>
            </a:prstGeom>
            <a:noFill/>
          </p:spPr>
          <p:txBody>
            <a:bodyPr wrap="square" rtlCol="0">
              <a:spAutoFit/>
            </a:bodyPr>
            <a:lstStyle/>
            <a:p>
              <a:endParaRPr lang="en-US" sz="3600" dirty="0">
                <a:solidFill>
                  <a:schemeClr val="accent1">
                    <a:lumMod val="50000"/>
                  </a:schemeClr>
                </a:solidFill>
              </a:endParaRPr>
            </a:p>
          </p:txBody>
        </p:sp>
      </p:grpSp>
      <p:sp>
        <p:nvSpPr>
          <p:cNvPr id="6" name="AutoShape 12">
            <a:extLst>
              <a:ext uri="{FF2B5EF4-FFF2-40B4-BE49-F238E27FC236}">
                <a16:creationId xmlns:a16="http://schemas.microsoft.com/office/drawing/2014/main" id="{76C6993C-7D2B-4B36-A898-5CB4BD44C1F6}"/>
              </a:ext>
            </a:extLst>
          </p:cNvPr>
          <p:cNvSpPr>
            <a:spLocks noChangeAspect="1" noChangeArrowheads="1"/>
          </p:cNvSpPr>
          <p:nvPr/>
        </p:nvSpPr>
        <p:spPr bwMode="auto">
          <a:xfrm>
            <a:off x="14984413" y="21248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ABCC5C27-A6F3-4932-913C-FFCF0C53084E}"/>
              </a:ext>
            </a:extLst>
          </p:cNvPr>
          <p:cNvSpPr txBox="1"/>
          <p:nvPr/>
        </p:nvSpPr>
        <p:spPr>
          <a:xfrm>
            <a:off x="10540937" y="24770816"/>
            <a:ext cx="17478911" cy="3416320"/>
          </a:xfrm>
          <a:prstGeom prst="rect">
            <a:avLst/>
          </a:prstGeom>
          <a:noFill/>
        </p:spPr>
        <p:txBody>
          <a:bodyPr wrap="square" rtlCol="0">
            <a:spAutoFit/>
          </a:bodyPr>
          <a:lstStyle/>
          <a:p>
            <a:pPr algn="just"/>
            <a:r>
              <a:rPr lang="vi-VN" sz="3600" dirty="0">
                <a:solidFill>
                  <a:schemeClr val="accent1">
                    <a:lumMod val="50000"/>
                  </a:schemeClr>
                </a:solidFill>
                <a:latin typeface="Arial" panose="020B0604020202020204" pitchFamily="34" charset="0"/>
                <a:cs typeface="Arial" panose="020B0604020202020204" pitchFamily="34" charset="0"/>
              </a:rPr>
              <a:t>Website bán sách đã được xây dựng hoàn chỉnh, đáp ứng đầy đủ các chức năng cơ bản của một hệ thống thương mại điện tử như: hiển thị danh sách sách, tìm kiếm, xem chi tiết, thêm vào giỏ hàng và đặt hàng. Trang quản trị cho phép quản lý sách, tác giả, nhà xuất bản, người dùng, đơn hàng và thống kê doanh thu. Hệ thống hoạt động ổn định, giao diện thân thiện, dễ sử dụng, đảm bảo hiệu quả trong việc hỗ trợ người dùng tìm kiếm và mua sách trực tuyến.</a:t>
            </a:r>
          </a:p>
        </p:txBody>
      </p:sp>
      <p:sp>
        <p:nvSpPr>
          <p:cNvPr id="23" name="TextBox 22">
            <a:extLst>
              <a:ext uri="{FF2B5EF4-FFF2-40B4-BE49-F238E27FC236}">
                <a16:creationId xmlns:a16="http://schemas.microsoft.com/office/drawing/2014/main" id="{23877772-450B-448A-B34D-F42AD8875ECE}"/>
              </a:ext>
            </a:extLst>
          </p:cNvPr>
          <p:cNvSpPr txBox="1"/>
          <p:nvPr/>
        </p:nvSpPr>
        <p:spPr>
          <a:xfrm>
            <a:off x="10540937" y="28187136"/>
            <a:ext cx="17478911" cy="1754326"/>
          </a:xfrm>
          <a:prstGeom prst="rect">
            <a:avLst/>
          </a:prstGeom>
          <a:noFill/>
        </p:spPr>
        <p:txBody>
          <a:bodyPr wrap="square" rtlCol="0">
            <a:spAutoFit/>
          </a:bodyPr>
          <a:lstStyle/>
          <a:p>
            <a:pPr algn="just"/>
            <a:r>
              <a:rPr lang="vi-VN" sz="3600" dirty="0">
                <a:solidFill>
                  <a:schemeClr val="accent1">
                    <a:lumMod val="50000"/>
                  </a:schemeClr>
                </a:solidFill>
                <a:latin typeface="Arial" panose="020B0604020202020204" pitchFamily="34" charset="0"/>
                <a:cs typeface="Arial" panose="020B0604020202020204" pitchFamily="34" charset="0"/>
              </a:rPr>
              <a:t>Quá trình kiểm thử được thực hiện với các phương pháp kiểm thử chức năng và kiểm thử thủ công trên trình duyệt. Kết quả cho thấy các chức năng chính đều vận hành đúng yêu cầu, không phát hiện lỗi nghiêm trọng.</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Với</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kết</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quả</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đạt</a:t>
            </a:r>
            <a:r>
              <a:rPr lang="en-US" sz="3600" dirty="0">
                <a:solidFill>
                  <a:schemeClr val="accent1">
                    <a:lumMod val="50000"/>
                  </a:schemeClr>
                </a:solidFill>
                <a:latin typeface="Arial" panose="020B0604020202020204" pitchFamily="34" charset="0"/>
                <a:cs typeface="Arial" panose="020B0604020202020204" pitchFamily="34" charset="0"/>
              </a:rPr>
              <a:t> </a:t>
            </a:r>
            <a:r>
              <a:rPr lang="en-US" sz="3600" dirty="0" err="1">
                <a:solidFill>
                  <a:schemeClr val="accent1">
                    <a:lumMod val="50000"/>
                  </a:schemeClr>
                </a:solidFill>
                <a:latin typeface="Arial" panose="020B0604020202020204" pitchFamily="34" charset="0"/>
                <a:cs typeface="Arial" panose="020B0604020202020204" pitchFamily="34" charset="0"/>
              </a:rPr>
              <a:t>được</a:t>
            </a:r>
            <a:r>
              <a:rPr lang="en-US" sz="3600" dirty="0">
                <a:solidFill>
                  <a:schemeClr val="accent1">
                    <a:lumMod val="50000"/>
                  </a:schemeClr>
                </a:solidFill>
                <a:latin typeface="Arial" panose="020B0604020202020204" pitchFamily="34" charset="0"/>
                <a:cs typeface="Arial" panose="020B0604020202020204" pitchFamily="34" charset="0"/>
              </a:rPr>
              <a:t>:</a:t>
            </a:r>
            <a:endParaRPr lang="en-US" sz="3600" dirty="0">
              <a:solidFill>
                <a:schemeClr val="accent1">
                  <a:lumMod val="50000"/>
                </a:schemeClr>
              </a:solidFill>
            </a:endParaRPr>
          </a:p>
        </p:txBody>
      </p:sp>
      <p:graphicFrame>
        <p:nvGraphicFramePr>
          <p:cNvPr id="25" name="Table 24">
            <a:extLst>
              <a:ext uri="{FF2B5EF4-FFF2-40B4-BE49-F238E27FC236}">
                <a16:creationId xmlns:a16="http://schemas.microsoft.com/office/drawing/2014/main" id="{691008D3-9940-47AA-9E74-2D7285BCD531}"/>
              </a:ext>
            </a:extLst>
          </p:cNvPr>
          <p:cNvGraphicFramePr>
            <a:graphicFrameLocks noGrp="1"/>
          </p:cNvGraphicFramePr>
          <p:nvPr>
            <p:extLst>
              <p:ext uri="{D42A27DB-BD31-4B8C-83A1-F6EECF244321}">
                <p14:modId xmlns:p14="http://schemas.microsoft.com/office/powerpoint/2010/main" val="2418751999"/>
              </p:ext>
            </p:extLst>
          </p:nvPr>
        </p:nvGraphicFramePr>
        <p:xfrm>
          <a:off x="9791262" y="30303879"/>
          <a:ext cx="19058863" cy="3218274"/>
        </p:xfrm>
        <a:graphic>
          <a:graphicData uri="http://schemas.openxmlformats.org/drawingml/2006/table">
            <a:tbl>
              <a:tblPr>
                <a:tableStyleId>{616DA210-FB5B-4158-B5E0-FEB733F419BA}</a:tableStyleId>
              </a:tblPr>
              <a:tblGrid>
                <a:gridCol w="3772338">
                  <a:extLst>
                    <a:ext uri="{9D8B030D-6E8A-4147-A177-3AD203B41FA5}">
                      <a16:colId xmlns:a16="http://schemas.microsoft.com/office/drawing/2014/main" val="2234992095"/>
                    </a:ext>
                  </a:extLst>
                </a:gridCol>
                <a:gridCol w="3522487">
                  <a:extLst>
                    <a:ext uri="{9D8B030D-6E8A-4147-A177-3AD203B41FA5}">
                      <a16:colId xmlns:a16="http://schemas.microsoft.com/office/drawing/2014/main" val="363867245"/>
                    </a:ext>
                  </a:extLst>
                </a:gridCol>
                <a:gridCol w="3009900">
                  <a:extLst>
                    <a:ext uri="{9D8B030D-6E8A-4147-A177-3AD203B41FA5}">
                      <a16:colId xmlns:a16="http://schemas.microsoft.com/office/drawing/2014/main" val="3641009164"/>
                    </a:ext>
                  </a:extLst>
                </a:gridCol>
                <a:gridCol w="3543300">
                  <a:extLst>
                    <a:ext uri="{9D8B030D-6E8A-4147-A177-3AD203B41FA5}">
                      <a16:colId xmlns:a16="http://schemas.microsoft.com/office/drawing/2014/main" val="3262619372"/>
                    </a:ext>
                  </a:extLst>
                </a:gridCol>
                <a:gridCol w="2133600">
                  <a:extLst>
                    <a:ext uri="{9D8B030D-6E8A-4147-A177-3AD203B41FA5}">
                      <a16:colId xmlns:a16="http://schemas.microsoft.com/office/drawing/2014/main" val="724544130"/>
                    </a:ext>
                  </a:extLst>
                </a:gridCol>
                <a:gridCol w="3077238">
                  <a:extLst>
                    <a:ext uri="{9D8B030D-6E8A-4147-A177-3AD203B41FA5}">
                      <a16:colId xmlns:a16="http://schemas.microsoft.com/office/drawing/2014/main" val="511973568"/>
                    </a:ext>
                  </a:extLst>
                </a:gridCol>
              </a:tblGrid>
              <a:tr h="907302">
                <a:tc>
                  <a:txBody>
                    <a:bodyPr/>
                    <a:lstStyle/>
                    <a:p>
                      <a:r>
                        <a:rPr lang="en-US" sz="3200" b="1">
                          <a:solidFill>
                            <a:schemeClr val="accent1">
                              <a:lumMod val="50000"/>
                            </a:schemeClr>
                          </a:solidFill>
                          <a:latin typeface="Arial" panose="020B0604020202020204" pitchFamily="34" charset="0"/>
                          <a:cs typeface="Arial" panose="020B0604020202020204" pitchFamily="34" charset="0"/>
                        </a:rPr>
                        <a:t>Chức năng phía</a:t>
                      </a:r>
                    </a:p>
                  </a:txBody>
                  <a:tcPr anchor="ctr"/>
                </a:tc>
                <a:tc>
                  <a:txBody>
                    <a:bodyPr/>
                    <a:lstStyle/>
                    <a:p>
                      <a:r>
                        <a:rPr lang="en-US" sz="3200" b="1">
                          <a:solidFill>
                            <a:schemeClr val="accent1">
                              <a:lumMod val="50000"/>
                            </a:schemeClr>
                          </a:solidFill>
                          <a:latin typeface="Arial" panose="020B0604020202020204" pitchFamily="34" charset="0"/>
                          <a:cs typeface="Arial" panose="020B0604020202020204" pitchFamily="34" charset="0"/>
                        </a:rPr>
                        <a:t>Số ca kiểm thử</a:t>
                      </a:r>
                    </a:p>
                  </a:txBody>
                  <a:tcPr anchor="ctr"/>
                </a:tc>
                <a:tc>
                  <a:txBody>
                    <a:bodyPr/>
                    <a:lstStyle/>
                    <a:p>
                      <a:r>
                        <a:rPr lang="en-US" sz="3200" b="1">
                          <a:solidFill>
                            <a:schemeClr val="accent1">
                              <a:lumMod val="50000"/>
                            </a:schemeClr>
                          </a:solidFill>
                          <a:latin typeface="Arial" panose="020B0604020202020204" pitchFamily="34" charset="0"/>
                          <a:cs typeface="Arial" panose="020B0604020202020204" pitchFamily="34" charset="0"/>
                        </a:rPr>
                        <a:t>Số ca đạt</a:t>
                      </a:r>
                    </a:p>
                  </a:txBody>
                  <a:tcPr anchor="ctr"/>
                </a:tc>
                <a:tc>
                  <a:txBody>
                    <a:bodyPr/>
                    <a:lstStyle/>
                    <a:p>
                      <a:r>
                        <a:rPr lang="en-US" sz="3200" b="1">
                          <a:solidFill>
                            <a:schemeClr val="accent1">
                              <a:lumMod val="50000"/>
                            </a:schemeClr>
                          </a:solidFill>
                          <a:latin typeface="Arial" panose="020B0604020202020204" pitchFamily="34" charset="0"/>
                          <a:cs typeface="Arial" panose="020B0604020202020204" pitchFamily="34" charset="0"/>
                        </a:rPr>
                        <a:t>Số ca không đạt</a:t>
                      </a:r>
                    </a:p>
                  </a:txBody>
                  <a:tcPr anchor="ctr"/>
                </a:tc>
                <a:tc>
                  <a:txBody>
                    <a:bodyPr/>
                    <a:lstStyle/>
                    <a:p>
                      <a:r>
                        <a:rPr lang="en-US" sz="3200" b="1">
                          <a:solidFill>
                            <a:schemeClr val="accent1">
                              <a:lumMod val="50000"/>
                            </a:schemeClr>
                          </a:solidFill>
                          <a:latin typeface="Arial" panose="020B0604020202020204" pitchFamily="34" charset="0"/>
                          <a:cs typeface="Arial" panose="020B0604020202020204" pitchFamily="34" charset="0"/>
                        </a:rPr>
                        <a:t>Tỉ lệ đạt</a:t>
                      </a:r>
                    </a:p>
                  </a:txBody>
                  <a:tcPr anchor="ctr"/>
                </a:tc>
                <a:tc>
                  <a:txBody>
                    <a:bodyPr/>
                    <a:lstStyle/>
                    <a:p>
                      <a:r>
                        <a:rPr lang="en-US" sz="3200" b="1">
                          <a:solidFill>
                            <a:schemeClr val="accent1">
                              <a:lumMod val="50000"/>
                            </a:schemeClr>
                          </a:solidFill>
                          <a:latin typeface="Arial" panose="020B0604020202020204" pitchFamily="34" charset="0"/>
                          <a:cs typeface="Arial" panose="020B0604020202020204" pitchFamily="34" charset="0"/>
                        </a:rPr>
                        <a:t>Tỉ lệ không đạt</a:t>
                      </a:r>
                    </a:p>
                  </a:txBody>
                  <a:tcPr anchor="ctr"/>
                </a:tc>
                <a:extLst>
                  <a:ext uri="{0D108BD9-81ED-4DB2-BD59-A6C34878D82A}">
                    <a16:rowId xmlns:a16="http://schemas.microsoft.com/office/drawing/2014/main" val="695309883"/>
                  </a:ext>
                </a:extLst>
              </a:tr>
              <a:tr h="1339212">
                <a:tc>
                  <a:txBody>
                    <a:bodyPr/>
                    <a:lstStyle/>
                    <a:p>
                      <a:r>
                        <a:rPr lang="vi-VN" sz="3200">
                          <a:solidFill>
                            <a:schemeClr val="accent1">
                              <a:lumMod val="50000"/>
                            </a:schemeClr>
                          </a:solidFill>
                          <a:latin typeface="Arial" panose="020B0604020202020204" pitchFamily="34" charset="0"/>
                          <a:cs typeface="Arial" panose="020B0604020202020204" pitchFamily="34" charset="0"/>
                        </a:rPr>
                        <a:t>Phía người </a:t>
                      </a:r>
                      <a:r>
                        <a:rPr lang="en-US" sz="3200">
                          <a:solidFill>
                            <a:schemeClr val="accent1">
                              <a:lumMod val="50000"/>
                            </a:schemeClr>
                          </a:solidFill>
                          <a:latin typeface="Arial" panose="020B0604020202020204" pitchFamily="34" charset="0"/>
                          <a:cs typeface="Arial" panose="020B0604020202020204" pitchFamily="34" charset="0"/>
                        </a:rPr>
                        <a:t>dùng</a:t>
                      </a:r>
                      <a:endParaRPr lang="vi-VN" sz="3200">
                        <a:solidFill>
                          <a:schemeClr val="accent1">
                            <a:lumMod val="50000"/>
                          </a:schemeClr>
                        </a:solidFill>
                        <a:latin typeface="Arial" panose="020B0604020202020204" pitchFamily="34" charset="0"/>
                        <a:cs typeface="Arial" panose="020B0604020202020204" pitchFamily="34" charset="0"/>
                      </a:endParaRPr>
                    </a:p>
                  </a:txBody>
                  <a:tcPr anchor="ctr"/>
                </a:tc>
                <a:tc>
                  <a:txBody>
                    <a:bodyPr/>
                    <a:lstStyle/>
                    <a:p>
                      <a:pPr algn="ctr"/>
                      <a:r>
                        <a:rPr lang="en-US" sz="3200">
                          <a:solidFill>
                            <a:schemeClr val="accent1">
                              <a:lumMod val="50000"/>
                            </a:schemeClr>
                          </a:solidFill>
                          <a:latin typeface="Arial" panose="020B0604020202020204" pitchFamily="34" charset="0"/>
                          <a:cs typeface="Arial" panose="020B0604020202020204" pitchFamily="34" charset="0"/>
                        </a:rPr>
                        <a:t>23</a:t>
                      </a:r>
                    </a:p>
                  </a:txBody>
                  <a:tcPr anchor="ctr"/>
                </a:tc>
                <a:tc>
                  <a:txBody>
                    <a:bodyPr/>
                    <a:lstStyle/>
                    <a:p>
                      <a:pPr algn="ctr"/>
                      <a:r>
                        <a:rPr lang="en-US" sz="3200">
                          <a:solidFill>
                            <a:schemeClr val="accent1">
                              <a:lumMod val="50000"/>
                            </a:schemeClr>
                          </a:solidFill>
                          <a:latin typeface="Arial" panose="020B0604020202020204" pitchFamily="34" charset="0"/>
                          <a:cs typeface="Arial" panose="020B0604020202020204" pitchFamily="34" charset="0"/>
                        </a:rPr>
                        <a:t>20</a:t>
                      </a:r>
                    </a:p>
                  </a:txBody>
                  <a:tcPr anchor="ctr"/>
                </a:tc>
                <a:tc>
                  <a:txBody>
                    <a:bodyPr/>
                    <a:lstStyle/>
                    <a:p>
                      <a:pPr algn="ctr"/>
                      <a:r>
                        <a:rPr lang="en-US" sz="3200">
                          <a:solidFill>
                            <a:schemeClr val="accent1">
                              <a:lumMod val="50000"/>
                            </a:schemeClr>
                          </a:solidFill>
                          <a:latin typeface="Arial" panose="020B0604020202020204" pitchFamily="34" charset="0"/>
                          <a:cs typeface="Arial" panose="020B0604020202020204" pitchFamily="34" charset="0"/>
                        </a:rPr>
                        <a:t>3</a:t>
                      </a:r>
                    </a:p>
                  </a:txBody>
                  <a:tcPr anchor="ctr"/>
                </a:tc>
                <a:tc>
                  <a:txBody>
                    <a:bodyPr/>
                    <a:lstStyle/>
                    <a:p>
                      <a:pPr algn="ctr"/>
                      <a:r>
                        <a:rPr lang="en-US" sz="3200">
                          <a:solidFill>
                            <a:schemeClr val="accent1">
                              <a:lumMod val="50000"/>
                            </a:schemeClr>
                          </a:solidFill>
                          <a:latin typeface="Arial" panose="020B0604020202020204" pitchFamily="34" charset="0"/>
                          <a:cs typeface="Arial" panose="020B0604020202020204" pitchFamily="34" charset="0"/>
                        </a:rPr>
                        <a:t>87%</a:t>
                      </a:r>
                    </a:p>
                  </a:txBody>
                  <a:tcPr anchor="ctr"/>
                </a:tc>
                <a:tc>
                  <a:txBody>
                    <a:bodyPr/>
                    <a:lstStyle/>
                    <a:p>
                      <a:pPr algn="ctr"/>
                      <a:r>
                        <a:rPr lang="en-US" sz="3200">
                          <a:solidFill>
                            <a:schemeClr val="accent1">
                              <a:lumMod val="50000"/>
                            </a:schemeClr>
                          </a:solidFill>
                          <a:latin typeface="Arial" panose="020B0604020202020204" pitchFamily="34" charset="0"/>
                          <a:cs typeface="Arial" panose="020B0604020202020204" pitchFamily="34" charset="0"/>
                        </a:rPr>
                        <a:t>13%</a:t>
                      </a:r>
                    </a:p>
                  </a:txBody>
                  <a:tcPr anchor="ctr"/>
                </a:tc>
                <a:extLst>
                  <a:ext uri="{0D108BD9-81ED-4DB2-BD59-A6C34878D82A}">
                    <a16:rowId xmlns:a16="http://schemas.microsoft.com/office/drawing/2014/main" val="1326703246"/>
                  </a:ext>
                </a:extLst>
              </a:tr>
              <a:tr h="971760">
                <a:tc>
                  <a:txBody>
                    <a:bodyPr/>
                    <a:lstStyle/>
                    <a:p>
                      <a:r>
                        <a:rPr lang="en-US" sz="3200">
                          <a:solidFill>
                            <a:schemeClr val="accent1">
                              <a:lumMod val="50000"/>
                            </a:schemeClr>
                          </a:solidFill>
                          <a:latin typeface="Arial" panose="020B0604020202020204" pitchFamily="34" charset="0"/>
                          <a:cs typeface="Arial" panose="020B0604020202020204" pitchFamily="34" charset="0"/>
                        </a:rPr>
                        <a:t>Phía quản trị viên</a:t>
                      </a:r>
                    </a:p>
                  </a:txBody>
                  <a:tcPr anchor="ctr"/>
                </a:tc>
                <a:tc>
                  <a:txBody>
                    <a:bodyPr/>
                    <a:lstStyle/>
                    <a:p>
                      <a:pPr algn="ctr"/>
                      <a:r>
                        <a:rPr lang="en-US" sz="3200">
                          <a:solidFill>
                            <a:schemeClr val="accent1">
                              <a:lumMod val="50000"/>
                            </a:schemeClr>
                          </a:solidFill>
                          <a:latin typeface="Arial" panose="020B0604020202020204" pitchFamily="34" charset="0"/>
                          <a:cs typeface="Arial" panose="020B0604020202020204" pitchFamily="34" charset="0"/>
                        </a:rPr>
                        <a:t>27</a:t>
                      </a:r>
                    </a:p>
                  </a:txBody>
                  <a:tcPr anchor="ctr"/>
                </a:tc>
                <a:tc>
                  <a:txBody>
                    <a:bodyPr/>
                    <a:lstStyle/>
                    <a:p>
                      <a:pPr algn="ctr"/>
                      <a:r>
                        <a:rPr lang="en-US" sz="3200" dirty="0">
                          <a:solidFill>
                            <a:schemeClr val="accent1">
                              <a:lumMod val="50000"/>
                            </a:schemeClr>
                          </a:solidFill>
                          <a:latin typeface="Arial" panose="020B0604020202020204" pitchFamily="34" charset="0"/>
                          <a:cs typeface="Arial" panose="020B0604020202020204" pitchFamily="34" charset="0"/>
                        </a:rPr>
                        <a:t>26</a:t>
                      </a:r>
                    </a:p>
                  </a:txBody>
                  <a:tcPr anchor="ctr"/>
                </a:tc>
                <a:tc>
                  <a:txBody>
                    <a:bodyPr/>
                    <a:lstStyle/>
                    <a:p>
                      <a:pPr algn="ctr"/>
                      <a:r>
                        <a:rPr lang="en-US" sz="3200">
                          <a:solidFill>
                            <a:schemeClr val="accent1">
                              <a:lumMod val="50000"/>
                            </a:schemeClr>
                          </a:solidFill>
                          <a:latin typeface="Arial" panose="020B0604020202020204" pitchFamily="34" charset="0"/>
                          <a:cs typeface="Arial" panose="020B0604020202020204" pitchFamily="34" charset="0"/>
                        </a:rPr>
                        <a:t>1</a:t>
                      </a:r>
                    </a:p>
                  </a:txBody>
                  <a:tcPr anchor="ctr"/>
                </a:tc>
                <a:tc>
                  <a:txBody>
                    <a:bodyPr/>
                    <a:lstStyle/>
                    <a:p>
                      <a:pPr algn="ctr"/>
                      <a:r>
                        <a:rPr lang="en-US" sz="3200">
                          <a:solidFill>
                            <a:schemeClr val="accent1">
                              <a:lumMod val="50000"/>
                            </a:schemeClr>
                          </a:solidFill>
                          <a:latin typeface="Arial" panose="020B0604020202020204" pitchFamily="34" charset="0"/>
                          <a:cs typeface="Arial" panose="020B0604020202020204" pitchFamily="34" charset="0"/>
                        </a:rPr>
                        <a:t>96.3%</a:t>
                      </a:r>
                    </a:p>
                  </a:txBody>
                  <a:tcPr anchor="ctr"/>
                </a:tc>
                <a:tc>
                  <a:txBody>
                    <a:bodyPr/>
                    <a:lstStyle/>
                    <a:p>
                      <a:pPr algn="ctr"/>
                      <a:r>
                        <a:rPr lang="en-US" sz="3200" dirty="0">
                          <a:solidFill>
                            <a:schemeClr val="accent1">
                              <a:lumMod val="50000"/>
                            </a:schemeClr>
                          </a:solidFill>
                          <a:latin typeface="Arial" panose="020B0604020202020204" pitchFamily="34" charset="0"/>
                          <a:cs typeface="Arial" panose="020B0604020202020204" pitchFamily="34" charset="0"/>
                        </a:rPr>
                        <a:t>3.7%</a:t>
                      </a:r>
                    </a:p>
                  </a:txBody>
                  <a:tcPr anchor="ctr"/>
                </a:tc>
                <a:extLst>
                  <a:ext uri="{0D108BD9-81ED-4DB2-BD59-A6C34878D82A}">
                    <a16:rowId xmlns:a16="http://schemas.microsoft.com/office/drawing/2014/main" val="3781285681"/>
                  </a:ext>
                </a:extLst>
              </a:tr>
            </a:tbl>
          </a:graphicData>
        </a:graphic>
      </p:graphicFrame>
      <p:pic>
        <p:nvPicPr>
          <p:cNvPr id="24" name="Picture 23" descr="2025] PostgreSQL là gì? | Cách Cài đặt &amp; Sử dụng PostgreSQL">
            <a:extLst>
              <a:ext uri="{FF2B5EF4-FFF2-40B4-BE49-F238E27FC236}">
                <a16:creationId xmlns:a16="http://schemas.microsoft.com/office/drawing/2014/main" id="{062B1C51-E78D-E9A5-315C-2DCA6EB2E07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0545" y="14650729"/>
            <a:ext cx="5580380" cy="3138805"/>
          </a:xfrm>
          <a:prstGeom prst="rect">
            <a:avLst/>
          </a:prstGeom>
          <a:noFill/>
          <a:ln>
            <a:noFill/>
          </a:ln>
        </p:spPr>
      </p:pic>
      <p:pic>
        <p:nvPicPr>
          <p:cNvPr id="27" name="Picture 26" descr="Redis là gì? Ưu điểm của nó và ứng dụng | TopDev">
            <a:extLst>
              <a:ext uri="{FF2B5EF4-FFF2-40B4-BE49-F238E27FC236}">
                <a16:creationId xmlns:a16="http://schemas.microsoft.com/office/drawing/2014/main" id="{676E5A2C-F2D5-96ED-0850-590E3D1A3A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17451" y="14817750"/>
            <a:ext cx="5580380" cy="2580005"/>
          </a:xfrm>
          <a:prstGeom prst="rect">
            <a:avLst/>
          </a:prstGeom>
          <a:noFill/>
          <a:ln>
            <a:noFill/>
          </a:ln>
        </p:spPr>
      </p:pic>
      <p:pic>
        <p:nvPicPr>
          <p:cNvPr id="28" name="Picture 27" descr="Kafka là gì? 3 ứng dụng nổi bật của Apache Kafka">
            <a:extLst>
              <a:ext uri="{FF2B5EF4-FFF2-40B4-BE49-F238E27FC236}">
                <a16:creationId xmlns:a16="http://schemas.microsoft.com/office/drawing/2014/main" id="{F89A939D-E6E8-C930-0D3E-0846D5AB120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7911" y="18390570"/>
            <a:ext cx="5580380" cy="3121025"/>
          </a:xfrm>
          <a:prstGeom prst="rect">
            <a:avLst/>
          </a:prstGeom>
          <a:noFill/>
          <a:ln>
            <a:noFill/>
          </a:ln>
        </p:spPr>
      </p:pic>
      <p:pic>
        <p:nvPicPr>
          <p:cNvPr id="29" name="Picture 28" descr="5 lý do hàng đầu để học React JS vào năm 2024">
            <a:extLst>
              <a:ext uri="{FF2B5EF4-FFF2-40B4-BE49-F238E27FC236}">
                <a16:creationId xmlns:a16="http://schemas.microsoft.com/office/drawing/2014/main" id="{6E508DE1-3022-B1F8-B5C3-185427E5F2A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89669" y="18179278"/>
            <a:ext cx="5580380" cy="3138805"/>
          </a:xfrm>
          <a:prstGeom prst="rect">
            <a:avLst/>
          </a:prstGeom>
          <a:noFill/>
          <a:ln>
            <a:noFill/>
          </a:ln>
        </p:spPr>
      </p:pic>
      <p:pic>
        <p:nvPicPr>
          <p:cNvPr id="30" name="Picture 29">
            <a:extLst>
              <a:ext uri="{FF2B5EF4-FFF2-40B4-BE49-F238E27FC236}">
                <a16:creationId xmlns:a16="http://schemas.microsoft.com/office/drawing/2014/main" id="{A2E4926D-D8F6-45A1-7E8C-336FD855B11D}"/>
              </a:ext>
            </a:extLst>
          </p:cNvPr>
          <p:cNvPicPr>
            <a:picLocks noChangeAspect="1"/>
          </p:cNvPicPr>
          <p:nvPr/>
        </p:nvPicPr>
        <p:blipFill>
          <a:blip r:embed="rId7"/>
          <a:stretch>
            <a:fillRect/>
          </a:stretch>
        </p:blipFill>
        <p:spPr>
          <a:xfrm>
            <a:off x="20435332" y="16220131"/>
            <a:ext cx="7251385" cy="5974080"/>
          </a:xfrm>
          <a:prstGeom prst="rect">
            <a:avLst/>
          </a:prstGeom>
        </p:spPr>
      </p:pic>
      <p:pic>
        <p:nvPicPr>
          <p:cNvPr id="31" name="Picture 30">
            <a:extLst>
              <a:ext uri="{FF2B5EF4-FFF2-40B4-BE49-F238E27FC236}">
                <a16:creationId xmlns:a16="http://schemas.microsoft.com/office/drawing/2014/main" id="{5C5EF159-3DC9-100A-16A8-130F77851BD4}"/>
              </a:ext>
            </a:extLst>
          </p:cNvPr>
          <p:cNvPicPr>
            <a:picLocks noChangeAspect="1"/>
          </p:cNvPicPr>
          <p:nvPr/>
        </p:nvPicPr>
        <p:blipFill>
          <a:blip r:embed="rId8"/>
          <a:stretch>
            <a:fillRect/>
          </a:stretch>
        </p:blipFill>
        <p:spPr>
          <a:xfrm>
            <a:off x="17053641" y="9802891"/>
            <a:ext cx="10731500" cy="5677144"/>
          </a:xfrm>
          <a:prstGeom prst="rect">
            <a:avLst/>
          </a:prstGeom>
        </p:spPr>
      </p:pic>
      <p:pic>
        <p:nvPicPr>
          <p:cNvPr id="32" name="Picture 31">
            <a:extLst>
              <a:ext uri="{FF2B5EF4-FFF2-40B4-BE49-F238E27FC236}">
                <a16:creationId xmlns:a16="http://schemas.microsoft.com/office/drawing/2014/main" id="{F43FFC23-77D3-6651-7BCA-49E3617E3D29}"/>
              </a:ext>
            </a:extLst>
          </p:cNvPr>
          <p:cNvPicPr>
            <a:picLocks noChangeAspect="1"/>
          </p:cNvPicPr>
          <p:nvPr/>
        </p:nvPicPr>
        <p:blipFill>
          <a:blip r:embed="rId9"/>
          <a:stretch>
            <a:fillRect/>
          </a:stretch>
        </p:blipFill>
        <p:spPr>
          <a:xfrm>
            <a:off x="1734900" y="24511048"/>
            <a:ext cx="8481683" cy="3935856"/>
          </a:xfrm>
          <a:prstGeom prst="rect">
            <a:avLst/>
          </a:prstGeom>
        </p:spPr>
      </p:pic>
    </p:spTree>
    <p:extLst>
      <p:ext uri="{BB962C8B-B14F-4D97-AF65-F5344CB8AC3E}">
        <p14:creationId xmlns:p14="http://schemas.microsoft.com/office/powerpoint/2010/main" val="34753955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60000"/>
            <a:lumOff val="4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TotalTime>
  <Words>577</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Chien Hoang</dc:creator>
  <cp:lastModifiedBy>Tien Anh Do</cp:lastModifiedBy>
  <cp:revision>16</cp:revision>
  <dcterms:created xsi:type="dcterms:W3CDTF">2025-05-23T14:02:40Z</dcterms:created>
  <dcterms:modified xsi:type="dcterms:W3CDTF">2025-06-03T14:05:46Z</dcterms:modified>
</cp:coreProperties>
</file>