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8" r:id="rId3"/>
    <p:sldId id="259" r:id="rId4"/>
    <p:sldId id="260" r:id="rId5"/>
    <p:sldId id="289" r:id="rId6"/>
    <p:sldId id="309" r:id="rId7"/>
    <p:sldId id="290" r:id="rId8"/>
    <p:sldId id="308" r:id="rId9"/>
    <p:sldId id="291" r:id="rId10"/>
    <p:sldId id="292" r:id="rId11"/>
    <p:sldId id="293" r:id="rId12"/>
    <p:sldId id="298" r:id="rId13"/>
    <p:sldId id="297" r:id="rId14"/>
    <p:sldId id="303" r:id="rId15"/>
    <p:sldId id="310" r:id="rId16"/>
    <p:sldId id="311" r:id="rId17"/>
    <p:sldId id="312" r:id="rId18"/>
    <p:sldId id="304" r:id="rId19"/>
    <p:sldId id="305" r:id="rId20"/>
    <p:sldId id="314" r:id="rId21"/>
    <p:sldId id="315" r:id="rId22"/>
    <p:sldId id="313" r:id="rId23"/>
    <p:sldId id="316" r:id="rId24"/>
    <p:sldId id="317" r:id="rId25"/>
    <p:sldId id="306" r:id="rId26"/>
    <p:sldId id="307" r:id="rId27"/>
    <p:sldId id="28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8" autoAdjust="0"/>
    <p:restoredTop sz="67273" autoAdjust="0"/>
  </p:normalViewPr>
  <p:slideViewPr>
    <p:cSldViewPr>
      <p:cViewPr varScale="1">
        <p:scale>
          <a:sx n="60" d="100"/>
          <a:sy n="60" d="100"/>
        </p:scale>
        <p:origin x="2069" y="34"/>
      </p:cViewPr>
      <p:guideLst>
        <p:guide orient="horz" pos="2160"/>
        <p:guide pos="2880"/>
      </p:guideLst>
    </p:cSldViewPr>
  </p:slideViewPr>
  <p:outlineViewPr>
    <p:cViewPr>
      <p:scale>
        <a:sx n="33" d="100"/>
        <a:sy n="33" d="100"/>
      </p:scale>
      <p:origin x="0" y="-528"/>
    </p:cViewPr>
  </p:outlineViewPr>
  <p:notesTextViewPr>
    <p:cViewPr>
      <p:scale>
        <a:sx n="100" d="100"/>
        <a:sy n="100" d="100"/>
      </p:scale>
      <p:origin x="0" y="0"/>
    </p:cViewPr>
  </p:notesTextViewPr>
  <p:sorterViewPr>
    <p:cViewPr>
      <p:scale>
        <a:sx n="66" d="100"/>
        <a:sy n="66" d="100"/>
      </p:scale>
      <p:origin x="0" y="6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D262B-C312-45FF-A53D-BC0EDC646A2A}" type="datetimeFigureOut">
              <a:rPr lang="en-US" smtClean="0"/>
              <a:t>2022-06-11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15F31-1413-481F-9983-8A4183DDB881}" type="slidenum">
              <a:rPr lang="en-US" smtClean="0"/>
              <a:t>‹#›</a:t>
            </a:fld>
            <a:endParaRPr lang="en-US"/>
          </a:p>
        </p:txBody>
      </p:sp>
    </p:spTree>
    <p:extLst>
      <p:ext uri="{BB962C8B-B14F-4D97-AF65-F5344CB8AC3E}">
        <p14:creationId xmlns:p14="http://schemas.microsoft.com/office/powerpoint/2010/main" val="308214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a:t>
            </a:fld>
            <a:endParaRPr lang="en-US"/>
          </a:p>
        </p:txBody>
      </p:sp>
    </p:spTree>
    <p:extLst>
      <p:ext uri="{BB962C8B-B14F-4D97-AF65-F5344CB8AC3E}">
        <p14:creationId xmlns:p14="http://schemas.microsoft.com/office/powerpoint/2010/main" val="564283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19</a:t>
            </a:fld>
            <a:endParaRPr lang="en-US"/>
          </a:p>
        </p:txBody>
      </p:sp>
    </p:spTree>
    <p:extLst>
      <p:ext uri="{BB962C8B-B14F-4D97-AF65-F5344CB8AC3E}">
        <p14:creationId xmlns:p14="http://schemas.microsoft.com/office/powerpoint/2010/main" val="56050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20</a:t>
            </a:fld>
            <a:endParaRPr lang="en-US"/>
          </a:p>
        </p:txBody>
      </p:sp>
    </p:spTree>
    <p:extLst>
      <p:ext uri="{BB962C8B-B14F-4D97-AF65-F5344CB8AC3E}">
        <p14:creationId xmlns:p14="http://schemas.microsoft.com/office/powerpoint/2010/main" val="4156977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21</a:t>
            </a:fld>
            <a:endParaRPr lang="en-US"/>
          </a:p>
        </p:txBody>
      </p:sp>
    </p:spTree>
    <p:extLst>
      <p:ext uri="{BB962C8B-B14F-4D97-AF65-F5344CB8AC3E}">
        <p14:creationId xmlns:p14="http://schemas.microsoft.com/office/powerpoint/2010/main" val="409162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22</a:t>
            </a:fld>
            <a:endParaRPr lang="en-US"/>
          </a:p>
        </p:txBody>
      </p:sp>
    </p:spTree>
    <p:extLst>
      <p:ext uri="{BB962C8B-B14F-4D97-AF65-F5344CB8AC3E}">
        <p14:creationId xmlns:p14="http://schemas.microsoft.com/office/powerpoint/2010/main" val="392338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23</a:t>
            </a:fld>
            <a:endParaRPr lang="en-US"/>
          </a:p>
        </p:txBody>
      </p:sp>
    </p:spTree>
    <p:extLst>
      <p:ext uri="{BB962C8B-B14F-4D97-AF65-F5344CB8AC3E}">
        <p14:creationId xmlns:p14="http://schemas.microsoft.com/office/powerpoint/2010/main" val="231184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24</a:t>
            </a:fld>
            <a:endParaRPr lang="en-US"/>
          </a:p>
        </p:txBody>
      </p:sp>
    </p:spTree>
    <p:extLst>
      <p:ext uri="{BB962C8B-B14F-4D97-AF65-F5344CB8AC3E}">
        <p14:creationId xmlns:p14="http://schemas.microsoft.com/office/powerpoint/2010/main" val="3727600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25</a:t>
            </a:fld>
            <a:endParaRPr lang="en-US"/>
          </a:p>
        </p:txBody>
      </p:sp>
    </p:spTree>
    <p:extLst>
      <p:ext uri="{BB962C8B-B14F-4D97-AF65-F5344CB8AC3E}">
        <p14:creationId xmlns:p14="http://schemas.microsoft.com/office/powerpoint/2010/main" val="1891733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26</a:t>
            </a:fld>
            <a:endParaRPr lang="en-US"/>
          </a:p>
        </p:txBody>
      </p:sp>
    </p:spTree>
    <p:extLst>
      <p:ext uri="{BB962C8B-B14F-4D97-AF65-F5344CB8AC3E}">
        <p14:creationId xmlns:p14="http://schemas.microsoft.com/office/powerpoint/2010/main" val="22003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Bootstrap là một Framework có chứa HTML, CSS, JAVASCRIPT, Framework trong tiếng việt có nghĩa là “khuôn khổ” giúp tiết kiệm được thời gian, công sức hơn nữa việc xây dựng hai teamplate cho giao diện Desktop và Mobile đã lỗi thời thay vào đó là Responsive.</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JQuery là một thư viện kiểu mới của JavaScript, được tạo bởi John Resig vào năm 2006 với một phương châm tuyệt vời: Write less, do more - Viết ít hơn, làm nhiều hơn.</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MySQL là hệ quản trị dữ liệu miễn phí, được tích hợp sử dụng chung với Apache, PHP. Chính yếu tố phát triển trong cộng đồng mã nguồn mở nên MySQL đã qua rất nhiều sự hỗ trợ của những lập trình viên yêu thích mã nguồn mở.</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HTML (HyperText Markup Language) – Ngôn ngữ đánh dấu siêu văn bản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được sử dụng để tạo các tài liệu có thể truy cập trên mạng. Tài liệu HTML được tạo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nhờ dùng các thẻ và các phần tử của HTML</a:t>
            </a:r>
          </a:p>
          <a:p>
            <a:r>
              <a:rPr lang="vi-VN" sz="1200" kern="1200" dirty="0" smtClean="0">
                <a:solidFill>
                  <a:schemeClr val="tx1"/>
                </a:solidFill>
                <a:effectLst/>
                <a:latin typeface="+mn-lt"/>
                <a:ea typeface="+mn-ea"/>
                <a:cs typeface="+mn-cs"/>
              </a:rPr>
              <a:t>CSS (Cascading Style Sheets) là một ngôn ngữ quy định cách trình bày</a:t>
            </a:r>
            <a:br>
              <a:rPr lang="vi-VN" sz="1200" kern="1200" dirty="0" smtClean="0">
                <a:solidFill>
                  <a:schemeClr val="tx1"/>
                </a:solidFill>
                <a:effectLst/>
                <a:latin typeface="+mn-lt"/>
                <a:ea typeface="+mn-ea"/>
                <a:cs typeface="+mn-cs"/>
              </a:rPr>
            </a:br>
            <a:r>
              <a:rPr lang="vi-VN" sz="1200" kern="1200" dirty="0" smtClean="0">
                <a:solidFill>
                  <a:schemeClr val="tx1"/>
                </a:solidFill>
                <a:effectLst/>
                <a:latin typeface="+mn-lt"/>
                <a:ea typeface="+mn-ea"/>
                <a:cs typeface="+mn-cs"/>
              </a:rPr>
              <a:t>cho các tài liệu viết bằng HTML, XHTML, XML, SVG, hay UML,…CSS quy định cách hiển thị của các thẻ HTML bằng cách quy định các thuộc tính của các thẻ đó (font chữ, kích thước, màu sắc...). </a:t>
            </a:r>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7</a:t>
            </a:fld>
            <a:endParaRPr lang="en-US"/>
          </a:p>
        </p:txBody>
      </p:sp>
    </p:spTree>
    <p:extLst>
      <p:ext uri="{BB962C8B-B14F-4D97-AF65-F5344CB8AC3E}">
        <p14:creationId xmlns:p14="http://schemas.microsoft.com/office/powerpoint/2010/main" val="333144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Bootstrap là một Framework có chứa HTML, CSS, JAVASCRIPT, Framework trong tiếng việt có nghĩa là “khuôn khổ” giúp tiết kiệm được thời gian, công sức hơn nữa việc xây dựng hai teamplate cho giao diện Desktop và Mobile đã lỗi thời thay vào đó là Responsive.</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JQuery là một thư viện kiểu mới của JavaScript, được tạo bởi John Resig vào năm 2006 với một phương châm tuyệt vời: Write less, do more - Viết ít hơn, làm nhiều hơn.</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MySQL là hệ quản trị dữ liệu miễn phí, được tích hợp sử dụng chung với Apache, PHP. Chính yếu tố phát triển trong cộng đồng mã nguồn mở nên MySQL đã qua rất nhiều sự hỗ trợ của những lập trình viên yêu thích mã nguồn mở.</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HTML (HyperText Markup Language) – Ngôn ngữ đánh dấu siêu văn bản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được sử dụng để tạo các tài liệu có thể truy cập trên mạng. Tài liệu HTML được tạo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nhờ dùng các thẻ và các phần tử của HTML</a:t>
            </a:r>
          </a:p>
          <a:p>
            <a:r>
              <a:rPr lang="vi-VN" sz="1200" kern="1200" dirty="0" smtClean="0">
                <a:solidFill>
                  <a:schemeClr val="tx1"/>
                </a:solidFill>
                <a:effectLst/>
                <a:latin typeface="+mn-lt"/>
                <a:ea typeface="+mn-ea"/>
                <a:cs typeface="+mn-cs"/>
              </a:rPr>
              <a:t>CSS (Cascading Style Sheets) là một ngôn ngữ quy định cách trình bày</a:t>
            </a:r>
            <a:br>
              <a:rPr lang="vi-VN" sz="1200" kern="1200" dirty="0" smtClean="0">
                <a:solidFill>
                  <a:schemeClr val="tx1"/>
                </a:solidFill>
                <a:effectLst/>
                <a:latin typeface="+mn-lt"/>
                <a:ea typeface="+mn-ea"/>
                <a:cs typeface="+mn-cs"/>
              </a:rPr>
            </a:br>
            <a:r>
              <a:rPr lang="vi-VN" sz="1200" kern="1200" dirty="0" smtClean="0">
                <a:solidFill>
                  <a:schemeClr val="tx1"/>
                </a:solidFill>
                <a:effectLst/>
                <a:latin typeface="+mn-lt"/>
                <a:ea typeface="+mn-ea"/>
                <a:cs typeface="+mn-cs"/>
              </a:rPr>
              <a:t>cho các tài liệu viết bằng HTML, XHTML, XML, SVG, hay UML,…CSS quy định cách hiển thị của các thẻ HTML bằng cách quy định các thuộc tính của các thẻ đó (font chữ, kích thước, màu sắc...). </a:t>
            </a:r>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8</a:t>
            </a:fld>
            <a:endParaRPr lang="en-US"/>
          </a:p>
        </p:txBody>
      </p:sp>
    </p:spTree>
    <p:extLst>
      <p:ext uri="{BB962C8B-B14F-4D97-AF65-F5344CB8AC3E}">
        <p14:creationId xmlns:p14="http://schemas.microsoft.com/office/powerpoint/2010/main" val="111637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13</a:t>
            </a:fld>
            <a:endParaRPr lang="en-US"/>
          </a:p>
        </p:txBody>
      </p:sp>
    </p:spTree>
    <p:extLst>
      <p:ext uri="{BB962C8B-B14F-4D97-AF65-F5344CB8AC3E}">
        <p14:creationId xmlns:p14="http://schemas.microsoft.com/office/powerpoint/2010/main" val="1316085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14</a:t>
            </a:fld>
            <a:endParaRPr lang="en-US"/>
          </a:p>
        </p:txBody>
      </p:sp>
    </p:spTree>
    <p:extLst>
      <p:ext uri="{BB962C8B-B14F-4D97-AF65-F5344CB8AC3E}">
        <p14:creationId xmlns:p14="http://schemas.microsoft.com/office/powerpoint/2010/main" val="253308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15</a:t>
            </a:fld>
            <a:endParaRPr lang="en-US"/>
          </a:p>
        </p:txBody>
      </p:sp>
    </p:spTree>
    <p:extLst>
      <p:ext uri="{BB962C8B-B14F-4D97-AF65-F5344CB8AC3E}">
        <p14:creationId xmlns:p14="http://schemas.microsoft.com/office/powerpoint/2010/main" val="112367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16</a:t>
            </a:fld>
            <a:endParaRPr lang="en-US"/>
          </a:p>
        </p:txBody>
      </p:sp>
    </p:spTree>
    <p:extLst>
      <p:ext uri="{BB962C8B-B14F-4D97-AF65-F5344CB8AC3E}">
        <p14:creationId xmlns:p14="http://schemas.microsoft.com/office/powerpoint/2010/main" val="298291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17</a:t>
            </a:fld>
            <a:endParaRPr lang="en-US"/>
          </a:p>
        </p:txBody>
      </p:sp>
    </p:spTree>
    <p:extLst>
      <p:ext uri="{BB962C8B-B14F-4D97-AF65-F5344CB8AC3E}">
        <p14:creationId xmlns:p14="http://schemas.microsoft.com/office/powerpoint/2010/main" val="47826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15F31-1413-481F-9983-8A4183DDB881}" type="slidenum">
              <a:rPr lang="en-US" smtClean="0"/>
              <a:t>18</a:t>
            </a:fld>
            <a:endParaRPr lang="en-US"/>
          </a:p>
        </p:txBody>
      </p:sp>
    </p:spTree>
    <p:extLst>
      <p:ext uri="{BB962C8B-B14F-4D97-AF65-F5344CB8AC3E}">
        <p14:creationId xmlns:p14="http://schemas.microsoft.com/office/powerpoint/2010/main" val="10177907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endParaRPr 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p>
        </p:txBody>
      </p:sp>
      <p:sp>
        <p:nvSpPr>
          <p:cNvPr id="4101" name="Rectangle 5"/>
          <p:cNvSpPr>
            <a:spLocks noGrp="1" noChangeArrowheads="1"/>
          </p:cNvSpPr>
          <p:nvPr>
            <p:ph type="ftr" sz="quarter" idx="3"/>
          </p:nvPr>
        </p:nvSpPr>
        <p:spPr>
          <a:xfrm>
            <a:off x="6705600" y="6477000"/>
            <a:ext cx="2286000" cy="168275"/>
          </a:xfrm>
        </p:spPr>
        <p:txBody>
          <a:bodyPr/>
          <a:lstStyle>
            <a:lvl1pPr algn="r">
              <a:defRPr/>
            </a:lvl1pPr>
          </a:lstStyle>
          <a:p>
            <a:endParaRPr lang="en-US"/>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C8AF1AFF-9E7F-4D80-8D1C-666315FFE84C}" type="slidenum">
              <a:rPr lang="en-US"/>
              <a:pPr/>
              <a:t>‹#›</a:t>
            </a:fld>
            <a:endParaRPr lang="en-US"/>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r>
              <a:rPr lang="en-US" smtClean="0"/>
              <a:t>Click to edit Master subtitle style</a:t>
            </a:r>
            <a:endParaRPr lang="en-US"/>
          </a:p>
        </p:txBody>
      </p:sp>
      <p:sp>
        <p:nvSpPr>
          <p:cNvPr id="4222" name="Text Box 126"/>
          <p:cNvSpPr txBox="1">
            <a:spLocks noChangeArrowheads="1"/>
          </p:cNvSpPr>
          <p:nvPr/>
        </p:nvSpPr>
        <p:spPr bwMode="auto">
          <a:xfrm>
            <a:off x="8007350" y="152400"/>
            <a:ext cx="984250" cy="396875"/>
          </a:xfrm>
          <a:prstGeom prst="rect">
            <a:avLst/>
          </a:prstGeom>
          <a:noFill/>
          <a:ln w="9525">
            <a:noFill/>
            <a:miter lim="800000"/>
            <a:headEnd/>
            <a:tailEnd/>
          </a:ln>
          <a:effectLst/>
        </p:spPr>
        <p:txBody>
          <a:bodyPr wrap="none">
            <a:spAutoFit/>
          </a:bodyPr>
          <a:lstStyle/>
          <a:p>
            <a:pPr algn="r"/>
            <a:r>
              <a:rPr lang="en-US" sz="2000" b="1">
                <a:solidFill>
                  <a:srgbClr val="000000"/>
                </a:solidFill>
                <a:latin typeface="Verdana" pitchFamily="34" charset="0"/>
              </a:rPr>
              <a:t>LOGO</a:t>
            </a:r>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sp>
        <p:nvSpPr>
          <p:cNvPr id="127" name="TextBox 126"/>
          <p:cNvSpPr txBox="1"/>
          <p:nvPr userDrawn="1"/>
        </p:nvSpPr>
        <p:spPr>
          <a:xfrm>
            <a:off x="0" y="6627168"/>
            <a:ext cx="1608133" cy="230832"/>
          </a:xfrm>
          <a:prstGeom prst="rect">
            <a:avLst/>
          </a:prstGeom>
          <a:noFill/>
        </p:spPr>
        <p:txBody>
          <a:bodyPr wrap="none" rtlCol="0">
            <a:spAutoFit/>
          </a:bodyPr>
          <a:lstStyle/>
          <a:p>
            <a:r>
              <a:rPr lang="en-US" sz="900" smtClean="0">
                <a:solidFill>
                  <a:schemeClr val="bg1"/>
                </a:solidFill>
                <a:latin typeface="+mn-lt"/>
              </a:rPr>
              <a:t>www.trungtamtinhoc.edu.vn</a:t>
            </a:r>
            <a:endParaRPr lang="en-US" sz="900">
              <a:solidFill>
                <a:schemeClr val="bg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00" y="2400"/>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00" y="202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00" y="7000"/>
                                    </p:animMotion>
                                  </p:childTnLst>
                                </p:cTn>
                              </p:par>
                            </p:childTnLst>
                          </p:cTn>
                        </p:par>
                        <p:par>
                          <p:cTn id="45" fill="hold">
                            <p:stCondLst>
                              <p:cond delay="118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p:stCondLst>
                              <p:cond delay="128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63A193-151D-48F6-ABE6-FDDB0BC0AEC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64F13-48D1-4ADC-B1EB-3904AA61B63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229600" cy="50292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37325"/>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lvl1pPr>
          </a:lstStyle>
          <a:p>
            <a:fld id="{37BA5889-3889-48EB-8ABB-7988F2FA738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B6F444-4353-4DA7-95C4-BBD8D857DB3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61CDB-809F-4F01-8B1D-FE5EAC24373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BBEBBD-17BD-4560-87E4-547DA4A47E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299E6-7C00-4D22-A89F-1F9B3615D5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5941182-25CA-4852-8295-F5606E80636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24D8CAD-8B7D-4421-84A6-58E0B706B0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7A2312-82E8-4FE4-9A01-ADEF37E3AE1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B3CDFB-B3A1-4232-AA4B-479C24C388B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endParaRPr lang="en-US"/>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endParaRPr lang="en-US"/>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EE436440-C9A7-4386-89C9-F52B6C3604B3}" type="slidenum">
              <a:rPr lang="en-US"/>
              <a:pPr/>
              <a:t>‹#›</a:t>
            </a:fld>
            <a:endParaRPr lang="en-US"/>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44" name="Picture 20" descr="a1"/>
          <p:cNvPicPr>
            <a:picLocks noChangeAspect="1" noChangeArrowheads="1"/>
          </p:cNvPicPr>
          <p:nvPr/>
        </p:nvPicPr>
        <p:blipFill>
          <a:blip r:embed="rId22"/>
          <a:srcRect/>
          <a:stretch>
            <a:fillRect/>
          </a:stretch>
        </p:blipFill>
        <p:spPr bwMode="auto">
          <a:xfrm>
            <a:off x="9625013" y="328613"/>
            <a:ext cx="942975" cy="1082675"/>
          </a:xfrm>
          <a:prstGeom prst="rect">
            <a:avLst/>
          </a:prstGeom>
          <a:noFill/>
        </p:spPr>
      </p:pic>
      <p:pic>
        <p:nvPicPr>
          <p:cNvPr id="1045" name="Picture 21" descr="b_1"/>
          <p:cNvPicPr>
            <a:picLocks noChangeAspect="1" noChangeArrowheads="1"/>
          </p:cNvPicPr>
          <p:nvPr/>
        </p:nvPicPr>
        <p:blipFill>
          <a:blip r:embed="rId23"/>
          <a:srcRect/>
          <a:stretch>
            <a:fillRect/>
          </a:stretch>
        </p:blipFill>
        <p:spPr bwMode="auto">
          <a:xfrm>
            <a:off x="-990600" y="1371600"/>
            <a:ext cx="825500" cy="358775"/>
          </a:xfrm>
          <a:prstGeom prst="rect">
            <a:avLst/>
          </a:prstGeom>
          <a:noFill/>
        </p:spPr>
      </p:pic>
      <p:sp>
        <p:nvSpPr>
          <p:cNvPr id="18" name="TextBox 17"/>
          <p:cNvSpPr txBox="1"/>
          <p:nvPr userDrawn="1"/>
        </p:nvSpPr>
        <p:spPr>
          <a:xfrm>
            <a:off x="0" y="6627168"/>
            <a:ext cx="1691489" cy="369332"/>
          </a:xfrm>
          <a:prstGeom prst="rect">
            <a:avLst/>
          </a:prstGeom>
          <a:noFill/>
        </p:spPr>
        <p:txBody>
          <a:bodyPr wrap="none" rtlCol="0">
            <a:spAutoFit/>
          </a:bodyPr>
          <a:lstStyle/>
          <a:p>
            <a:r>
              <a:rPr lang="en-US" sz="900" smtClean="0">
                <a:solidFill>
                  <a:schemeClr val="bg1"/>
                </a:solidFill>
                <a:latin typeface="+mn-lt"/>
              </a:rPr>
              <a:t>http://dichvudanhvanban.com</a:t>
            </a:r>
          </a:p>
          <a:p>
            <a:endParaRPr lang="en-US" sz="90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100" y="-5200"/>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00" y="-4800"/>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3"/>
          </p:nvPr>
        </p:nvSpPr>
        <p:spPr>
          <a:xfrm>
            <a:off x="6019800" y="6477000"/>
            <a:ext cx="2971800" cy="228599"/>
          </a:xfrm>
        </p:spPr>
        <p:txBody>
          <a:bodyPr/>
          <a:lstStyle/>
          <a:p>
            <a:r>
              <a:rPr lang="en-US" dirty="0" smtClean="0"/>
              <a:t>    </a:t>
            </a:r>
            <a:endParaRPr lang="en-US" dirty="0"/>
          </a:p>
        </p:txBody>
      </p:sp>
      <p:sp>
        <p:nvSpPr>
          <p:cNvPr id="2050" name="Rectangle 2"/>
          <p:cNvSpPr>
            <a:spLocks noGrp="1" noChangeArrowheads="1"/>
          </p:cNvSpPr>
          <p:nvPr>
            <p:ph type="ctrTitle"/>
          </p:nvPr>
        </p:nvSpPr>
        <p:spPr>
          <a:xfrm>
            <a:off x="762000" y="1498600"/>
            <a:ext cx="8077200" cy="1143000"/>
          </a:xfrm>
          <a:noFill/>
        </p:spPr>
        <p:txBody>
          <a:bodyPr/>
          <a:lstStyle/>
          <a:p>
            <a:pPr algn="ctr"/>
            <a:r>
              <a:rPr lang="en-GB" sz="4400" dirty="0" smtClean="0">
                <a:solidFill>
                  <a:schemeClr val="tx1"/>
                </a:solidFill>
                <a:latin typeface="Times New Roman" panose="02020603050405020304" pitchFamily="18" charset="0"/>
                <a:cs typeface="Times New Roman" panose="02020603050405020304" pitchFamily="18" charset="0"/>
              </a:rPr>
              <a:t>BÁO CÁO </a:t>
            </a:r>
            <a:br>
              <a:rPr lang="en-GB" sz="4400" dirty="0" smtClean="0">
                <a:solidFill>
                  <a:schemeClr val="tx1"/>
                </a:solidFill>
                <a:latin typeface="Times New Roman" panose="02020603050405020304" pitchFamily="18" charset="0"/>
                <a:cs typeface="Times New Roman" panose="02020603050405020304" pitchFamily="18" charset="0"/>
              </a:rPr>
            </a:br>
            <a:r>
              <a:rPr lang="en-GB" sz="4400" dirty="0" smtClean="0">
                <a:solidFill>
                  <a:schemeClr val="tx1"/>
                </a:solidFill>
                <a:latin typeface="Times New Roman" panose="02020603050405020304" pitchFamily="18" charset="0"/>
                <a:cs typeface="Times New Roman" panose="02020603050405020304" pitchFamily="18" charset="0"/>
              </a:rPr>
              <a:t>ĐỒ ÁN TỐT NGHIỆP</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type="subTitle" idx="1"/>
          </p:nvPr>
        </p:nvSpPr>
        <p:spPr>
          <a:xfrm>
            <a:off x="1219200" y="152400"/>
            <a:ext cx="6934200" cy="685800"/>
          </a:xfrm>
        </p:spPr>
        <p:txBody>
          <a:bodyPr/>
          <a:lstStyle/>
          <a:p>
            <a:pPr algn="ctr"/>
            <a:r>
              <a:rPr lang="vi-VN" dirty="0">
                <a:solidFill>
                  <a:schemeClr val="tx1"/>
                </a:solidFill>
                <a:latin typeface="Times New Roman" panose="02020603050405020304" pitchFamily="18" charset="0"/>
                <a:cs typeface="Times New Roman" panose="02020603050405020304" pitchFamily="18" charset="0"/>
              </a:rPr>
              <a:t>TRƯỜNG </a:t>
            </a:r>
            <a:r>
              <a:rPr lang="en-US" cap="all" dirty="0" smtClean="0">
                <a:solidFill>
                  <a:schemeClr val="tx1"/>
                </a:solidFill>
              </a:rPr>
              <a:t>ĐẠI HỌC </a:t>
            </a:r>
            <a:r>
              <a:rPr lang="en-US" cap="all" dirty="0">
                <a:solidFill>
                  <a:schemeClr val="tx1"/>
                </a:solidFill>
              </a:rPr>
              <a:t>CÔNG NGHỆ GIAO THÔNG VẬN TẢI</a:t>
            </a:r>
            <a:endParaRPr lang="vi-VN" dirty="0">
              <a:solidFill>
                <a:schemeClr val="tx1"/>
              </a:solidFill>
              <a:latin typeface="Times New Roman" panose="02020603050405020304" pitchFamily="18" charset="0"/>
              <a:cs typeface="Times New Roman" panose="02020603050405020304" pitchFamily="18" charset="0"/>
            </a:endParaRPr>
          </a:p>
          <a:p>
            <a:pPr algn="ctr"/>
            <a:r>
              <a:rPr lang="vi-VN" dirty="0">
                <a:solidFill>
                  <a:schemeClr val="tx1"/>
                </a:solidFill>
                <a:latin typeface="Times New Roman" panose="02020603050405020304" pitchFamily="18" charset="0"/>
                <a:cs typeface="Times New Roman" panose="02020603050405020304" pitchFamily="18" charset="0"/>
              </a:rPr>
              <a:t>KHOA </a:t>
            </a:r>
            <a:r>
              <a:rPr lang="vi-VN" dirty="0" smtClean="0">
                <a:solidFill>
                  <a:schemeClr val="tx1"/>
                </a:solidFill>
                <a:latin typeface="Times New Roman" panose="02020603050405020304" pitchFamily="18" charset="0"/>
                <a:cs typeface="Times New Roman" panose="02020603050405020304" pitchFamily="18" charset="0"/>
              </a:rPr>
              <a:t>CNTT</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bwMode="auto">
          <a:xfrm>
            <a:off x="838200" y="3224080"/>
            <a:ext cx="8077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a:lstStyle>
          <a:p>
            <a:pPr algn="ctr"/>
            <a:r>
              <a:rPr lang="en-GB" sz="2000" kern="0" dirty="0" smtClean="0">
                <a:solidFill>
                  <a:schemeClr val="tx1"/>
                </a:solidFill>
                <a:latin typeface="Times New Roman" panose="02020603050405020304" pitchFamily="18" charset="0"/>
                <a:cs typeface="Times New Roman" panose="02020603050405020304" pitchFamily="18" charset="0"/>
              </a:rPr>
              <a:t>ĐỀ TÀI </a:t>
            </a:r>
          </a:p>
          <a:p>
            <a:pPr algn="ctr"/>
            <a:r>
              <a:rPr lang="en-GB" sz="2000" kern="0" dirty="0" smtClean="0">
                <a:solidFill>
                  <a:schemeClr val="tx1"/>
                </a:solidFill>
                <a:latin typeface="Times New Roman" panose="02020603050405020304" pitchFamily="18" charset="0"/>
                <a:cs typeface="Times New Roman" panose="02020603050405020304" pitchFamily="18" charset="0"/>
              </a:rPr>
              <a:t>XÂY DỰNG WEBSITE BÁN HÀNG THỜI TRANG</a:t>
            </a:r>
          </a:p>
        </p:txBody>
      </p:sp>
      <p:sp>
        <p:nvSpPr>
          <p:cNvPr id="7" name="Rectangle 2"/>
          <p:cNvSpPr txBox="1">
            <a:spLocks noChangeArrowheads="1"/>
          </p:cNvSpPr>
          <p:nvPr/>
        </p:nvSpPr>
        <p:spPr bwMode="auto">
          <a:xfrm>
            <a:off x="533400" y="4724400"/>
            <a:ext cx="3581400" cy="16715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a:lstStyle>
          <a:p>
            <a:pPr algn="ctr"/>
            <a:endParaRPr lang="en-GB" sz="2000" kern="0" dirty="0" smtClean="0">
              <a:solidFill>
                <a:schemeClr val="tx1"/>
              </a:solidFill>
              <a:latin typeface="Times New Roman" panose="02020603050405020304" pitchFamily="18" charset="0"/>
              <a:cs typeface="Times New Roman" panose="02020603050405020304" pitchFamily="18" charset="0"/>
            </a:endParaRPr>
          </a:p>
        </p:txBody>
      </p:sp>
      <p:sp>
        <p:nvSpPr>
          <p:cNvPr id="8" name="Rectangle 2"/>
          <p:cNvSpPr txBox="1">
            <a:spLocks noChangeArrowheads="1"/>
          </p:cNvSpPr>
          <p:nvPr/>
        </p:nvSpPr>
        <p:spPr bwMode="auto">
          <a:xfrm>
            <a:off x="228600" y="4419600"/>
            <a:ext cx="3581400" cy="16715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a:lstStyle>
          <a:p>
            <a:pPr algn="ctr">
              <a:lnSpc>
                <a:spcPct val="150000"/>
              </a:lnSpc>
            </a:pPr>
            <a:r>
              <a:rPr lang="en-GB" sz="1600" kern="0" dirty="0" smtClean="0">
                <a:solidFill>
                  <a:schemeClr val="tx1"/>
                </a:solidFill>
                <a:latin typeface="Times New Roman" panose="02020603050405020304" pitchFamily="18" charset="0"/>
                <a:cs typeface="Times New Roman" panose="02020603050405020304" pitchFamily="18" charset="0"/>
              </a:rPr>
              <a:t>SINH VIÊN THỰC HIỆN</a:t>
            </a:r>
          </a:p>
          <a:p>
            <a:pPr algn="ctr">
              <a:lnSpc>
                <a:spcPct val="150000"/>
              </a:lnSpc>
            </a:pPr>
            <a:r>
              <a:rPr lang="en-GB" sz="1600" kern="0" dirty="0" smtClean="0">
                <a:solidFill>
                  <a:schemeClr val="tx1"/>
                </a:solidFill>
                <a:latin typeface="Times New Roman" panose="02020603050405020304" pitchFamily="18" charset="0"/>
                <a:cs typeface="Times New Roman" panose="02020603050405020304" pitchFamily="18" charset="0"/>
              </a:rPr>
              <a:t>Tên sinh viên</a:t>
            </a:r>
            <a:endParaRPr lang="en-GB" sz="1600" kern="0" dirty="0" smtClean="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GB" sz="1600" kern="0" dirty="0" smtClean="0">
                <a:solidFill>
                  <a:schemeClr val="tx1"/>
                </a:solidFill>
                <a:latin typeface="Times New Roman" panose="02020603050405020304" pitchFamily="18" charset="0"/>
                <a:cs typeface="Times New Roman" panose="02020603050405020304" pitchFamily="18" charset="0"/>
              </a:rPr>
              <a:t>LỚP  :</a:t>
            </a:r>
            <a:endParaRPr lang="en-GB" sz="1600" kern="0" dirty="0" smtClean="0">
              <a:solidFill>
                <a:schemeClr val="tx1"/>
              </a:solidFill>
              <a:latin typeface="Times New Roman" panose="02020603050405020304" pitchFamily="18" charset="0"/>
              <a:cs typeface="Times New Roman" panose="02020603050405020304" pitchFamily="18" charset="0"/>
            </a:endParaRPr>
          </a:p>
        </p:txBody>
      </p:sp>
      <p:sp>
        <p:nvSpPr>
          <p:cNvPr id="9" name="Rectangle 2"/>
          <p:cNvSpPr txBox="1">
            <a:spLocks noChangeArrowheads="1"/>
          </p:cNvSpPr>
          <p:nvPr/>
        </p:nvSpPr>
        <p:spPr bwMode="auto">
          <a:xfrm>
            <a:off x="5257800" y="4419600"/>
            <a:ext cx="3581400" cy="16715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a:lstStyle>
          <a:p>
            <a:pPr algn="ctr">
              <a:lnSpc>
                <a:spcPct val="150000"/>
              </a:lnSpc>
            </a:pPr>
            <a:r>
              <a:rPr lang="en-GB" sz="1600" kern="0" dirty="0" smtClean="0">
                <a:solidFill>
                  <a:schemeClr val="tx1"/>
                </a:solidFill>
                <a:latin typeface="Times New Roman" panose="02020603050405020304" pitchFamily="18" charset="0"/>
                <a:cs typeface="Times New Roman" panose="02020603050405020304" pitchFamily="18" charset="0"/>
              </a:rPr>
              <a:t>CÁN BỘ HƯỚNG DẪN</a:t>
            </a:r>
          </a:p>
          <a:p>
            <a:pPr algn="ctr">
              <a:lnSpc>
                <a:spcPct val="150000"/>
              </a:lnSpc>
            </a:pPr>
            <a:r>
              <a:rPr lang="en-GB" sz="1600" kern="0" dirty="0" smtClean="0">
                <a:solidFill>
                  <a:schemeClr val="tx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3"/>
          <a:stretch>
            <a:fillRect/>
          </a:stretch>
        </p:blipFill>
        <p:spPr>
          <a:xfrm>
            <a:off x="8115714" y="238997"/>
            <a:ext cx="799686" cy="352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anim calcmode="lin" valueType="num">
                                      <p:cBhvr>
                                        <p:cTn id="1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1000"/>
                                        <p:tgtEl>
                                          <p:spTgt spid="8">
                                            <p:txEl>
                                              <p:pRg st="1" end="1"/>
                                            </p:txEl>
                                          </p:spTgt>
                                        </p:tgtEl>
                                      </p:cBhvr>
                                    </p:animEffect>
                                    <p:anim calcmode="lin" valueType="num">
                                      <p:cBhvr>
                                        <p:cTn id="2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1000"/>
                                        <p:tgtEl>
                                          <p:spTgt spid="9">
                                            <p:txEl>
                                              <p:pRg st="0" end="0"/>
                                            </p:txEl>
                                          </p:spTgt>
                                        </p:tgtEl>
                                      </p:cBhvr>
                                    </p:animEffect>
                                    <p:anim calcmode="lin" valueType="num">
                                      <p:cBhvr>
                                        <p:cTn id="3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animEffect transition="in" filter="fade">
                                      <p:cBhvr>
                                        <p:cTn id="39" dur="1000"/>
                                        <p:tgtEl>
                                          <p:spTgt spid="9">
                                            <p:txEl>
                                              <p:pRg st="1" end="1"/>
                                            </p:txEl>
                                          </p:spTgt>
                                        </p:tgtEl>
                                      </p:cBhvr>
                                    </p:animEffect>
                                    <p:anim calcmode="lin" valueType="num">
                                      <p:cBhvr>
                                        <p:cTn id="4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Khảo sát yêu cầu về chức năng:</a:t>
            </a:r>
            <a:endParaRPr lang="en-GB" sz="2000" b="1" kern="0" dirty="0" smtClean="0">
              <a:latin typeface="Times New Roman" panose="02020603050405020304" pitchFamily="18" charset="0"/>
              <a:cs typeface="Times New Roman" panose="02020603050405020304" pitchFamily="18" charset="0"/>
            </a:endParaRPr>
          </a:p>
          <a:p>
            <a:pPr indent="6350" algn="just">
              <a:lnSpc>
                <a:spcPct val="150000"/>
              </a:lnSpc>
              <a:buFont typeface="Wingdings" pitchFamily="2" charset="2"/>
              <a:buChar char="§"/>
            </a:pPr>
            <a:r>
              <a:rPr lang="vi-VN" sz="2000" kern="0" dirty="0" smtClean="0">
                <a:latin typeface="Times New Roman" panose="02020603050405020304" pitchFamily="18" charset="0"/>
                <a:cs typeface="Times New Roman" panose="02020603050405020304" pitchFamily="18" charset="0"/>
              </a:rPr>
              <a:t>Trang trang quản trị: Quản lý toàn bộ thông tin, hoạt động của cửa hàng .</a:t>
            </a:r>
            <a:r>
              <a:rPr lang="vi-VN" sz="2000" kern="0" dirty="0">
                <a:latin typeface="Times New Roman" panose="02020603050405020304" pitchFamily="18" charset="0"/>
                <a:cs typeface="Times New Roman" panose="02020603050405020304" pitchFamily="18" charset="0"/>
              </a:rPr>
              <a:t> </a:t>
            </a:r>
            <a:r>
              <a:rPr lang="vi-VN" sz="2000" kern="0" dirty="0" smtClean="0">
                <a:latin typeface="Times New Roman" panose="02020603050405020304" pitchFamily="18" charset="0"/>
                <a:cs typeface="Times New Roman" panose="02020603050405020304" pitchFamily="18" charset="0"/>
              </a:rPr>
              <a:t>Tiếp nhận ý kiến và các đơn đặt hàng, tư vấn phục vụ khách hàng. Quản lý thống kê báo cáo tình trạng các mặt hàng , doanh thu của cửa hàng .</a:t>
            </a:r>
          </a:p>
        </p:txBody>
      </p:sp>
    </p:spTree>
    <p:extLst>
      <p:ext uri="{BB962C8B-B14F-4D97-AF65-F5344CB8AC3E}">
        <p14:creationId xmlns:p14="http://schemas.microsoft.com/office/powerpoint/2010/main" val="3171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000" b="1" kern="0" dirty="0" smtClean="0"/>
              <a:t>Biểu đồ mô tả </a:t>
            </a:r>
            <a:r>
              <a:rPr lang="en-US" sz="2000" b="1" kern="0" dirty="0" smtClean="0"/>
              <a:t>cấu trúc dữ liệu</a:t>
            </a:r>
            <a:r>
              <a:rPr lang="en-GB" sz="2000" b="1" kern="0" dirty="0" smtClean="0"/>
              <a:t>:</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14400" y="1447800"/>
            <a:ext cx="7327900" cy="4813300"/>
          </a:xfrm>
          <a:prstGeom prst="rect">
            <a:avLst/>
          </a:prstGeom>
        </p:spPr>
      </p:pic>
    </p:spTree>
    <p:extLst>
      <p:ext uri="{BB962C8B-B14F-4D97-AF65-F5344CB8AC3E}">
        <p14:creationId xmlns:p14="http://schemas.microsoft.com/office/powerpoint/2010/main" val="99069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000" b="1" kern="0" dirty="0" smtClean="0"/>
              <a:t>Biểu đồ mô tả</a:t>
            </a:r>
            <a:r>
              <a:rPr lang="en-US" sz="2000" b="1" kern="0" dirty="0" smtClean="0"/>
              <a:t> chức năng</a:t>
            </a:r>
            <a:r>
              <a:rPr lang="vi-VN" sz="2000" b="1" kern="0" dirty="0" smtClean="0"/>
              <a:t> hệ thống </a:t>
            </a:r>
            <a:r>
              <a:rPr lang="en-GB" sz="2000" b="1" kern="0" dirty="0" smtClean="0"/>
              <a:t>:</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8200" y="1600200"/>
            <a:ext cx="7391400" cy="4743450"/>
          </a:xfrm>
          <a:prstGeom prst="rect">
            <a:avLst/>
          </a:prstGeom>
        </p:spPr>
      </p:pic>
    </p:spTree>
    <p:extLst>
      <p:ext uri="{BB962C8B-B14F-4D97-AF65-F5344CB8AC3E}">
        <p14:creationId xmlns:p14="http://schemas.microsoft.com/office/powerpoint/2010/main" val="219479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000" b="1" kern="0" dirty="0" smtClean="0"/>
              <a:t>Biểu đồ </a:t>
            </a:r>
            <a:r>
              <a:rPr lang="en-GB" sz="2000" b="1" kern="0" dirty="0" smtClean="0"/>
              <a:t>use chức năng khách hàng:</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990600" y="1633537"/>
            <a:ext cx="7162800" cy="4386263"/>
          </a:xfrm>
          <a:prstGeom prst="rect">
            <a:avLst/>
          </a:prstGeom>
        </p:spPr>
      </p:pic>
    </p:spTree>
    <p:extLst>
      <p:ext uri="{BB962C8B-B14F-4D97-AF65-F5344CB8AC3E}">
        <p14:creationId xmlns:p14="http://schemas.microsoft.com/office/powerpoint/2010/main" val="342578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000" b="1" kern="0" dirty="0" smtClean="0"/>
              <a:t>Biểu đồ</a:t>
            </a:r>
            <a:r>
              <a:rPr lang="en-GB" sz="2000" b="1" kern="0" dirty="0" smtClean="0"/>
              <a:t> tuần tự chức  năng đăng nhập:</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995363" y="1676400"/>
            <a:ext cx="7315200" cy="4343400"/>
          </a:xfrm>
          <a:prstGeom prst="rect">
            <a:avLst/>
          </a:prstGeom>
        </p:spPr>
      </p:pic>
    </p:spTree>
    <p:extLst>
      <p:ext uri="{BB962C8B-B14F-4D97-AF65-F5344CB8AC3E}">
        <p14:creationId xmlns:p14="http://schemas.microsoft.com/office/powerpoint/2010/main" val="255026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000" b="1" kern="0" dirty="0" smtClean="0"/>
              <a:t>Biểu đồ</a:t>
            </a:r>
            <a:r>
              <a:rPr lang="en-GB" sz="2000" b="1" kern="0" dirty="0" smtClean="0"/>
              <a:t> tuần tự chức năng quản lý danh mục :</a:t>
            </a:r>
          </a:p>
          <a:p>
            <a:pPr marL="0" indent="0">
              <a:buNone/>
            </a:pPr>
            <a:r>
              <a:rPr lang="en-GB" sz="2000" b="1" kern="0" dirty="0" smtClean="0"/>
              <a:t> </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914400" y="1557337"/>
            <a:ext cx="7543800" cy="4081463"/>
          </a:xfrm>
          <a:prstGeom prst="rect">
            <a:avLst/>
          </a:prstGeom>
        </p:spPr>
      </p:pic>
    </p:spTree>
    <p:extLst>
      <p:ext uri="{BB962C8B-B14F-4D97-AF65-F5344CB8AC3E}">
        <p14:creationId xmlns:p14="http://schemas.microsoft.com/office/powerpoint/2010/main" val="169994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000" b="1" kern="0" dirty="0" smtClean="0"/>
              <a:t>Biểu đồ</a:t>
            </a:r>
            <a:r>
              <a:rPr lang="en-GB" sz="2000" b="1" kern="0" dirty="0" smtClean="0"/>
              <a:t> tuần tự chức năng quản lý sản phẩm :</a:t>
            </a:r>
          </a:p>
          <a:p>
            <a:pPr marL="0" indent="0">
              <a:buNone/>
            </a:pPr>
            <a:r>
              <a:rPr lang="en-GB" sz="2000" b="1" kern="0" dirty="0" smtClean="0"/>
              <a:t> </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990599" y="1414462"/>
            <a:ext cx="7700963" cy="4224338"/>
          </a:xfrm>
          <a:prstGeom prst="rect">
            <a:avLst/>
          </a:prstGeom>
        </p:spPr>
      </p:pic>
    </p:spTree>
    <p:extLst>
      <p:ext uri="{BB962C8B-B14F-4D97-AF65-F5344CB8AC3E}">
        <p14:creationId xmlns:p14="http://schemas.microsoft.com/office/powerpoint/2010/main" val="250677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000" b="1" kern="0" dirty="0" smtClean="0"/>
              <a:t>Biểu đồ</a:t>
            </a:r>
            <a:r>
              <a:rPr lang="en-GB" sz="2000" b="1" kern="0" dirty="0" smtClean="0"/>
              <a:t> tuần tự chức năng quản lý bài viết:</a:t>
            </a:r>
          </a:p>
          <a:p>
            <a:pPr marL="0" indent="0">
              <a:buNone/>
            </a:pPr>
            <a:r>
              <a:rPr lang="en-GB" sz="2000" b="1" kern="0" dirty="0" smtClean="0"/>
              <a:t> </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990600" y="1676400"/>
            <a:ext cx="7391400" cy="3962400"/>
          </a:xfrm>
          <a:prstGeom prst="rect">
            <a:avLst/>
          </a:prstGeom>
        </p:spPr>
      </p:pic>
    </p:spTree>
    <p:extLst>
      <p:ext uri="{BB962C8B-B14F-4D97-AF65-F5344CB8AC3E}">
        <p14:creationId xmlns:p14="http://schemas.microsoft.com/office/powerpoint/2010/main" val="366286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GB" sz="3200" dirty="0">
                <a:solidFill>
                  <a:srgbClr val="000000"/>
                </a:solidFill>
              </a:rPr>
              <a:t>Xây Dựng </a:t>
            </a:r>
            <a:r>
              <a:rPr lang="en-GB"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Giao diện trang chủ</a:t>
            </a:r>
            <a:endParaRPr lang="en-US" sz="2000" dirty="0">
              <a:latin typeface="Arial" panose="020B0604020202020204" pitchFamily="34" charset="0"/>
              <a:cs typeface="Arial" panose="020B0604020202020204" pitchFamily="34" charset="0"/>
            </a:endParaRPr>
          </a:p>
          <a:p>
            <a:pPr indent="0">
              <a:buNone/>
            </a:pP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66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GB" sz="3200" dirty="0">
                <a:solidFill>
                  <a:srgbClr val="000000"/>
                </a:solidFill>
              </a:rPr>
              <a:t>Xây Dựng </a:t>
            </a:r>
            <a:r>
              <a:rPr lang="en-GB"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Giao diện trang chi tiết sản phẩm</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34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en-US">
              <a:solidFill>
                <a:srgbClr val="080808"/>
              </a:solidFill>
            </a:endParaRPr>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en-US">
              <a:solidFill>
                <a:srgbClr val="080808"/>
              </a:solidFill>
            </a:endParaRPr>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en-US">
              <a:solidFill>
                <a:srgbClr val="080808"/>
              </a:solidFill>
            </a:endParaRPr>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en-US">
              <a:solidFill>
                <a:srgbClr val="080808"/>
              </a:solidFill>
            </a:endParaRPr>
          </a:p>
        </p:txBody>
      </p:sp>
      <p:sp>
        <p:nvSpPr>
          <p:cNvPr id="7174" name="Line 6"/>
          <p:cNvSpPr>
            <a:spLocks noChangeShapeType="1"/>
          </p:cNvSpPr>
          <p:nvPr/>
        </p:nvSpPr>
        <p:spPr bwMode="auto">
          <a:xfrm flipV="1">
            <a:off x="2673350" y="2819400"/>
            <a:ext cx="685800" cy="0"/>
          </a:xfrm>
          <a:prstGeom prst="line">
            <a:avLst/>
          </a:prstGeom>
          <a:noFill/>
          <a:ln w="12700" cap="rnd">
            <a:solidFill>
              <a:srgbClr val="003366"/>
            </a:solidFill>
            <a:prstDash val="sysDot"/>
            <a:round/>
            <a:headEnd/>
            <a:tailEnd/>
          </a:ln>
          <a:effectLst/>
        </p:spPr>
        <p:txBody>
          <a:bodyPr/>
          <a:lstStyle/>
          <a:p>
            <a:endParaRPr lang="en-US">
              <a:solidFill>
                <a:srgbClr val="080808"/>
              </a:solidFill>
            </a:endParaRPr>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en-US">
              <a:solidFill>
                <a:srgbClr val="080808"/>
              </a:solidFill>
            </a:endParaRPr>
          </a:p>
        </p:txBody>
      </p:sp>
      <p:sp>
        <p:nvSpPr>
          <p:cNvPr id="7176" name="Line 8"/>
          <p:cNvSpPr>
            <a:spLocks noChangeShapeType="1"/>
          </p:cNvSpPr>
          <p:nvPr/>
        </p:nvSpPr>
        <p:spPr bwMode="auto">
          <a:xfrm flipV="1">
            <a:off x="2673350" y="4267200"/>
            <a:ext cx="685800" cy="0"/>
          </a:xfrm>
          <a:prstGeom prst="line">
            <a:avLst/>
          </a:prstGeom>
          <a:noFill/>
          <a:ln w="12700" cap="rnd">
            <a:solidFill>
              <a:srgbClr val="003366"/>
            </a:solidFill>
            <a:prstDash val="sysDot"/>
            <a:round/>
            <a:headEnd/>
            <a:tailEnd/>
          </a:ln>
          <a:effectLst/>
        </p:spPr>
        <p:txBody>
          <a:bodyPr/>
          <a:lstStyle/>
          <a:p>
            <a:endParaRPr lang="en-US">
              <a:solidFill>
                <a:srgbClr val="080808"/>
              </a:solidFill>
            </a:endParaRPr>
          </a:p>
        </p:txBody>
      </p:sp>
      <p:sp>
        <p:nvSpPr>
          <p:cNvPr id="7177" name="Rectangle 9"/>
          <p:cNvSpPr>
            <a:spLocks noGrp="1" noChangeArrowheads="1"/>
          </p:cNvSpPr>
          <p:nvPr>
            <p:ph type="title"/>
          </p:nvPr>
        </p:nvSpPr>
        <p:spPr/>
        <p:txBody>
          <a:bodyPr/>
          <a:lstStyle/>
          <a:p>
            <a:r>
              <a:rPr lang="en-GB" sz="4300" dirty="0" smtClean="0"/>
              <a:t>Nội dung báo cáo</a:t>
            </a:r>
            <a:endParaRPr lang="en-US" sz="4300" dirty="0"/>
          </a:p>
        </p:txBody>
      </p:sp>
      <p:grpSp>
        <p:nvGrpSpPr>
          <p:cNvPr id="7178" name="Group 10"/>
          <p:cNvGrpSpPr>
            <a:grpSpLocks/>
          </p:cNvGrpSpPr>
          <p:nvPr/>
        </p:nvGrpSpPr>
        <p:grpSpPr bwMode="auto">
          <a:xfrm>
            <a:off x="304800" y="2205038"/>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en-US">
                <a:solidFill>
                  <a:srgbClr val="080808"/>
                </a:solidFill>
              </a:endParaRPr>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en-US">
                <a:solidFill>
                  <a:srgbClr val="080808"/>
                </a:solidFill>
              </a:endParaRPr>
            </a:p>
          </p:txBody>
        </p:sp>
        <p:sp>
          <p:nvSpPr>
            <p:cNvPr id="7181"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en-US">
                <a:solidFill>
                  <a:srgbClr val="080808"/>
                </a:solidFill>
              </a:endParaRPr>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en-US">
                <a:solidFill>
                  <a:srgbClr val="080808"/>
                </a:solidFill>
              </a:endParaRPr>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solidFill>
                  <a:srgbClr val="080808"/>
                </a:solidFill>
              </a:endParaRPr>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solidFill>
                  <a:srgbClr val="080808"/>
                </a:solidFill>
              </a:endParaRPr>
            </a:p>
          </p:txBody>
        </p:sp>
        <p:sp>
          <p:nvSpPr>
            <p:cNvPr id="7185" name="Oval 17"/>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solidFill>
                  <a:srgbClr val="080808"/>
                </a:solidFill>
              </a:endParaRPr>
            </a:p>
          </p:txBody>
        </p:sp>
        <p:sp>
          <p:nvSpPr>
            <p:cNvPr id="7186" name="Oval 18"/>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solidFill>
                  <a:srgbClr val="080808"/>
                </a:solidFill>
              </a:endParaRPr>
            </a:p>
          </p:txBody>
        </p:sp>
        <p:pic>
          <p:nvPicPr>
            <p:cNvPr id="7187" name="Picture 19" descr="mark"/>
            <p:cNvPicPr>
              <a:picLocks noChangeAspect="1" noChangeArrowheads="1"/>
            </p:cNvPicPr>
            <p:nvPr/>
          </p:nvPicPr>
          <p:blipFill>
            <a:blip r:embed="rId2"/>
            <a:srcRect/>
            <a:stretch>
              <a:fillRect/>
            </a:stretch>
          </p:blipFill>
          <p:spPr bwMode="auto">
            <a:xfrm>
              <a:off x="452" y="1773"/>
              <a:ext cx="1011" cy="1003"/>
            </a:xfrm>
            <a:prstGeom prst="rect">
              <a:avLst/>
            </a:prstGeom>
            <a:noFill/>
          </p:spPr>
        </p:pic>
      </p:grpSp>
      <p:sp>
        <p:nvSpPr>
          <p:cNvPr id="7188" name="AutoShape 20"/>
          <p:cNvSpPr>
            <a:spLocks noChangeArrowheads="1"/>
          </p:cNvSpPr>
          <p:nvPr/>
        </p:nvSpPr>
        <p:spPr bwMode="gray">
          <a:xfrm>
            <a:off x="3337685" y="183157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solidFill>
                <a:srgbClr val="080808"/>
              </a:solidFill>
            </a:endParaRPr>
          </a:p>
        </p:txBody>
      </p:sp>
      <p:sp>
        <p:nvSpPr>
          <p:cNvPr id="7189" name="Rectangle 21"/>
          <p:cNvSpPr>
            <a:spLocks noChangeArrowheads="1"/>
          </p:cNvSpPr>
          <p:nvPr/>
        </p:nvSpPr>
        <p:spPr bwMode="auto">
          <a:xfrm>
            <a:off x="3546967" y="1902658"/>
            <a:ext cx="4249881" cy="369332"/>
          </a:xfrm>
          <a:prstGeom prst="rect">
            <a:avLst/>
          </a:prstGeom>
          <a:noFill/>
          <a:ln w="9525">
            <a:noFill/>
            <a:miter lim="800000"/>
            <a:headEnd/>
            <a:tailEnd/>
          </a:ln>
          <a:effectLst/>
        </p:spPr>
        <p:txBody>
          <a:bodyPr wrap="none">
            <a:spAutoFit/>
          </a:bodyPr>
          <a:lstStyle/>
          <a:p>
            <a:pPr eaLnBrk="0" hangingPunct="0"/>
            <a:r>
              <a:rPr lang="en-GB" dirty="0" smtClean="0">
                <a:solidFill>
                  <a:srgbClr val="000000"/>
                </a:solidFill>
              </a:rPr>
              <a:t>Khảo sát hiện trạng, mục tiêu của đề tài</a:t>
            </a:r>
            <a:endParaRPr lang="en-US" dirty="0">
              <a:solidFill>
                <a:srgbClr val="000000"/>
              </a:solidFill>
            </a:endParaRPr>
          </a:p>
        </p:txBody>
      </p:sp>
      <p:sp>
        <p:nvSpPr>
          <p:cNvPr id="7190" name="AutoShape 22"/>
          <p:cNvSpPr>
            <a:spLocks noChangeArrowheads="1"/>
          </p:cNvSpPr>
          <p:nvPr/>
        </p:nvSpPr>
        <p:spPr bwMode="gray">
          <a:xfrm>
            <a:off x="3352800" y="25781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solidFill>
                <a:srgbClr val="080808"/>
              </a:solidFill>
            </a:endParaRPr>
          </a:p>
        </p:txBody>
      </p:sp>
      <p:sp>
        <p:nvSpPr>
          <p:cNvPr id="7191" name="Rectangle 23"/>
          <p:cNvSpPr>
            <a:spLocks noChangeArrowheads="1"/>
          </p:cNvSpPr>
          <p:nvPr/>
        </p:nvSpPr>
        <p:spPr bwMode="auto">
          <a:xfrm>
            <a:off x="3546967" y="2628777"/>
            <a:ext cx="4438074" cy="369332"/>
          </a:xfrm>
          <a:prstGeom prst="rect">
            <a:avLst/>
          </a:prstGeom>
          <a:noFill/>
          <a:ln w="9525">
            <a:noFill/>
            <a:miter lim="800000"/>
            <a:headEnd/>
            <a:tailEnd/>
          </a:ln>
          <a:effectLst/>
        </p:spPr>
        <p:txBody>
          <a:bodyPr wrap="none">
            <a:spAutoFit/>
          </a:bodyPr>
          <a:lstStyle/>
          <a:p>
            <a:pPr eaLnBrk="0" hangingPunct="0"/>
            <a:r>
              <a:rPr lang="en-GB" dirty="0" smtClean="0">
                <a:solidFill>
                  <a:srgbClr val="000000"/>
                </a:solidFill>
              </a:rPr>
              <a:t>Tổng quan về công nghệ thiết kế Website</a:t>
            </a:r>
            <a:endParaRPr lang="en-US" dirty="0">
              <a:solidFill>
                <a:srgbClr val="000000"/>
              </a:solidFill>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solidFill>
                <a:srgbClr val="080808"/>
              </a:solidFill>
            </a:endParaRPr>
          </a:p>
        </p:txBody>
      </p:sp>
      <p:sp>
        <p:nvSpPr>
          <p:cNvPr id="7193" name="Rectangle 25"/>
          <p:cNvSpPr>
            <a:spLocks noChangeArrowheads="1"/>
          </p:cNvSpPr>
          <p:nvPr/>
        </p:nvSpPr>
        <p:spPr bwMode="auto">
          <a:xfrm>
            <a:off x="3546967" y="3344346"/>
            <a:ext cx="3694281" cy="369332"/>
          </a:xfrm>
          <a:prstGeom prst="rect">
            <a:avLst/>
          </a:prstGeom>
          <a:noFill/>
          <a:ln w="9525">
            <a:noFill/>
            <a:miter lim="800000"/>
            <a:headEnd/>
            <a:tailEnd/>
          </a:ln>
          <a:effectLst/>
        </p:spPr>
        <p:txBody>
          <a:bodyPr wrap="none">
            <a:spAutoFit/>
          </a:bodyPr>
          <a:lstStyle/>
          <a:p>
            <a:pPr eaLnBrk="0" hangingPunct="0"/>
            <a:r>
              <a:rPr lang="en-US" dirty="0" smtClean="0">
                <a:solidFill>
                  <a:srgbClr val="000000"/>
                </a:solidFill>
              </a:rPr>
              <a:t>Phân tích thiết kế hệ thống Wesite</a:t>
            </a:r>
            <a:endParaRPr lang="en-US" dirty="0">
              <a:solidFill>
                <a:srgbClr val="000000"/>
              </a:solidFill>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solidFill>
                <a:srgbClr val="080808"/>
              </a:solidFill>
            </a:endParaRPr>
          </a:p>
        </p:txBody>
      </p:sp>
      <p:sp>
        <p:nvSpPr>
          <p:cNvPr id="7195" name="Oval 27"/>
          <p:cNvSpPr>
            <a:spLocks noChangeArrowheads="1"/>
          </p:cNvSpPr>
          <p:nvPr/>
        </p:nvSpPr>
        <p:spPr bwMode="gray">
          <a:xfrm>
            <a:off x="3276600" y="2711450"/>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solidFill>
                <a:srgbClr val="080808"/>
              </a:solidFill>
            </a:endParaRPr>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solidFill>
                <a:srgbClr val="080808"/>
              </a:solidFill>
            </a:endParaRPr>
          </a:p>
        </p:txBody>
      </p:sp>
      <p:sp>
        <p:nvSpPr>
          <p:cNvPr id="7197" name="AutoShape 29"/>
          <p:cNvSpPr>
            <a:spLocks noChangeArrowheads="1"/>
          </p:cNvSpPr>
          <p:nvPr/>
        </p:nvSpPr>
        <p:spPr bwMode="gray">
          <a:xfrm>
            <a:off x="3276600" y="403808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solidFill>
                <a:srgbClr val="080808"/>
              </a:solidFill>
            </a:endParaRPr>
          </a:p>
        </p:txBody>
      </p:sp>
      <p:sp>
        <p:nvSpPr>
          <p:cNvPr id="7198" name="Rectangle 30"/>
          <p:cNvSpPr>
            <a:spLocks noChangeArrowheads="1"/>
          </p:cNvSpPr>
          <p:nvPr/>
        </p:nvSpPr>
        <p:spPr bwMode="auto">
          <a:xfrm>
            <a:off x="3612416" y="4110037"/>
            <a:ext cx="2116926" cy="369332"/>
          </a:xfrm>
          <a:prstGeom prst="rect">
            <a:avLst/>
          </a:prstGeom>
          <a:noFill/>
          <a:ln w="9525">
            <a:noFill/>
            <a:miter lim="800000"/>
            <a:headEnd/>
            <a:tailEnd/>
          </a:ln>
          <a:effectLst/>
        </p:spPr>
        <p:txBody>
          <a:bodyPr wrap="none">
            <a:spAutoFit/>
          </a:bodyPr>
          <a:lstStyle/>
          <a:p>
            <a:pPr eaLnBrk="0" hangingPunct="0"/>
            <a:r>
              <a:rPr lang="en-GB" dirty="0" smtClean="0">
                <a:solidFill>
                  <a:srgbClr val="000000"/>
                </a:solidFill>
              </a:rPr>
              <a:t>Xây Dựng Website</a:t>
            </a:r>
            <a:endParaRPr lang="en-US" dirty="0">
              <a:solidFill>
                <a:srgbClr val="000000"/>
              </a:solidFill>
            </a:endParaRPr>
          </a:p>
        </p:txBody>
      </p:sp>
      <p:sp>
        <p:nvSpPr>
          <p:cNvPr id="7199" name="Oval 31"/>
          <p:cNvSpPr>
            <a:spLocks noChangeArrowheads="1"/>
          </p:cNvSpPr>
          <p:nvPr/>
        </p:nvSpPr>
        <p:spPr bwMode="gray">
          <a:xfrm>
            <a:off x="3263900" y="4191000"/>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solidFill>
                <a:srgbClr val="080808"/>
              </a:solidFill>
            </a:endParaRPr>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solidFill>
                <a:srgbClr val="080808"/>
              </a:solidFill>
            </a:endParaRPr>
          </a:p>
        </p:txBody>
      </p:sp>
      <p:sp>
        <p:nvSpPr>
          <p:cNvPr id="7201" name="Rectangle 33"/>
          <p:cNvSpPr>
            <a:spLocks noChangeArrowheads="1"/>
          </p:cNvSpPr>
          <p:nvPr/>
        </p:nvSpPr>
        <p:spPr bwMode="auto">
          <a:xfrm>
            <a:off x="3612416" y="4961493"/>
            <a:ext cx="3118161" cy="369332"/>
          </a:xfrm>
          <a:prstGeom prst="rect">
            <a:avLst/>
          </a:prstGeom>
          <a:noFill/>
          <a:ln w="9525">
            <a:noFill/>
            <a:miter lim="800000"/>
            <a:headEnd/>
            <a:tailEnd/>
          </a:ln>
          <a:effectLst/>
        </p:spPr>
        <p:txBody>
          <a:bodyPr wrap="none">
            <a:spAutoFit/>
          </a:bodyPr>
          <a:lstStyle/>
          <a:p>
            <a:pPr eaLnBrk="0" hangingPunct="0"/>
            <a:r>
              <a:rPr lang="en-GB" dirty="0" smtClean="0">
                <a:solidFill>
                  <a:srgbClr val="000000"/>
                </a:solidFill>
              </a:rPr>
              <a:t>Kết luận và hướng phát triển</a:t>
            </a:r>
            <a:endParaRPr lang="en-US" dirty="0">
              <a:solidFill>
                <a:srgbClr val="000000"/>
              </a:solidFill>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solidFill>
                <a:srgbClr val="080808"/>
              </a:solidFill>
            </a:endParaRPr>
          </a:p>
        </p:txBody>
      </p:sp>
    </p:spTree>
    <p:extLst>
      <p:ext uri="{BB962C8B-B14F-4D97-AF65-F5344CB8AC3E}">
        <p14:creationId xmlns:p14="http://schemas.microsoft.com/office/powerpoint/2010/main" val="831408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89">
                                            <p:txEl>
                                              <p:pRg st="0" end="0"/>
                                            </p:txEl>
                                          </p:spTgt>
                                        </p:tgtEl>
                                        <p:attrNameLst>
                                          <p:attrName>style.visibility</p:attrName>
                                        </p:attrNameLst>
                                      </p:cBhvr>
                                      <p:to>
                                        <p:strVal val="visible"/>
                                      </p:to>
                                    </p:set>
                                    <p:animEffect transition="in" filter="barn(inVertical)">
                                      <p:cBhvr>
                                        <p:cTn id="7" dur="500"/>
                                        <p:tgtEl>
                                          <p:spTgt spid="7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191">
                                            <p:txEl>
                                              <p:pRg st="0" end="0"/>
                                            </p:txEl>
                                          </p:spTgt>
                                        </p:tgtEl>
                                        <p:attrNameLst>
                                          <p:attrName>style.visibility</p:attrName>
                                        </p:attrNameLst>
                                      </p:cBhvr>
                                      <p:to>
                                        <p:strVal val="visible"/>
                                      </p:to>
                                    </p:set>
                                    <p:animEffect transition="in" filter="barn(inVertical)">
                                      <p:cBhvr>
                                        <p:cTn id="12" dur="500"/>
                                        <p:tgtEl>
                                          <p:spTgt spid="71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193">
                                            <p:txEl>
                                              <p:pRg st="0" end="0"/>
                                            </p:txEl>
                                          </p:spTgt>
                                        </p:tgtEl>
                                        <p:attrNameLst>
                                          <p:attrName>style.visibility</p:attrName>
                                        </p:attrNameLst>
                                      </p:cBhvr>
                                      <p:to>
                                        <p:strVal val="visible"/>
                                      </p:to>
                                    </p:set>
                                    <p:animEffect transition="in" filter="barn(inVertical)">
                                      <p:cBhvr>
                                        <p:cTn id="17" dur="500"/>
                                        <p:tgtEl>
                                          <p:spTgt spid="719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198">
                                            <p:txEl>
                                              <p:pRg st="0" end="0"/>
                                            </p:txEl>
                                          </p:spTgt>
                                        </p:tgtEl>
                                        <p:attrNameLst>
                                          <p:attrName>style.visibility</p:attrName>
                                        </p:attrNameLst>
                                      </p:cBhvr>
                                      <p:to>
                                        <p:strVal val="visible"/>
                                      </p:to>
                                    </p:set>
                                    <p:animEffect transition="in" filter="barn(inVertical)">
                                      <p:cBhvr>
                                        <p:cTn id="22" dur="500"/>
                                        <p:tgtEl>
                                          <p:spTgt spid="719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201">
                                            <p:txEl>
                                              <p:pRg st="0" end="0"/>
                                            </p:txEl>
                                          </p:spTgt>
                                        </p:tgtEl>
                                        <p:attrNameLst>
                                          <p:attrName>style.visibility</p:attrName>
                                        </p:attrNameLst>
                                      </p:cBhvr>
                                      <p:to>
                                        <p:strVal val="visible"/>
                                      </p:to>
                                    </p:set>
                                    <p:animEffect transition="in" filter="barn(inVertical)">
                                      <p:cBhvr>
                                        <p:cTn id="27" dur="500"/>
                                        <p:tgtEl>
                                          <p:spTgt spid="72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GB" sz="3200" dirty="0">
                <a:solidFill>
                  <a:srgbClr val="000000"/>
                </a:solidFill>
              </a:rPr>
              <a:t>Xây Dựng </a:t>
            </a:r>
            <a:r>
              <a:rPr lang="en-GB"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Giao diện trang giỏ hàng</a:t>
            </a: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8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GB" sz="3200" dirty="0">
                <a:solidFill>
                  <a:srgbClr val="000000"/>
                </a:solidFill>
              </a:rPr>
              <a:t>Xây Dựng </a:t>
            </a:r>
            <a:r>
              <a:rPr lang="en-GB"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502444" y="9144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Giao diện trang tìm kiếm</a:t>
            </a: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5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GB" sz="3200" dirty="0">
                <a:solidFill>
                  <a:srgbClr val="000000"/>
                </a:solidFill>
              </a:rPr>
              <a:t>Xây Dựng </a:t>
            </a:r>
            <a:r>
              <a:rPr lang="en-GB"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Giao diện trang quản trị</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53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GB" sz="3200" dirty="0">
                <a:solidFill>
                  <a:srgbClr val="000000"/>
                </a:solidFill>
              </a:rPr>
              <a:t>Xây Dựng </a:t>
            </a:r>
            <a:r>
              <a:rPr lang="en-GB"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Giao diện trang quản lý nhà sản xuất</a:t>
            </a:r>
            <a:endParaRPr lang="vi-VN" sz="2000" b="1" kern="0" dirty="0" smtClean="0"/>
          </a:p>
          <a:p>
            <a:pPr marL="0" indent="0">
              <a:buNone/>
            </a:pP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74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GB" sz="3200" dirty="0">
                <a:solidFill>
                  <a:srgbClr val="000000"/>
                </a:solidFill>
              </a:rPr>
              <a:t>Xây Dựng </a:t>
            </a:r>
            <a:r>
              <a:rPr lang="en-GB"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Giao diện trang quản lý dữ liệu sản phẩm</a:t>
            </a:r>
            <a:r>
              <a:rPr lang="vi-VN" sz="2000" b="1" kern="0" dirty="0">
                <a:latin typeface="Times New Roman" panose="02020603050405020304" pitchFamily="18" charset="0"/>
                <a:cs typeface="Times New Roman" panose="02020603050405020304" pitchFamily="18" charset="0"/>
              </a:rPr>
              <a:t>	</a:t>
            </a:r>
            <a:endParaRPr lang="en-GB" sz="2000" b="1"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49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800" dirty="0" smtClean="0">
                <a:solidFill>
                  <a:srgbClr val="000000"/>
                </a:solidFill>
              </a:rPr>
              <a:t>Kết luận và hướng phát triển</a:t>
            </a:r>
            <a:br>
              <a:rPr lang="en-US" sz="3800" dirty="0" smtClean="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502444" y="9144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Kết luận:</a:t>
            </a:r>
            <a:endParaRPr lang="en-US" sz="2000" b="1" kern="0" dirty="0"/>
          </a:p>
          <a:p>
            <a:pPr indent="3175">
              <a:buFont typeface="Wingdings" panose="05000000000000000000" pitchFamily="2" charset="2"/>
              <a:buChar char="ü"/>
            </a:pPr>
            <a:r>
              <a:rPr lang="en-US" sz="2000" b="1" kern="0" dirty="0" smtClean="0">
                <a:latin typeface="Times New Roman" panose="02020603050405020304" pitchFamily="18" charset="0"/>
                <a:cs typeface="Times New Roman" panose="02020603050405020304" pitchFamily="18" charset="0"/>
              </a:rPr>
              <a:t> </a:t>
            </a:r>
            <a:r>
              <a:rPr lang="vi-VN" sz="2000" kern="0" dirty="0" smtClean="0">
                <a:latin typeface="Times New Roman" panose="02020603050405020304" pitchFamily="18" charset="0"/>
                <a:cs typeface="Times New Roman" panose="02020603050405020304" pitchFamily="18" charset="0"/>
              </a:rPr>
              <a:t>Sau một thời gian tập trung triển khai đề tài, em đã hoàn thành được </a:t>
            </a:r>
            <a:r>
              <a:rPr lang="en-US" sz="2000" b="1" i="1" dirty="0" smtClean="0">
                <a:latin typeface="Times New Roman" panose="02020603050405020304" pitchFamily="18" charset="0"/>
                <a:cs typeface="Times New Roman" panose="02020603050405020304" pitchFamily="18" charset="0"/>
              </a:rPr>
              <a:t>“</a:t>
            </a:r>
            <a:r>
              <a:rPr lang="pt-BR" sz="2400" b="1" i="1" dirty="0">
                <a:latin typeface="Times New Roman" panose="02020603050405020304" pitchFamily="18" charset="0"/>
                <a:cs typeface="Times New Roman" panose="02020603050405020304" pitchFamily="18" charset="0"/>
              </a:rPr>
              <a:t>Xây dựng Website bán hàng thời trang</a:t>
            </a:r>
            <a:r>
              <a:rPr lang="en-US" sz="2000" b="1" i="1" dirty="0" smtClean="0">
                <a:latin typeface="Times New Roman" panose="02020603050405020304" pitchFamily="18" charset="0"/>
                <a:cs typeface="Times New Roman" panose="02020603050405020304" pitchFamily="18" charset="0"/>
              </a:rPr>
              <a:t>” </a:t>
            </a:r>
            <a:r>
              <a:rPr lang="vi-VN" sz="2000" kern="0" dirty="0" smtClean="0">
                <a:latin typeface="Times New Roman" panose="02020603050405020304" pitchFamily="18" charset="0"/>
                <a:cs typeface="Times New Roman" panose="02020603050405020304" pitchFamily="18" charset="0"/>
              </a:rPr>
              <a:t>. với giao diện đẹp, các thao tác sử dụng dễ dàng, thân thiện với người dùng.</a:t>
            </a:r>
            <a:endParaRPr lang="en-US" sz="2000" kern="0" dirty="0" smtClean="0">
              <a:latin typeface="Times New Roman" panose="02020603050405020304" pitchFamily="18" charset="0"/>
              <a:cs typeface="Times New Roman" panose="02020603050405020304" pitchFamily="18" charset="0"/>
            </a:endParaRPr>
          </a:p>
          <a:p>
            <a:pPr indent="3175">
              <a:buFont typeface="Wingdings" panose="05000000000000000000" pitchFamily="2" charset="2"/>
              <a:buChar char="ü"/>
            </a:pPr>
            <a:r>
              <a:rPr lang="en-GB" sz="2000" kern="0" dirty="0" smtClean="0">
                <a:latin typeface="Times New Roman" panose="02020603050405020304" pitchFamily="18" charset="0"/>
                <a:cs typeface="Times New Roman" panose="02020603050405020304" pitchFamily="18" charset="0"/>
              </a:rPr>
              <a:t> Website đã đạt được:</a:t>
            </a:r>
          </a:p>
          <a:p>
            <a:pPr marL="685800" indent="6350">
              <a:lnSpc>
                <a:spcPct val="150000"/>
              </a:lnSpc>
              <a:buFont typeface="Wingdings" panose="05000000000000000000" pitchFamily="2" charset="2"/>
              <a:buChar char="§"/>
            </a:pPr>
            <a:r>
              <a:rPr lang="en-GB" sz="2000" kern="0" dirty="0" smtClean="0">
                <a:latin typeface="Times New Roman" panose="02020603050405020304" pitchFamily="18" charset="0"/>
                <a:cs typeface="Times New Roman" panose="02020603050405020304" pitchFamily="18" charset="0"/>
              </a:rPr>
              <a:t> </a:t>
            </a:r>
            <a:r>
              <a:rPr lang="en-GB" sz="1900" kern="0" dirty="0" smtClean="0">
                <a:latin typeface="Times New Roman" panose="02020603050405020304" pitchFamily="18" charset="0"/>
                <a:cs typeface="Times New Roman" panose="02020603050405020304" pitchFamily="18" charset="0"/>
              </a:rPr>
              <a:t>Với giao diện đẹp thân thiện với người xử dụng.</a:t>
            </a:r>
          </a:p>
          <a:p>
            <a:pPr marL="685800" indent="6350">
              <a:lnSpc>
                <a:spcPct val="150000"/>
              </a:lnSpc>
              <a:buFont typeface="Wingdings" panose="05000000000000000000" pitchFamily="2" charset="2"/>
              <a:buChar char="§"/>
            </a:pPr>
            <a:r>
              <a:rPr lang="en-GB" sz="1900" kern="0" dirty="0">
                <a:latin typeface="Times New Roman" panose="02020603050405020304" pitchFamily="18" charset="0"/>
                <a:cs typeface="Times New Roman" panose="02020603050405020304" pitchFamily="18" charset="0"/>
              </a:rPr>
              <a:t> </a:t>
            </a:r>
            <a:r>
              <a:rPr lang="en-GB" sz="1900" kern="0" dirty="0" smtClean="0">
                <a:latin typeface="Times New Roman" panose="02020603050405020304" pitchFamily="18" charset="0"/>
                <a:cs typeface="Times New Roman" panose="02020603050405020304" pitchFamily="18" charset="0"/>
              </a:rPr>
              <a:t> Cho phép đăng ký đăng nhập, xem thông tin sản phẩm , tin tức liên quan.</a:t>
            </a:r>
          </a:p>
          <a:p>
            <a:pPr marL="685800" indent="6350">
              <a:lnSpc>
                <a:spcPct val="150000"/>
              </a:lnSpc>
              <a:buFont typeface="Wingdings" panose="05000000000000000000" pitchFamily="2" charset="2"/>
              <a:buChar char="§"/>
            </a:pPr>
            <a:r>
              <a:rPr lang="en-GB" sz="1900" kern="0" dirty="0">
                <a:latin typeface="Times New Roman" panose="02020603050405020304" pitchFamily="18" charset="0"/>
                <a:cs typeface="Times New Roman" panose="02020603050405020304" pitchFamily="18" charset="0"/>
              </a:rPr>
              <a:t> </a:t>
            </a:r>
            <a:r>
              <a:rPr lang="en-GB" sz="1900" kern="0" dirty="0" smtClean="0">
                <a:latin typeface="Times New Roman" panose="02020603050405020304" pitchFamily="18" charset="0"/>
                <a:cs typeface="Times New Roman" panose="02020603050405020304" pitchFamily="18" charset="0"/>
              </a:rPr>
              <a:t>Cho phép đặt hàng, hiển thị dánh các mặt hàng mà người dùng đã mua, lưu lại thông tin hóa đơn các đơn hàng mà người dùng giao dịch.</a:t>
            </a:r>
          </a:p>
          <a:p>
            <a:pPr marL="685800" indent="6350">
              <a:lnSpc>
                <a:spcPct val="150000"/>
              </a:lnSpc>
              <a:buFont typeface="Wingdings" panose="05000000000000000000" pitchFamily="2" charset="2"/>
              <a:buChar char="§"/>
            </a:pPr>
            <a:r>
              <a:rPr lang="en-GB" sz="1900" kern="0" dirty="0">
                <a:latin typeface="Times New Roman" panose="02020603050405020304" pitchFamily="18" charset="0"/>
                <a:cs typeface="Times New Roman" panose="02020603050405020304" pitchFamily="18" charset="0"/>
              </a:rPr>
              <a:t> </a:t>
            </a:r>
            <a:r>
              <a:rPr lang="en-GB" sz="1900" kern="0" dirty="0" smtClean="0">
                <a:latin typeface="Times New Roman" panose="02020603050405020304" pitchFamily="18" charset="0"/>
                <a:cs typeface="Times New Roman" panose="02020603050405020304" pitchFamily="18" charset="0"/>
              </a:rPr>
              <a:t>Cho phép cập nhập, thêm mới các sản phẩm, bài viết tin tức liên quan.</a:t>
            </a:r>
          </a:p>
          <a:p>
            <a:pPr marL="685800" indent="6350">
              <a:lnSpc>
                <a:spcPct val="150000"/>
              </a:lnSpc>
              <a:buFont typeface="Wingdings" panose="05000000000000000000" pitchFamily="2" charset="2"/>
              <a:buChar char="§"/>
            </a:pPr>
            <a:r>
              <a:rPr lang="en-GB" sz="1900" kern="0" dirty="0" smtClean="0">
                <a:latin typeface="Times New Roman" panose="02020603050405020304" pitchFamily="18" charset="0"/>
                <a:cs typeface="Times New Roman" panose="02020603050405020304" pitchFamily="18" charset="0"/>
              </a:rPr>
              <a:t>Quản lý xác nhận các giao dịch .</a:t>
            </a:r>
          </a:p>
          <a:p>
            <a:pPr marL="685800" indent="6350">
              <a:lnSpc>
                <a:spcPct val="150000"/>
              </a:lnSpc>
              <a:buFont typeface="Wingdings" panose="05000000000000000000" pitchFamily="2" charset="2"/>
              <a:buChar char="§"/>
            </a:pPr>
            <a:r>
              <a:rPr lang="en-GB" sz="1900" kern="0" dirty="0" smtClean="0">
                <a:latin typeface="Times New Roman" panose="02020603050405020304" pitchFamily="18" charset="0"/>
                <a:cs typeface="Times New Roman" panose="02020603050405020304" pitchFamily="18" charset="0"/>
              </a:rPr>
              <a:t>Trả lời liên hệ, gửi thông tin khuyến mại tới một hoặc nhiều người dùng.</a:t>
            </a:r>
          </a:p>
        </p:txBody>
      </p:sp>
    </p:spTree>
    <p:extLst>
      <p:ext uri="{BB962C8B-B14F-4D97-AF65-F5344CB8AC3E}">
        <p14:creationId xmlns:p14="http://schemas.microsoft.com/office/powerpoint/2010/main" val="267213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barn(inVertical)">
                                      <p:cBhvr>
                                        <p:cTn id="17" dur="5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fade">
                                      <p:cBhvr>
                                        <p:cTn id="22" dur="1000"/>
                                        <p:tgtEl>
                                          <p:spTgt spid="28">
                                            <p:txEl>
                                              <p:pRg st="3" end="3"/>
                                            </p:txEl>
                                          </p:spTgt>
                                        </p:tgtEl>
                                      </p:cBhvr>
                                    </p:animEffect>
                                    <p:anim calcmode="lin" valueType="num">
                                      <p:cBhvr>
                                        <p:cTn id="23"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fade">
                                      <p:cBhvr>
                                        <p:cTn id="27" dur="1000"/>
                                        <p:tgtEl>
                                          <p:spTgt spid="28">
                                            <p:txEl>
                                              <p:pRg st="4" end="4"/>
                                            </p:txEl>
                                          </p:spTgt>
                                        </p:tgtEl>
                                      </p:cBhvr>
                                    </p:animEffect>
                                    <p:anim calcmode="lin" valueType="num">
                                      <p:cBhvr>
                                        <p:cTn id="28" dur="1000" fill="hold"/>
                                        <p:tgtEl>
                                          <p:spTgt spid="2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transition="in" filter="fade">
                                      <p:cBhvr>
                                        <p:cTn id="32" dur="1000"/>
                                        <p:tgtEl>
                                          <p:spTgt spid="28">
                                            <p:txEl>
                                              <p:pRg st="5" end="5"/>
                                            </p:txEl>
                                          </p:spTgt>
                                        </p:tgtEl>
                                      </p:cBhvr>
                                    </p:animEffect>
                                    <p:anim calcmode="lin" valueType="num">
                                      <p:cBhvr>
                                        <p:cTn id="33" dur="1000" fill="hold"/>
                                        <p:tgtEl>
                                          <p:spTgt spid="2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8">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transition="in" filter="fade">
                                      <p:cBhvr>
                                        <p:cTn id="37" dur="1000"/>
                                        <p:tgtEl>
                                          <p:spTgt spid="28">
                                            <p:txEl>
                                              <p:pRg st="6" end="6"/>
                                            </p:txEl>
                                          </p:spTgt>
                                        </p:tgtEl>
                                      </p:cBhvr>
                                    </p:animEffect>
                                    <p:anim calcmode="lin" valueType="num">
                                      <p:cBhvr>
                                        <p:cTn id="38" dur="1000" fill="hold"/>
                                        <p:tgtEl>
                                          <p:spTgt spid="28">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8">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
                                            <p:txEl>
                                              <p:pRg st="7" end="7"/>
                                            </p:txEl>
                                          </p:spTgt>
                                        </p:tgtEl>
                                        <p:attrNameLst>
                                          <p:attrName>style.visibility</p:attrName>
                                        </p:attrNameLst>
                                      </p:cBhvr>
                                      <p:to>
                                        <p:strVal val="visible"/>
                                      </p:to>
                                    </p:set>
                                    <p:animEffect transition="in" filter="fade">
                                      <p:cBhvr>
                                        <p:cTn id="42" dur="1000"/>
                                        <p:tgtEl>
                                          <p:spTgt spid="28">
                                            <p:txEl>
                                              <p:pRg st="7" end="7"/>
                                            </p:txEl>
                                          </p:spTgt>
                                        </p:tgtEl>
                                      </p:cBhvr>
                                    </p:animEffect>
                                    <p:anim calcmode="lin" valueType="num">
                                      <p:cBhvr>
                                        <p:cTn id="43" dur="1000" fill="hold"/>
                                        <p:tgtEl>
                                          <p:spTgt spid="2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8">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
                                            <p:txEl>
                                              <p:pRg st="8" end="8"/>
                                            </p:txEl>
                                          </p:spTgt>
                                        </p:tgtEl>
                                        <p:attrNameLst>
                                          <p:attrName>style.visibility</p:attrName>
                                        </p:attrNameLst>
                                      </p:cBhvr>
                                      <p:to>
                                        <p:strVal val="visible"/>
                                      </p:to>
                                    </p:set>
                                    <p:animEffect transition="in" filter="fade">
                                      <p:cBhvr>
                                        <p:cTn id="47" dur="1000"/>
                                        <p:tgtEl>
                                          <p:spTgt spid="28">
                                            <p:txEl>
                                              <p:pRg st="8" end="8"/>
                                            </p:txEl>
                                          </p:spTgt>
                                        </p:tgtEl>
                                      </p:cBhvr>
                                    </p:animEffect>
                                    <p:anim calcmode="lin" valueType="num">
                                      <p:cBhvr>
                                        <p:cTn id="48" dur="1000" fill="hold"/>
                                        <p:tgtEl>
                                          <p:spTgt spid="28">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800" dirty="0" smtClean="0">
                <a:solidFill>
                  <a:srgbClr val="000000"/>
                </a:solidFill>
              </a:rPr>
              <a:t>Kết luận và hướng phát triển</a:t>
            </a:r>
            <a:br>
              <a:rPr lang="en-US" sz="3800" dirty="0" smtClean="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502444" y="914400"/>
            <a:ext cx="8301037"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Hướng phát triển:</a:t>
            </a:r>
            <a:endParaRPr lang="en-GB" sz="1600" b="1" kern="0" dirty="0"/>
          </a:p>
          <a:p>
            <a:pPr indent="63500" algn="just">
              <a:buFont typeface="Wingdings" panose="05000000000000000000" pitchFamily="2" charset="2"/>
              <a:buChar char="§"/>
            </a:pPr>
            <a:r>
              <a:rPr lang="en-GB" sz="2000" b="1" kern="0" dirty="0" smtClean="0"/>
              <a:t> </a:t>
            </a:r>
            <a:r>
              <a:rPr lang="vi-VN" sz="2000" dirty="0">
                <a:latin typeface="Times New Roman" panose="02020603050405020304" pitchFamily="18" charset="0"/>
                <a:cs typeface="Times New Roman" panose="02020603050405020304" pitchFamily="18" charset="0"/>
              </a:rPr>
              <a:t>Sau khi hoàn thành đề tài xây dựng được</a:t>
            </a:r>
            <a:r>
              <a:rPr lang="vi-VN" sz="2000" b="1" i="1" dirty="0">
                <a:latin typeface="Times New Roman" panose="02020603050405020304" pitchFamily="18" charset="0"/>
                <a:cs typeface="Times New Roman" panose="02020603050405020304" pitchFamily="18" charset="0"/>
              </a:rPr>
              <a:t> </a:t>
            </a:r>
            <a:r>
              <a:rPr lang="en-US" sz="2000" b="1" i="1" dirty="0" smtClean="0">
                <a:latin typeface="Times New Roman" panose="02020603050405020304" pitchFamily="18" charset="0"/>
                <a:cs typeface="Times New Roman" panose="02020603050405020304" pitchFamily="18" charset="0"/>
              </a:rPr>
              <a:t>“</a:t>
            </a:r>
            <a:r>
              <a:rPr lang="pt-BR" sz="2000" b="1" i="1" dirty="0">
                <a:latin typeface="Times New Roman" panose="02020603050405020304" pitchFamily="18" charset="0"/>
                <a:cs typeface="Times New Roman" panose="02020603050405020304" pitchFamily="18" charset="0"/>
              </a:rPr>
              <a:t>Xây dựng Website bán hàng thời trang</a:t>
            </a:r>
            <a:r>
              <a:rPr lang="en-US" sz="2000" b="1" i="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a:t>
            </a:r>
            <a:r>
              <a:rPr lang="vi-VN" sz="2000" dirty="0" smtClean="0">
                <a:latin typeface="Times New Roman" panose="02020603050405020304" pitchFamily="18" charset="0"/>
                <a:cs typeface="Times New Roman" panose="02020603050405020304" pitchFamily="18" charset="0"/>
              </a:rPr>
              <a:t>m </a:t>
            </a:r>
            <a:r>
              <a:rPr lang="vi-VN" sz="2000" dirty="0">
                <a:latin typeface="Times New Roman" panose="02020603050405020304" pitchFamily="18" charset="0"/>
                <a:cs typeface="Times New Roman" panose="02020603050405020304" pitchFamily="18" charset="0"/>
              </a:rPr>
              <a:t>sẽ tiếp tục nghiên cứu và phát triển website này nhằm tăng các tính năng và tối ưu hóa tốc độ xử lý để đem lại hiệu quả cao </a:t>
            </a:r>
            <a:r>
              <a:rPr lang="vi-VN" sz="2000" dirty="0" smtClean="0">
                <a:latin typeface="Times New Roman" panose="02020603050405020304" pitchFamily="18" charset="0"/>
                <a:cs typeface="Times New Roman" panose="02020603050405020304" pitchFamily="18" charset="0"/>
              </a:rPr>
              <a:t>hơn.</a:t>
            </a:r>
            <a:endParaRPr lang="en-GB" sz="2000" b="1" kern="0" dirty="0" smtClean="0">
              <a:latin typeface="Times New Roman" panose="02020603050405020304" pitchFamily="18" charset="0"/>
              <a:cs typeface="Times New Roman" panose="02020603050405020304" pitchFamily="18" charset="0"/>
            </a:endParaRPr>
          </a:p>
          <a:p>
            <a:pPr indent="63500">
              <a:buFont typeface="Wingdings" panose="05000000000000000000" pitchFamily="2" charset="2"/>
              <a:buChar char="§"/>
            </a:pPr>
            <a:r>
              <a:rPr lang="en-GB" sz="2000" kern="0" dirty="0" smtClean="0">
                <a:latin typeface="Times New Roman" panose="02020603050405020304" pitchFamily="18" charset="0"/>
                <a:cs typeface="Times New Roman" panose="02020603050405020304" pitchFamily="18" charset="0"/>
              </a:rPr>
              <a:t>Tích hợp các cổng thanh toán trực tuyến như Ngân Lượng, Bảo Kim, Thanh toán qua thẻ ngân hàng, giúp người mua hàng thuận tiện trong quá trình thanh toán.</a:t>
            </a:r>
          </a:p>
          <a:p>
            <a:pPr indent="63500">
              <a:buFont typeface="Wingdings" panose="05000000000000000000" pitchFamily="2" charset="2"/>
              <a:buChar char="§"/>
            </a:pPr>
            <a:r>
              <a:rPr lang="en-GB" sz="2000" kern="0" dirty="0">
                <a:latin typeface="Times New Roman" panose="02020603050405020304" pitchFamily="18" charset="0"/>
                <a:cs typeface="Times New Roman" panose="02020603050405020304" pitchFamily="18" charset="0"/>
              </a:rPr>
              <a:t> </a:t>
            </a:r>
            <a:r>
              <a:rPr lang="en-GB" sz="2000" kern="0" dirty="0" smtClean="0">
                <a:latin typeface="Times New Roman" panose="02020603050405020304" pitchFamily="18" charset="0"/>
                <a:cs typeface="Times New Roman" panose="02020603050405020304" pitchFamily="18" charset="0"/>
              </a:rPr>
              <a:t>Thực hiện tối ưu trang Web để phù hợp với việc seo tiếp cận với khách hàng.</a:t>
            </a:r>
          </a:p>
        </p:txBody>
      </p:sp>
    </p:spTree>
    <p:extLst>
      <p:ext uri="{BB962C8B-B14F-4D97-AF65-F5344CB8AC3E}">
        <p14:creationId xmlns:p14="http://schemas.microsoft.com/office/powerpoint/2010/main" val="183704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1000"/>
                                        <p:tgtEl>
                                          <p:spTgt spid="28">
                                            <p:txEl>
                                              <p:pRg st="1" end="1"/>
                                            </p:txEl>
                                          </p:spTgt>
                                        </p:tgtEl>
                                      </p:cBhvr>
                                    </p:animEffect>
                                    <p:anim calcmode="lin" valueType="num">
                                      <p:cBhvr>
                                        <p:cTn id="13"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fade">
                                      <p:cBhvr>
                                        <p:cTn id="17" dur="1000"/>
                                        <p:tgtEl>
                                          <p:spTgt spid="28">
                                            <p:txEl>
                                              <p:pRg st="2" end="2"/>
                                            </p:txEl>
                                          </p:spTgt>
                                        </p:tgtEl>
                                      </p:cBhvr>
                                    </p:animEffect>
                                    <p:anim calcmode="lin" valueType="num">
                                      <p:cBhvr>
                                        <p:cTn id="18"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fade">
                                      <p:cBhvr>
                                        <p:cTn id="22" dur="1000"/>
                                        <p:tgtEl>
                                          <p:spTgt spid="28">
                                            <p:txEl>
                                              <p:pRg st="3" end="3"/>
                                            </p:txEl>
                                          </p:spTgt>
                                        </p:tgtEl>
                                      </p:cBhvr>
                                    </p:animEffect>
                                    <p:anim calcmode="lin" valueType="num">
                                      <p:cBhvr>
                                        <p:cTn id="23"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3"/>
          </p:nvPr>
        </p:nvSpPr>
        <p:spPr/>
        <p:txBody>
          <a:bodyPr/>
          <a:lstStyle/>
          <a:p>
            <a:r>
              <a:rPr lang="en-US" dirty="0" smtClean="0"/>
              <a:t>    </a:t>
            </a:r>
            <a:endParaRPr lang="en-US" dirty="0"/>
          </a:p>
        </p:txBody>
      </p:sp>
      <p:sp>
        <p:nvSpPr>
          <p:cNvPr id="35842" name="WordArt 2"/>
          <p:cNvSpPr>
            <a:spLocks noChangeArrowheads="1" noChangeShapeType="1" noTextEdit="1"/>
          </p:cNvSpPr>
          <p:nvPr/>
        </p:nvSpPr>
        <p:spPr bwMode="gray">
          <a:xfrm>
            <a:off x="228600" y="1676400"/>
            <a:ext cx="5715000" cy="1066800"/>
          </a:xfrm>
          <a:prstGeom prst="rect">
            <a:avLst/>
          </a:prstGeom>
        </p:spPr>
        <p:txBody>
          <a:bodyPr wrap="none" fromWordArt="1">
            <a:prstTxWarp prst="textDeflate">
              <a:avLst>
                <a:gd name="adj" fmla="val 0"/>
              </a:avLst>
            </a:prstTxWarp>
          </a:bodyPr>
          <a:lstStyle/>
          <a:p>
            <a:pPr algn="ctr"/>
            <a:r>
              <a:rPr lang="en-US" sz="3600" b="1" kern="10" dirty="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Thank You !</a:t>
            </a:r>
          </a:p>
        </p:txBody>
      </p:sp>
      <p:sp>
        <p:nvSpPr>
          <p:cNvPr id="35843" name="Rectangle 3"/>
          <p:cNvSpPr>
            <a:spLocks noGrp="1" noChangeArrowheads="1"/>
          </p:cNvSpPr>
          <p:nvPr>
            <p:ph type="subTitle" idx="1"/>
          </p:nvPr>
        </p:nvSpPr>
        <p:spPr bwMode="black">
          <a:xfrm>
            <a:off x="609600" y="5581650"/>
            <a:ext cx="3132138" cy="361950"/>
          </a:xfrm>
          <a:noFill/>
          <a:ln/>
        </p:spPr>
        <p:txBody>
          <a:bodyPr/>
          <a:lstStyle/>
          <a:p>
            <a:r>
              <a:rPr lang="en-GB"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0713" y="228600"/>
            <a:ext cx="8447086" cy="1092200"/>
          </a:xfrm>
        </p:spPr>
        <p:txBody>
          <a:bodyPr/>
          <a:lstStyle/>
          <a:p>
            <a:r>
              <a:rPr lang="en-GB" sz="3200" dirty="0" smtClean="0">
                <a:latin typeface="Arial (Headings)"/>
                <a:cs typeface="Times New Roman" panose="02020603050405020304" pitchFamily="18" charset="0"/>
              </a:rPr>
              <a:t>Khảo sát hiện trạng, mục tiêu của đề tài </a:t>
            </a:r>
            <a:endParaRPr lang="en-US" sz="3200" dirty="0">
              <a:latin typeface="Arial (Headings)"/>
              <a:cs typeface="Times New Roman" panose="02020603050405020304" pitchFamily="18" charset="0"/>
            </a:endParaRPr>
          </a:p>
        </p:txBody>
      </p:sp>
      <p:sp>
        <p:nvSpPr>
          <p:cNvPr id="8195" name="Rectangle 3"/>
          <p:cNvSpPr>
            <a:spLocks noGrp="1" noChangeArrowheads="1"/>
          </p:cNvSpPr>
          <p:nvPr>
            <p:ph type="body" idx="1"/>
          </p:nvPr>
        </p:nvSpPr>
        <p:spPr bwMode="gray">
          <a:xfrm>
            <a:off x="620713" y="1447800"/>
            <a:ext cx="7824787" cy="4191000"/>
          </a:xfrm>
          <a:noFill/>
          <a:ln/>
        </p:spPr>
        <p:txBody>
          <a:bodyPr/>
          <a:lstStyle/>
          <a:p>
            <a:r>
              <a:rPr lang="en-GB" sz="2000" b="1" dirty="0" smtClean="0"/>
              <a:t>Khảo sát hiện trạng:</a:t>
            </a:r>
          </a:p>
          <a:p>
            <a:pPr indent="6350" algn="just">
              <a:lnSpc>
                <a:spcPct val="150000"/>
              </a:lnSpc>
              <a:buFont typeface="Wingdings" panose="05000000000000000000" pitchFamily="2" charset="2"/>
              <a:buChar char="§"/>
            </a:pPr>
            <a:r>
              <a:rPr lang="en-US" sz="1600" dirty="0" smtClean="0"/>
              <a:t>  </a:t>
            </a:r>
            <a:r>
              <a:rPr lang="vi-VN" sz="2000" dirty="0" smtClean="0">
                <a:latin typeface="Times New Roman" panose="02020603050405020304" pitchFamily="18" charset="0"/>
                <a:cs typeface="Times New Roman" panose="02020603050405020304" pitchFamily="18" charset="0"/>
              </a:rPr>
              <a:t>Cùng </a:t>
            </a:r>
            <a:r>
              <a:rPr lang="vi-VN" sz="2000" dirty="0">
                <a:latin typeface="Times New Roman" panose="02020603050405020304" pitchFamily="18" charset="0"/>
                <a:cs typeface="Times New Roman" panose="02020603050405020304" pitchFamily="18" charset="0"/>
              </a:rPr>
              <a:t>với sự phát triển mạnh mẽ của Internet, ngày nay, việc sở hữu </a:t>
            </a:r>
            <a:r>
              <a:rPr lang="en-GB" sz="2000" dirty="0" smtClean="0">
                <a:latin typeface="Times New Roman" panose="02020603050405020304" pitchFamily="18" charset="0"/>
                <a:cs typeface="Times New Roman" panose="02020603050405020304" pitchFamily="18" charset="0"/>
              </a:rPr>
              <a:t>một </a:t>
            </a:r>
            <a:r>
              <a:rPr lang="en-US" sz="2000" dirty="0" smtClean="0">
                <a:latin typeface="Times New Roman" panose="02020603050405020304" pitchFamily="18" charset="0"/>
                <a:cs typeface="Times New Roman" panose="02020603050405020304" pitchFamily="18" charset="0"/>
              </a:rPr>
              <a:t>W</a:t>
            </a:r>
            <a:r>
              <a:rPr lang="vi-VN" sz="2000" dirty="0" smtClean="0">
                <a:latin typeface="Times New Roman" panose="02020603050405020304" pitchFamily="18" charset="0"/>
                <a:cs typeface="Times New Roman" panose="02020603050405020304" pitchFamily="18" charset="0"/>
              </a:rPr>
              <a:t>ebsite </a:t>
            </a:r>
            <a:r>
              <a:rPr lang="vi-VN" sz="2000" dirty="0">
                <a:latin typeface="Times New Roman" panose="02020603050405020304" pitchFamily="18" charset="0"/>
                <a:cs typeface="Times New Roman" panose="02020603050405020304" pitchFamily="18" charset="0"/>
              </a:rPr>
              <a:t>không còn là điều xa lạ, thậm chí trong một số trường hợp còn là tiêu chuẩn bắt buộc đối với doanh nghiệp – công ty trong thời điểm cạnh tranh mang tính toàn cầu như hiện nay</a:t>
            </a:r>
            <a:r>
              <a:rPr lang="vi-VN" sz="2000" dirty="0" smtClean="0">
                <a:latin typeface="Times New Roman" panose="02020603050405020304" pitchFamily="18" charset="0"/>
                <a:cs typeface="Times New Roman" panose="02020603050405020304" pitchFamily="18" charset="0"/>
              </a:rPr>
              <a:t>.</a:t>
            </a:r>
            <a:endParaRPr lang="en-GB"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arn(inVertic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arn(inVertical)">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9763" y="168652"/>
            <a:ext cx="8077200" cy="1020762"/>
          </a:xfrm>
        </p:spPr>
        <p:txBody>
          <a:bodyPr/>
          <a:lstStyle/>
          <a:p>
            <a:r>
              <a:rPr lang="en-GB" sz="3200" dirty="0">
                <a:latin typeface="Arial (Headings)"/>
                <a:cs typeface="Times New Roman" panose="02020603050405020304" pitchFamily="18" charset="0"/>
              </a:rPr>
              <a:t>Khảo sát hiện trạng, </a:t>
            </a:r>
            <a:r>
              <a:rPr lang="en-GB" sz="3200" dirty="0" smtClean="0">
                <a:latin typeface="Arial (Headings)"/>
                <a:cs typeface="Times New Roman" panose="02020603050405020304" pitchFamily="18" charset="0"/>
              </a:rPr>
              <a:t>mục </a:t>
            </a:r>
            <a:r>
              <a:rPr lang="en-GB" sz="3200" dirty="0">
                <a:latin typeface="Arial (Headings)"/>
                <a:cs typeface="Times New Roman" panose="02020603050405020304" pitchFamily="18" charset="0"/>
              </a:rPr>
              <a:t>tiêu của đề tài </a:t>
            </a:r>
            <a:endParaRPr lang="en-US" sz="3200" dirty="0"/>
          </a:p>
        </p:txBody>
      </p:sp>
      <p:sp>
        <p:nvSpPr>
          <p:cNvPr id="28" name="Rectangle 3"/>
          <p:cNvSpPr txBox="1">
            <a:spLocks noChangeArrowheads="1"/>
          </p:cNvSpPr>
          <p:nvPr/>
        </p:nvSpPr>
        <p:spPr bwMode="gray">
          <a:xfrm>
            <a:off x="639763" y="1371600"/>
            <a:ext cx="8077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Mục tiêu của đề tài:</a:t>
            </a:r>
          </a:p>
          <a:p>
            <a:pPr indent="6350" algn="just">
              <a:lnSpc>
                <a:spcPct val="150000"/>
              </a:lnSpc>
              <a:buFont typeface="Wingdings" pitchFamily="2" charset="2"/>
              <a:buChar char="§"/>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Nghiên </a:t>
            </a:r>
            <a:r>
              <a:rPr lang="vi-VN" sz="2000" dirty="0">
                <a:latin typeface="Times New Roman" panose="02020603050405020304" pitchFamily="18" charset="0"/>
                <a:cs typeface="Times New Roman" panose="02020603050405020304" pitchFamily="18" charset="0"/>
              </a:rPr>
              <a:t>cứu, tìm hiểu quy trình xây dựng website bán </a:t>
            </a:r>
            <a:r>
              <a:rPr lang="vi-VN" sz="2000" dirty="0" smtClean="0">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a:p>
            <a:pPr indent="6350" algn="just">
              <a:lnSpc>
                <a:spcPct val="150000"/>
              </a:lnSpc>
              <a:buFont typeface="Wingdings" pitchFamily="2" charset="2"/>
              <a:buChar char="§"/>
            </a:pPr>
            <a:r>
              <a:rPr lang="en-US" sz="2000" kern="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ea typeface="Calibri" panose="020F0502020204030204" pitchFamily="34" charset="0"/>
              </a:rPr>
              <a:t>Tìm </a:t>
            </a:r>
            <a:r>
              <a:rPr lang="vi-VN" sz="2000" dirty="0">
                <a:latin typeface="Times New Roman" panose="02020603050405020304" pitchFamily="18" charset="0"/>
                <a:ea typeface="Calibri" panose="020F0502020204030204" pitchFamily="34" charset="0"/>
              </a:rPr>
              <a:t>hiểu cơ sở lý thuyết về các ngôn ngữ lập trình, hệ quản trị cơ sở dữ liệu MySQL, Laravel framework</a:t>
            </a:r>
            <a:r>
              <a:rPr lang="vi-VN" sz="2000" dirty="0" smtClean="0">
                <a:latin typeface="Times New Roman" panose="02020603050405020304" pitchFamily="18" charset="0"/>
                <a:ea typeface="Calibri" panose="020F0502020204030204" pitchFamily="34" charset="0"/>
              </a:rPr>
              <a:t>.</a:t>
            </a:r>
            <a:endParaRPr lang="en-US" sz="2000" dirty="0" smtClean="0">
              <a:latin typeface="Times New Roman" panose="02020603050405020304" pitchFamily="18" charset="0"/>
              <a:ea typeface="Calibri" panose="020F0502020204030204" pitchFamily="34" charset="0"/>
            </a:endParaRPr>
          </a:p>
          <a:p>
            <a:pPr indent="6350" algn="just">
              <a:lnSpc>
                <a:spcPct val="150000"/>
              </a:lnSpc>
              <a:buFont typeface="Wingdings" pitchFamily="2" charset="2"/>
              <a:buChar char="§"/>
            </a:pPr>
            <a:r>
              <a:rPr lang="en-US" sz="2000" dirty="0">
                <a:latin typeface="Times New Roman" panose="02020603050405020304" pitchFamily="18" charset="0"/>
                <a:ea typeface="Calibri" panose="020F0502020204030204" pitchFamily="34" charset="0"/>
              </a:rPr>
              <a:t> </a:t>
            </a:r>
            <a:r>
              <a:rPr lang="vi-VN" sz="2000" dirty="0" smtClean="0">
                <a:latin typeface="Times New Roman" panose="02020603050405020304" pitchFamily="18" charset="0"/>
                <a:ea typeface="Calibri" panose="020F0502020204030204" pitchFamily="34" charset="0"/>
              </a:rPr>
              <a:t>Áp </a:t>
            </a:r>
            <a:r>
              <a:rPr lang="vi-VN" sz="2000" dirty="0">
                <a:latin typeface="Times New Roman" panose="02020603050405020304" pitchFamily="18" charset="0"/>
                <a:ea typeface="Calibri" panose="020F0502020204030204" pitchFamily="34" charset="0"/>
              </a:rPr>
              <a:t>dụng được những hiểu biết, kiến thức đã có và tìm hiểu thêm để xây dựng website bán hàng giày với các chức năng chính như</a:t>
            </a:r>
            <a:r>
              <a:rPr lang="vi-VN" sz="2000" dirty="0" smtClean="0">
                <a:latin typeface="Times New Roman" panose="02020603050405020304" pitchFamily="18" charset="0"/>
                <a:ea typeface="Calibri" panose="020F0502020204030204" pitchFamily="34" charset="0"/>
              </a:rPr>
              <a:t>:</a:t>
            </a:r>
            <a:endParaRPr lang="en-US" sz="2000" dirty="0">
              <a:latin typeface="Times New Roman" panose="02020603050405020304" pitchFamily="18" charset="0"/>
              <a:ea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barn(inVertical)">
                                      <p:cBhvr>
                                        <p:cTn id="17" dur="5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barn(inVertical)">
                                      <p:cBhvr>
                                        <p:cTn id="22"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9763" y="168652"/>
            <a:ext cx="8077200" cy="1020762"/>
          </a:xfrm>
        </p:spPr>
        <p:txBody>
          <a:bodyPr/>
          <a:lstStyle/>
          <a:p>
            <a:r>
              <a:rPr lang="en-GB" sz="3200" dirty="0">
                <a:latin typeface="Arial (Headings)"/>
                <a:cs typeface="Times New Roman" panose="02020603050405020304" pitchFamily="18" charset="0"/>
              </a:rPr>
              <a:t>Khảo sát hiện </a:t>
            </a:r>
            <a:r>
              <a:rPr lang="en-GB" sz="3200" dirty="0" smtClean="0">
                <a:latin typeface="Arial (Headings)"/>
                <a:cs typeface="Times New Roman" panose="02020603050405020304" pitchFamily="18" charset="0"/>
              </a:rPr>
              <a:t>trạng, mục </a:t>
            </a:r>
            <a:r>
              <a:rPr lang="en-GB" sz="3200" dirty="0">
                <a:latin typeface="Arial (Headings)"/>
                <a:cs typeface="Times New Roman" panose="02020603050405020304" pitchFamily="18" charset="0"/>
              </a:rPr>
              <a:t>tiêu của đề tài </a:t>
            </a:r>
            <a:endParaRPr lang="en-US" sz="3200" dirty="0"/>
          </a:p>
        </p:txBody>
      </p:sp>
      <p:sp>
        <p:nvSpPr>
          <p:cNvPr id="28" name="Rectangle 3"/>
          <p:cNvSpPr txBox="1">
            <a:spLocks noChangeArrowheads="1"/>
          </p:cNvSpPr>
          <p:nvPr/>
        </p:nvSpPr>
        <p:spPr bwMode="gray">
          <a:xfrm>
            <a:off x="457200" y="1295400"/>
            <a:ext cx="7824787"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Mục tiêu của đề tài:</a:t>
            </a:r>
          </a:p>
          <a:p>
            <a:pPr>
              <a:buFont typeface="Wingdings" panose="05000000000000000000" pitchFamily="2" charset="2"/>
              <a:buChar char="§"/>
            </a:pPr>
            <a:r>
              <a:rPr lang="vi-VN" sz="2000" kern="0" dirty="0" smtClean="0">
                <a:latin typeface="Times New Roman" panose="02020603050405020304" pitchFamily="18" charset="0"/>
                <a:cs typeface="Times New Roman" panose="02020603050405020304" pitchFamily="18" charset="0"/>
              </a:rPr>
              <a:t>Đối với người quản trị hệ thống (Admin) cần có quyền thực hiện các chức năng của một website bán hàng online như quản lý sản phẩm, quản lý bài viết, quản lý tài khoản người dùng hệ thống, quản lý đơn hàng, các chức năng liên quan đến quản lý hệ thống…</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Đối với khách hàng: có quyền thực hiện các chức năng như xem chi tiết sản phẩm, đặt hàng và thanh toán, tìm kiếm sản phẩm, gửi thông tin liên hệ, đăng ký tài khoản, đăng nhập hệ thống</a:t>
            </a:r>
            <a:r>
              <a:rPr lang="en-US" sz="2000" dirty="0"/>
              <a:t>… </a:t>
            </a:r>
            <a:endParaRPr lang="en-GB" sz="200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00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barn(inVertical)">
                                      <p:cBhvr>
                                        <p:cTn id="17"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9763" y="168652"/>
            <a:ext cx="8077200" cy="1020762"/>
          </a:xfrm>
        </p:spPr>
        <p:txBody>
          <a:bodyPr/>
          <a:lstStyle/>
          <a:p>
            <a:r>
              <a:rPr lang="en-GB" sz="3200" dirty="0" smtClean="0">
                <a:latin typeface="Arial (Headings)"/>
                <a:cs typeface="Times New Roman" panose="02020603050405020304" pitchFamily="18" charset="0"/>
              </a:rPr>
              <a:t>Đối tượng phạm vi nghiên cứu </a:t>
            </a:r>
            <a:endParaRPr lang="en-US" sz="3200" dirty="0"/>
          </a:p>
        </p:txBody>
      </p:sp>
      <p:sp>
        <p:nvSpPr>
          <p:cNvPr id="28" name="Rectangle 3"/>
          <p:cNvSpPr txBox="1">
            <a:spLocks noChangeArrowheads="1"/>
          </p:cNvSpPr>
          <p:nvPr/>
        </p:nvSpPr>
        <p:spPr bwMode="gray">
          <a:xfrm>
            <a:off x="457200" y="1220218"/>
            <a:ext cx="7824787"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latin typeface="Times New Roman" panose="02020603050405020304" pitchFamily="18" charset="0"/>
                <a:cs typeface="Times New Roman" panose="02020603050405020304" pitchFamily="18" charset="0"/>
              </a:rPr>
              <a:t>Đối tượng nghiên cứu :</a:t>
            </a:r>
          </a:p>
          <a:p>
            <a:pPr>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Đối tượng nghiên cứu: </a:t>
            </a:r>
            <a:r>
              <a:rPr lang="en-US" sz="2000" dirty="0">
                <a:latin typeface="Times New Roman" panose="02020603050405020304" pitchFamily="18" charset="0"/>
                <a:cs typeface="Times New Roman" panose="02020603050405020304" pitchFamily="18" charset="0"/>
              </a:rPr>
              <a:t>xây dựng </a:t>
            </a:r>
            <a:r>
              <a:rPr lang="vi-VN" sz="2000" dirty="0">
                <a:latin typeface="Times New Roman" panose="02020603050405020304" pitchFamily="18" charset="0"/>
                <a:cs typeface="Times New Roman" panose="02020603050405020304" pitchFamily="18" charset="0"/>
              </a:rPr>
              <a:t>website</a:t>
            </a:r>
            <a:r>
              <a:rPr lang="en-US" sz="2000" dirty="0">
                <a:latin typeface="Times New Roman" panose="02020603050405020304" pitchFamily="18" charset="0"/>
                <a:cs typeface="Times New Roman" panose="02020603050405020304" pitchFamily="18" charset="0"/>
              </a:rPr>
              <a:t> bán </a:t>
            </a:r>
            <a:r>
              <a:rPr lang="en-US" sz="2000" dirty="0" smtClean="0">
                <a:latin typeface="Times New Roman" panose="02020603050405020304" pitchFamily="18" charset="0"/>
                <a:cs typeface="Times New Roman" panose="02020603050405020304" pitchFamily="18" charset="0"/>
              </a:rPr>
              <a:t>hàng thời trang</a:t>
            </a:r>
            <a:r>
              <a:rPr lang="vi-V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Quy mô hệ thống: </a:t>
            </a:r>
            <a:r>
              <a:rPr lang="pt-BR" sz="2000" dirty="0">
                <a:latin typeface="Times New Roman" panose="02020603050405020304" pitchFamily="18" charset="0"/>
                <a:cs typeface="Times New Roman" panose="02020603050405020304" pitchFamily="18" charset="0"/>
              </a:rPr>
              <a:t>hệ thống bán </a:t>
            </a:r>
            <a:r>
              <a:rPr lang="en-US" sz="2000" dirty="0">
                <a:latin typeface="Times New Roman" panose="02020603050405020304" pitchFamily="18" charset="0"/>
                <a:cs typeface="Times New Roman" panose="02020603050405020304" pitchFamily="18" charset="0"/>
              </a:rPr>
              <a:t>hàng giày </a:t>
            </a:r>
            <a:r>
              <a:rPr lang="vi-VN" sz="2000" dirty="0">
                <a:latin typeface="Times New Roman" panose="02020603050405020304" pitchFamily="18" charset="0"/>
                <a:cs typeface="Times New Roman" panose="02020603050405020304" pitchFamily="18" charset="0"/>
              </a:rPr>
              <a:t>là hệ thống phục vụ cho mọi khách hàng, hoạt động trong phạm vi toàn quốc và cho phép nhiều khách hàng truy cập cùng một lúc</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r>
              <a:rPr lang="en-US" sz="2000" b="1" kern="0" dirty="0" smtClean="0">
                <a:latin typeface="Times New Roman" panose="02020603050405020304" pitchFamily="18" charset="0"/>
                <a:cs typeface="Times New Roman" panose="02020603050405020304" pitchFamily="18" charset="0"/>
              </a:rPr>
              <a:t>Phương Pháp nghiên cứu : </a:t>
            </a:r>
          </a:p>
          <a:p>
            <a:pPr>
              <a:buFont typeface="Wingdings" panose="05000000000000000000" pitchFamily="2" charset="2"/>
              <a:buChar char="§"/>
            </a:pPr>
            <a:r>
              <a:rPr lang="pt-BR" sz="2000" dirty="0">
                <a:latin typeface="Times New Roman" panose="02020603050405020304" pitchFamily="18" charset="0"/>
                <a:cs typeface="Times New Roman" panose="02020603050405020304" pitchFamily="18" charset="0"/>
              </a:rPr>
              <a:t>Kết hợp giữa nghiên cứu lý thuyết và tìm hiểu nhu cầu thực tế của người dân. Đồng thời trải nghiệm các website bán hàng online hiện nay. Trên cơ sở đó, xây dựng website bán </a:t>
            </a:r>
            <a:r>
              <a:rPr lang="pt-BR" sz="2000" dirty="0" smtClean="0">
                <a:latin typeface="Times New Roman" panose="02020603050405020304" pitchFamily="18" charset="0"/>
                <a:cs typeface="Times New Roman" panose="02020603050405020304" pitchFamily="18" charset="0"/>
              </a:rPr>
              <a:t>hàng thời trang với </a:t>
            </a:r>
            <a:r>
              <a:rPr lang="pt-BR" sz="2000" dirty="0">
                <a:latin typeface="Times New Roman" panose="02020603050405020304" pitchFamily="18" charset="0"/>
                <a:cs typeface="Times New Roman" panose="02020603050405020304" pitchFamily="18" charset="0"/>
              </a:rPr>
              <a:t>đầy đủ các nghiệp vụ cơ bản.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53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barn(inVertical)">
                                      <p:cBhvr>
                                        <p:cTn id="17" dur="5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barn(inVertical)">
                                      <p:cBhvr>
                                        <p:cTn id="22" dur="500"/>
                                        <p:tgtEl>
                                          <p:spTgt spid="2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animEffect transition="in" filter="barn(inVertical)">
                                      <p:cBhvr>
                                        <p:cTn id="27" dur="500"/>
                                        <p:tgtEl>
                                          <p:spTgt spid="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9762" y="168652"/>
            <a:ext cx="8199437" cy="1020762"/>
          </a:xfrm>
        </p:spPr>
        <p:txBody>
          <a:bodyPr/>
          <a:lstStyle/>
          <a:p>
            <a:pPr eaLnBrk="0" hangingPunct="0"/>
            <a:r>
              <a:rPr lang="en-GB" sz="3200" dirty="0">
                <a:solidFill>
                  <a:srgbClr val="000000"/>
                </a:solidFill>
              </a:rPr>
              <a:t>Tổng quan về công nghệ thiết </a:t>
            </a:r>
            <a:r>
              <a:rPr lang="en-GB" sz="3200" dirty="0" smtClean="0">
                <a:solidFill>
                  <a:srgbClr val="000000"/>
                </a:solidFill>
              </a:rPr>
              <a:t>kế Website</a:t>
            </a:r>
            <a:endParaRPr lang="en-US" sz="3200" dirty="0">
              <a:solidFill>
                <a:srgbClr val="000000"/>
              </a:solidFill>
            </a:endParaRPr>
          </a:p>
        </p:txBody>
      </p:sp>
      <p:sp>
        <p:nvSpPr>
          <p:cNvPr id="28" name="Rectangle 3"/>
          <p:cNvSpPr txBox="1">
            <a:spLocks noChangeArrowheads="1"/>
          </p:cNvSpPr>
          <p:nvPr/>
        </p:nvSpPr>
        <p:spPr bwMode="gray">
          <a:xfrm>
            <a:off x="601662" y="1189414"/>
            <a:ext cx="7824787"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Một số ngôn ngữ:</a:t>
            </a:r>
          </a:p>
          <a:p>
            <a:pPr indent="6350" algn="just">
              <a:lnSpc>
                <a:spcPct val="150000"/>
              </a:lnSpc>
              <a:buFont typeface="Wingdings" pitchFamily="2" charset="2"/>
              <a:buChar char="§"/>
            </a:pPr>
            <a:r>
              <a:rPr lang="vi-VN" sz="1900" kern="0" dirty="0" smtClean="0">
                <a:latin typeface="Times New Roman" panose="02020603050405020304" pitchFamily="18" charset="0"/>
                <a:cs typeface="Times New Roman" panose="02020603050405020304" pitchFamily="18" charset="0"/>
              </a:rPr>
              <a:t> HTML (HyperText Markup Language)</a:t>
            </a:r>
            <a:r>
              <a:rPr lang="en-GB" sz="1900" kern="0" dirty="0" smtClean="0">
                <a:latin typeface="Times New Roman" panose="02020603050405020304" pitchFamily="18" charset="0"/>
                <a:cs typeface="Times New Roman" panose="02020603050405020304" pitchFamily="18" charset="0"/>
              </a:rPr>
              <a:t>.</a:t>
            </a:r>
          </a:p>
          <a:p>
            <a:pPr indent="6350" algn="just">
              <a:lnSpc>
                <a:spcPct val="150000"/>
              </a:lnSpc>
              <a:buFont typeface="Wingdings" pitchFamily="2" charset="2"/>
              <a:buChar char="§"/>
            </a:pPr>
            <a:r>
              <a:rPr lang="en-GB" sz="1900" kern="0" dirty="0" smtClean="0">
                <a:latin typeface="Times New Roman" panose="02020603050405020304" pitchFamily="18" charset="0"/>
                <a:cs typeface="Times New Roman" panose="02020603050405020304" pitchFamily="18" charset="0"/>
              </a:rPr>
              <a:t> </a:t>
            </a:r>
            <a:r>
              <a:rPr lang="vi-VN" sz="1900" kern="0" dirty="0" smtClean="0">
                <a:latin typeface="Times New Roman" panose="02020603050405020304" pitchFamily="18" charset="0"/>
                <a:cs typeface="Times New Roman" panose="02020603050405020304" pitchFamily="18" charset="0"/>
              </a:rPr>
              <a:t>CSS (Cascading Style Sheets)</a:t>
            </a:r>
            <a:r>
              <a:rPr lang="en-GB" sz="1900" kern="0" dirty="0" smtClean="0">
                <a:latin typeface="Times New Roman" panose="02020603050405020304" pitchFamily="18" charset="0"/>
                <a:cs typeface="Times New Roman" panose="02020603050405020304" pitchFamily="18" charset="0"/>
              </a:rPr>
              <a:t>.</a:t>
            </a:r>
          </a:p>
          <a:p>
            <a:pPr indent="6350" algn="just">
              <a:lnSpc>
                <a:spcPct val="150000"/>
              </a:lnSpc>
              <a:buFont typeface="Wingdings" pitchFamily="2" charset="2"/>
              <a:buChar char="§"/>
            </a:pPr>
            <a:r>
              <a:rPr lang="en-GB" sz="1900" kern="0" dirty="0" smtClean="0">
                <a:latin typeface="Times New Roman" panose="02020603050405020304" pitchFamily="18" charset="0"/>
                <a:cs typeface="Times New Roman" panose="02020603050405020304" pitchFamily="18" charset="0"/>
              </a:rPr>
              <a:t> </a:t>
            </a:r>
            <a:r>
              <a:rPr lang="vi-VN" sz="1900" kern="0" dirty="0" smtClean="0">
                <a:latin typeface="Times New Roman" panose="02020603050405020304" pitchFamily="18" charset="0"/>
                <a:cs typeface="Times New Roman" panose="02020603050405020304" pitchFamily="18" charset="0"/>
              </a:rPr>
              <a:t>PHP (Hypertext Preprocessor</a:t>
            </a:r>
            <a:r>
              <a:rPr lang="en-GB" sz="1900" kern="0" dirty="0" smtClean="0">
                <a:latin typeface="Times New Roman" panose="02020603050405020304" pitchFamily="18" charset="0"/>
                <a:cs typeface="Times New Roman" panose="02020603050405020304" pitchFamily="18" charset="0"/>
              </a:rPr>
              <a:t>).</a:t>
            </a:r>
          </a:p>
          <a:p>
            <a:pPr indent="6350" algn="just">
              <a:lnSpc>
                <a:spcPct val="150000"/>
              </a:lnSpc>
              <a:buFont typeface="Wingdings" pitchFamily="2" charset="2"/>
              <a:buChar char="§"/>
            </a:pPr>
            <a:r>
              <a:rPr lang="en-GB" sz="1900" kern="0" dirty="0" smtClean="0">
                <a:latin typeface="Times New Roman" panose="02020603050405020304" pitchFamily="18" charset="0"/>
                <a:cs typeface="Times New Roman" panose="02020603050405020304" pitchFamily="18" charset="0"/>
              </a:rPr>
              <a:t> JAVASCRIP.</a:t>
            </a:r>
          </a:p>
          <a:p>
            <a:pPr>
              <a:lnSpc>
                <a:spcPct val="150000"/>
              </a:lnSpc>
            </a:pPr>
            <a:r>
              <a:rPr lang="en-GB" sz="2000" kern="0" dirty="0" smtClean="0">
                <a:latin typeface="Times New Roman" panose="02020603050405020304" pitchFamily="18" charset="0"/>
                <a:cs typeface="Times New Roman" panose="02020603050405020304" pitchFamily="18" charset="0"/>
              </a:rPr>
              <a:t> </a:t>
            </a:r>
            <a:r>
              <a:rPr lang="en-GB" sz="2000" b="1" kern="0" dirty="0" smtClean="0"/>
              <a:t>Một số công nghệ hỗ trợ:</a:t>
            </a:r>
          </a:p>
          <a:p>
            <a:pPr indent="0">
              <a:lnSpc>
                <a:spcPct val="150000"/>
              </a:lnSpc>
              <a:buFont typeface="Wingdings" panose="05000000000000000000" pitchFamily="2" charset="2"/>
              <a:buChar char="§"/>
            </a:pPr>
            <a:r>
              <a:rPr lang="en-GB" sz="1900" b="1" kern="0" dirty="0" smtClean="0"/>
              <a:t> </a:t>
            </a:r>
            <a:r>
              <a:rPr lang="en-GB" sz="1900" kern="0" dirty="0" smtClean="0">
                <a:latin typeface="Times New Roman" panose="02020603050405020304" pitchFamily="18" charset="0"/>
                <a:cs typeface="Times New Roman" panose="02020603050405020304" pitchFamily="18" charset="0"/>
              </a:rPr>
              <a:t>Thư viên BOOTSTRAP.</a:t>
            </a:r>
          </a:p>
          <a:p>
            <a:pPr indent="0">
              <a:lnSpc>
                <a:spcPct val="150000"/>
              </a:lnSpc>
              <a:buFont typeface="Wingdings" panose="05000000000000000000" pitchFamily="2" charset="2"/>
              <a:buChar char="§"/>
            </a:pPr>
            <a:r>
              <a:rPr lang="en-GB" sz="1900" kern="0" dirty="0" smtClean="0">
                <a:latin typeface="Times New Roman" panose="02020603050405020304" pitchFamily="18" charset="0"/>
                <a:cs typeface="Times New Roman" panose="02020603050405020304" pitchFamily="18" charset="0"/>
              </a:rPr>
              <a:t> </a:t>
            </a:r>
            <a:r>
              <a:rPr lang="vi-VN" sz="1900" kern="0" dirty="0">
                <a:latin typeface="Times New Roman" panose="02020603050405020304" pitchFamily="18" charset="0"/>
                <a:cs typeface="Times New Roman" panose="02020603050405020304" pitchFamily="18" charset="0"/>
              </a:rPr>
              <a:t>Thư viện </a:t>
            </a:r>
            <a:r>
              <a:rPr lang="vi-VN" sz="1900" kern="0" dirty="0" smtClean="0">
                <a:latin typeface="Times New Roman" panose="02020603050405020304" pitchFamily="18" charset="0"/>
                <a:cs typeface="Times New Roman" panose="02020603050405020304" pitchFamily="18" charset="0"/>
              </a:rPr>
              <a:t>Ajax</a:t>
            </a:r>
            <a:r>
              <a:rPr lang="en-GB" sz="1900" kern="0" dirty="0" smtClean="0">
                <a:latin typeface="Times New Roman" panose="02020603050405020304" pitchFamily="18" charset="0"/>
                <a:cs typeface="Times New Roman" panose="02020603050405020304" pitchFamily="18" charset="0"/>
              </a:rPr>
              <a:t>.</a:t>
            </a:r>
          </a:p>
          <a:p>
            <a:pPr indent="0">
              <a:lnSpc>
                <a:spcPct val="150000"/>
              </a:lnSpc>
              <a:buFont typeface="Wingdings" panose="05000000000000000000" pitchFamily="2" charset="2"/>
              <a:buChar char="§"/>
            </a:pPr>
            <a:r>
              <a:rPr lang="en-GB" sz="1900" kern="0" dirty="0">
                <a:latin typeface="Times New Roman" panose="02020603050405020304" pitchFamily="18" charset="0"/>
                <a:cs typeface="Times New Roman" panose="02020603050405020304" pitchFamily="18" charset="0"/>
              </a:rPr>
              <a:t> </a:t>
            </a:r>
            <a:r>
              <a:rPr lang="vi-VN" sz="1900" kern="0" dirty="0">
                <a:latin typeface="Times New Roman" panose="02020603050405020304" pitchFamily="18" charset="0"/>
                <a:cs typeface="Times New Roman" panose="02020603050405020304" pitchFamily="18" charset="0"/>
              </a:rPr>
              <a:t>Thư viện </a:t>
            </a:r>
            <a:r>
              <a:rPr lang="vi-VN" sz="1900" kern="0" dirty="0" smtClean="0">
                <a:latin typeface="Times New Roman" panose="02020603050405020304" pitchFamily="18" charset="0"/>
                <a:cs typeface="Times New Roman" panose="02020603050405020304" pitchFamily="18" charset="0"/>
              </a:rPr>
              <a:t>JQUERY</a:t>
            </a:r>
            <a:r>
              <a:rPr lang="en-GB" sz="1900" kern="0" dirty="0" smtClean="0">
                <a:latin typeface="Times New Roman" panose="02020603050405020304" pitchFamily="18" charset="0"/>
                <a:cs typeface="Times New Roman" panose="02020603050405020304" pitchFamily="18" charset="0"/>
              </a:rPr>
              <a:t>.</a:t>
            </a:r>
          </a:p>
          <a:p>
            <a:pPr indent="0">
              <a:lnSpc>
                <a:spcPct val="150000"/>
              </a:lnSpc>
              <a:buFont typeface="Wingdings" panose="05000000000000000000" pitchFamily="2" charset="2"/>
              <a:buChar char="§"/>
            </a:pPr>
            <a:r>
              <a:rPr lang="en-GB" sz="1900" kern="0" dirty="0" smtClean="0">
                <a:latin typeface="Times New Roman" panose="02020603050405020304" pitchFamily="18" charset="0"/>
                <a:cs typeface="Times New Roman" panose="02020603050405020304" pitchFamily="18" charset="0"/>
              </a:rPr>
              <a:t> Hệ quản trị cơ sở dữ liệu MySQL.</a:t>
            </a:r>
          </a:p>
          <a:p>
            <a:pPr indent="0">
              <a:lnSpc>
                <a:spcPct val="150000"/>
              </a:lnSpc>
              <a:buFont typeface="Wingdings" panose="05000000000000000000" pitchFamily="2" charset="2"/>
              <a:buChar char="§"/>
            </a:pPr>
            <a:r>
              <a:rPr lang="en-GB" sz="1900" kern="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Laravel framework</a:t>
            </a:r>
          </a:p>
          <a:p>
            <a:pPr indent="0">
              <a:lnSpc>
                <a:spcPct val="150000"/>
              </a:lnSpc>
              <a:buFont typeface="Wingdings" panose="05000000000000000000" pitchFamily="2" charset="2"/>
              <a:buChar char="§"/>
            </a:pPr>
            <a:endParaRPr lang="en-GB" sz="1900" kern="0" dirty="0" smtClean="0">
              <a:latin typeface="Times New Roman" panose="02020603050405020304" pitchFamily="18" charset="0"/>
              <a:cs typeface="Times New Roman" panose="02020603050405020304" pitchFamily="18" charset="0"/>
            </a:endParaRPr>
          </a:p>
          <a:p>
            <a:pPr indent="0">
              <a:lnSpc>
                <a:spcPct val="150000"/>
              </a:lnSpc>
              <a:buFont typeface="Wingdings" panose="05000000000000000000" pitchFamily="2" charset="2"/>
              <a:buChar char="§"/>
            </a:pPr>
            <a:endParaRPr lang="en-GB"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74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1000"/>
                                        <p:tgtEl>
                                          <p:spTgt spid="28">
                                            <p:txEl>
                                              <p:pRg st="1" end="1"/>
                                            </p:txEl>
                                          </p:spTgt>
                                        </p:tgtEl>
                                      </p:cBhvr>
                                    </p:animEffect>
                                    <p:anim calcmode="lin" valueType="num">
                                      <p:cBhvr>
                                        <p:cTn id="13"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fade">
                                      <p:cBhvr>
                                        <p:cTn id="17" dur="1000"/>
                                        <p:tgtEl>
                                          <p:spTgt spid="28">
                                            <p:txEl>
                                              <p:pRg st="2" end="2"/>
                                            </p:txEl>
                                          </p:spTgt>
                                        </p:tgtEl>
                                      </p:cBhvr>
                                    </p:animEffect>
                                    <p:anim calcmode="lin" valueType="num">
                                      <p:cBhvr>
                                        <p:cTn id="18"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fade">
                                      <p:cBhvr>
                                        <p:cTn id="22" dur="1000"/>
                                        <p:tgtEl>
                                          <p:spTgt spid="28">
                                            <p:txEl>
                                              <p:pRg st="3" end="3"/>
                                            </p:txEl>
                                          </p:spTgt>
                                        </p:tgtEl>
                                      </p:cBhvr>
                                    </p:animEffect>
                                    <p:anim calcmode="lin" valueType="num">
                                      <p:cBhvr>
                                        <p:cTn id="23"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fade">
                                      <p:cBhvr>
                                        <p:cTn id="27" dur="1000"/>
                                        <p:tgtEl>
                                          <p:spTgt spid="28">
                                            <p:txEl>
                                              <p:pRg st="4" end="4"/>
                                            </p:txEl>
                                          </p:spTgt>
                                        </p:tgtEl>
                                      </p:cBhvr>
                                    </p:animEffect>
                                    <p:anim calcmode="lin" valueType="num">
                                      <p:cBhvr>
                                        <p:cTn id="28" dur="1000" fill="hold"/>
                                        <p:tgtEl>
                                          <p:spTgt spid="2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8">
                                            <p:txEl>
                                              <p:pRg st="5" end="5"/>
                                            </p:txEl>
                                          </p:spTgt>
                                        </p:tgtEl>
                                        <p:attrNameLst>
                                          <p:attrName>style.visibility</p:attrName>
                                        </p:attrNameLst>
                                      </p:cBhvr>
                                      <p:to>
                                        <p:strVal val="visible"/>
                                      </p:to>
                                    </p:set>
                                    <p:animEffect transition="in" filter="barn(inVertical)">
                                      <p:cBhvr>
                                        <p:cTn id="34" dur="500"/>
                                        <p:tgtEl>
                                          <p:spTgt spid="2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8">
                                            <p:txEl>
                                              <p:pRg st="6" end="6"/>
                                            </p:txEl>
                                          </p:spTgt>
                                        </p:tgtEl>
                                        <p:attrNameLst>
                                          <p:attrName>style.visibility</p:attrName>
                                        </p:attrNameLst>
                                      </p:cBhvr>
                                      <p:to>
                                        <p:strVal val="visible"/>
                                      </p:to>
                                    </p:set>
                                    <p:animEffect transition="in" filter="fade">
                                      <p:cBhvr>
                                        <p:cTn id="39" dur="1000"/>
                                        <p:tgtEl>
                                          <p:spTgt spid="28">
                                            <p:txEl>
                                              <p:pRg st="6" end="6"/>
                                            </p:txEl>
                                          </p:spTgt>
                                        </p:tgtEl>
                                      </p:cBhvr>
                                    </p:animEffect>
                                    <p:anim calcmode="lin" valueType="num">
                                      <p:cBhvr>
                                        <p:cTn id="40" dur="1000" fill="hold"/>
                                        <p:tgtEl>
                                          <p:spTgt spid="28">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8">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8">
                                            <p:txEl>
                                              <p:pRg st="7" end="7"/>
                                            </p:txEl>
                                          </p:spTgt>
                                        </p:tgtEl>
                                        <p:attrNameLst>
                                          <p:attrName>style.visibility</p:attrName>
                                        </p:attrNameLst>
                                      </p:cBhvr>
                                      <p:to>
                                        <p:strVal val="visible"/>
                                      </p:to>
                                    </p:set>
                                    <p:animEffect transition="in" filter="fade">
                                      <p:cBhvr>
                                        <p:cTn id="44" dur="1000"/>
                                        <p:tgtEl>
                                          <p:spTgt spid="28">
                                            <p:txEl>
                                              <p:pRg st="7" end="7"/>
                                            </p:txEl>
                                          </p:spTgt>
                                        </p:tgtEl>
                                      </p:cBhvr>
                                    </p:animEffect>
                                    <p:anim calcmode="lin" valueType="num">
                                      <p:cBhvr>
                                        <p:cTn id="45" dur="1000" fill="hold"/>
                                        <p:tgtEl>
                                          <p:spTgt spid="28">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8">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8">
                                            <p:txEl>
                                              <p:pRg st="8" end="8"/>
                                            </p:txEl>
                                          </p:spTgt>
                                        </p:tgtEl>
                                        <p:attrNameLst>
                                          <p:attrName>style.visibility</p:attrName>
                                        </p:attrNameLst>
                                      </p:cBhvr>
                                      <p:to>
                                        <p:strVal val="visible"/>
                                      </p:to>
                                    </p:set>
                                    <p:animEffect transition="in" filter="fade">
                                      <p:cBhvr>
                                        <p:cTn id="49" dur="1000"/>
                                        <p:tgtEl>
                                          <p:spTgt spid="28">
                                            <p:txEl>
                                              <p:pRg st="8" end="8"/>
                                            </p:txEl>
                                          </p:spTgt>
                                        </p:tgtEl>
                                      </p:cBhvr>
                                    </p:animEffect>
                                    <p:anim calcmode="lin" valueType="num">
                                      <p:cBhvr>
                                        <p:cTn id="50" dur="1000" fill="hold"/>
                                        <p:tgtEl>
                                          <p:spTgt spid="28">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8">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8">
                                            <p:txEl>
                                              <p:pRg st="9" end="9"/>
                                            </p:txEl>
                                          </p:spTgt>
                                        </p:tgtEl>
                                        <p:attrNameLst>
                                          <p:attrName>style.visibility</p:attrName>
                                        </p:attrNameLst>
                                      </p:cBhvr>
                                      <p:to>
                                        <p:strVal val="visible"/>
                                      </p:to>
                                    </p:set>
                                    <p:animEffect transition="in" filter="fade">
                                      <p:cBhvr>
                                        <p:cTn id="54" dur="1000"/>
                                        <p:tgtEl>
                                          <p:spTgt spid="28">
                                            <p:txEl>
                                              <p:pRg st="9" end="9"/>
                                            </p:txEl>
                                          </p:spTgt>
                                        </p:tgtEl>
                                      </p:cBhvr>
                                    </p:animEffect>
                                    <p:anim calcmode="lin" valueType="num">
                                      <p:cBhvr>
                                        <p:cTn id="55" dur="1000" fill="hold"/>
                                        <p:tgtEl>
                                          <p:spTgt spid="28">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8">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animEffect transition="in" filter="fade">
                                      <p:cBhvr>
                                        <p:cTn id="59" dur="1000"/>
                                        <p:tgtEl>
                                          <p:spTgt spid="28">
                                            <p:txEl>
                                              <p:pRg st="10" end="10"/>
                                            </p:txEl>
                                          </p:spTgt>
                                        </p:tgtEl>
                                      </p:cBhvr>
                                    </p:animEffect>
                                    <p:anim calcmode="lin" valueType="num">
                                      <p:cBhvr>
                                        <p:cTn id="60" dur="1000" fill="hold"/>
                                        <p:tgtEl>
                                          <p:spTgt spid="28">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2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9762" y="168652"/>
            <a:ext cx="8199437" cy="1020762"/>
          </a:xfrm>
        </p:spPr>
        <p:txBody>
          <a:bodyPr/>
          <a:lstStyle/>
          <a:p>
            <a:pPr eaLnBrk="0" hangingPunct="0"/>
            <a:r>
              <a:rPr lang="en-GB" sz="3200" dirty="0">
                <a:solidFill>
                  <a:srgbClr val="000000"/>
                </a:solidFill>
              </a:rPr>
              <a:t>Tổng quan về công nghệ thiết </a:t>
            </a:r>
            <a:r>
              <a:rPr lang="en-GB" sz="3200" dirty="0" smtClean="0">
                <a:solidFill>
                  <a:srgbClr val="000000"/>
                </a:solidFill>
              </a:rPr>
              <a:t>kế Website</a:t>
            </a:r>
            <a:endParaRPr lang="en-US" sz="3200" dirty="0">
              <a:solidFill>
                <a:srgbClr val="000000"/>
              </a:solidFill>
            </a:endParaRPr>
          </a:p>
        </p:txBody>
      </p:sp>
      <p:sp>
        <p:nvSpPr>
          <p:cNvPr id="28" name="Rectangle 3"/>
          <p:cNvSpPr txBox="1">
            <a:spLocks noChangeArrowheads="1"/>
          </p:cNvSpPr>
          <p:nvPr/>
        </p:nvSpPr>
        <p:spPr bwMode="gray">
          <a:xfrm>
            <a:off x="639763" y="1202114"/>
            <a:ext cx="7824787"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Quy trình xây dựng Website:</a:t>
            </a:r>
          </a:p>
          <a:p>
            <a:pPr indent="6350" algn="just">
              <a:lnSpc>
                <a:spcPct val="150000"/>
              </a:lnSpc>
              <a:buFont typeface="Wingdings" pitchFamily="2" charset="2"/>
              <a:buChar char="§"/>
            </a:pPr>
            <a:r>
              <a:rPr lang="vi-VN" sz="2000" kern="0" dirty="0" smtClean="0">
                <a:latin typeface="Times New Roman" panose="02020603050405020304" pitchFamily="18" charset="0"/>
                <a:cs typeface="Times New Roman" panose="02020603050405020304" pitchFamily="18" charset="0"/>
              </a:rPr>
              <a:t> </a:t>
            </a:r>
            <a:r>
              <a:rPr lang="en-US" sz="2000" kern="0" dirty="0" smtClean="0">
                <a:latin typeface="Times New Roman" panose="02020603050405020304" pitchFamily="18" charset="0"/>
                <a:cs typeface="Times New Roman" panose="02020603050405020304" pitchFamily="18" charset="0"/>
              </a:rPr>
              <a:t>Xác đinh nội dung Website cần xây dựng.</a:t>
            </a:r>
          </a:p>
          <a:p>
            <a:pPr indent="6350" algn="just">
              <a:lnSpc>
                <a:spcPct val="150000"/>
              </a:lnSpc>
              <a:buFont typeface="Wingdings" pitchFamily="2" charset="2"/>
              <a:buChar char="§"/>
            </a:pPr>
            <a:r>
              <a:rPr lang="en-US" sz="2000" kern="0" dirty="0">
                <a:latin typeface="Times New Roman" panose="02020603050405020304" pitchFamily="18" charset="0"/>
                <a:cs typeface="Times New Roman" panose="02020603050405020304" pitchFamily="18" charset="0"/>
              </a:rPr>
              <a:t> </a:t>
            </a:r>
            <a:r>
              <a:rPr lang="en-US" sz="2000" kern="0" dirty="0" smtClean="0">
                <a:latin typeface="Times New Roman" panose="02020603050405020304" pitchFamily="18" charset="0"/>
                <a:cs typeface="Times New Roman" panose="02020603050405020304" pitchFamily="18" charset="0"/>
              </a:rPr>
              <a:t>Phân tích thiết kế hệ thống Website.</a:t>
            </a:r>
          </a:p>
          <a:p>
            <a:pPr indent="6350" algn="just">
              <a:lnSpc>
                <a:spcPct val="150000"/>
              </a:lnSpc>
              <a:buFont typeface="Wingdings" pitchFamily="2" charset="2"/>
              <a:buChar char="§"/>
            </a:pPr>
            <a:r>
              <a:rPr lang="en-US" sz="2000" kern="0" dirty="0">
                <a:latin typeface="Times New Roman" panose="02020603050405020304" pitchFamily="18" charset="0"/>
                <a:cs typeface="Times New Roman" panose="02020603050405020304" pitchFamily="18" charset="0"/>
              </a:rPr>
              <a:t> </a:t>
            </a:r>
            <a:r>
              <a:rPr lang="en-US" sz="2000" kern="0" dirty="0" smtClean="0">
                <a:latin typeface="Times New Roman" panose="02020603050405020304" pitchFamily="18" charset="0"/>
                <a:cs typeface="Times New Roman" panose="02020603050405020304" pitchFamily="18" charset="0"/>
              </a:rPr>
              <a:t>Thiết kế giao diện.</a:t>
            </a:r>
          </a:p>
          <a:p>
            <a:pPr indent="6350" algn="just">
              <a:lnSpc>
                <a:spcPct val="150000"/>
              </a:lnSpc>
              <a:buFont typeface="Wingdings" pitchFamily="2" charset="2"/>
              <a:buChar char="§"/>
            </a:pPr>
            <a:r>
              <a:rPr lang="en-US" sz="2000" kern="0" dirty="0" smtClean="0">
                <a:latin typeface="Times New Roman" panose="02020603050405020304" pitchFamily="18" charset="0"/>
                <a:cs typeface="Times New Roman" panose="02020603050405020304" pitchFamily="18" charset="0"/>
              </a:rPr>
              <a:t>Xây dựng Website.</a:t>
            </a:r>
          </a:p>
          <a:p>
            <a:pPr indent="6350" algn="just">
              <a:lnSpc>
                <a:spcPct val="150000"/>
              </a:lnSpc>
              <a:buFont typeface="Wingdings" pitchFamily="2" charset="2"/>
              <a:buChar char="§"/>
            </a:pPr>
            <a:r>
              <a:rPr lang="en-US" sz="2000" kern="0" dirty="0">
                <a:latin typeface="Times New Roman" panose="02020603050405020304" pitchFamily="18" charset="0"/>
                <a:cs typeface="Times New Roman" panose="02020603050405020304" pitchFamily="18" charset="0"/>
              </a:rPr>
              <a:t> </a:t>
            </a:r>
            <a:r>
              <a:rPr lang="en-US" sz="2000" kern="0" dirty="0" smtClean="0">
                <a:latin typeface="Times New Roman" panose="02020603050405020304" pitchFamily="18" charset="0"/>
                <a:cs typeface="Times New Roman" panose="02020603050405020304" pitchFamily="18" charset="0"/>
              </a:rPr>
              <a:t>Bàn giao sản phẩm.</a:t>
            </a:r>
          </a:p>
          <a:p>
            <a:pPr indent="6350" algn="just">
              <a:lnSpc>
                <a:spcPct val="150000"/>
              </a:lnSpc>
              <a:buFont typeface="Wingdings" pitchFamily="2" charset="2"/>
              <a:buChar char="§"/>
            </a:pPr>
            <a:r>
              <a:rPr lang="en-US" sz="2000" kern="0" dirty="0" smtClean="0">
                <a:latin typeface="Times New Roman" panose="02020603050405020304" pitchFamily="18" charset="0"/>
                <a:cs typeface="Times New Roman" panose="02020603050405020304" pitchFamily="18" charset="0"/>
              </a:rPr>
              <a:t>Vận hành và bảo trì.</a:t>
            </a:r>
            <a:endParaRPr lang="en-GB"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1000"/>
                                        <p:tgtEl>
                                          <p:spTgt spid="28">
                                            <p:txEl>
                                              <p:pRg st="1" end="1"/>
                                            </p:txEl>
                                          </p:spTgt>
                                        </p:tgtEl>
                                      </p:cBhvr>
                                    </p:animEffect>
                                    <p:anim calcmode="lin" valueType="num">
                                      <p:cBhvr>
                                        <p:cTn id="13"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fade">
                                      <p:cBhvr>
                                        <p:cTn id="17" dur="1000"/>
                                        <p:tgtEl>
                                          <p:spTgt spid="28">
                                            <p:txEl>
                                              <p:pRg st="2" end="2"/>
                                            </p:txEl>
                                          </p:spTgt>
                                        </p:tgtEl>
                                      </p:cBhvr>
                                    </p:animEffect>
                                    <p:anim calcmode="lin" valueType="num">
                                      <p:cBhvr>
                                        <p:cTn id="18"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fade">
                                      <p:cBhvr>
                                        <p:cTn id="22" dur="1000"/>
                                        <p:tgtEl>
                                          <p:spTgt spid="28">
                                            <p:txEl>
                                              <p:pRg st="3" end="3"/>
                                            </p:txEl>
                                          </p:spTgt>
                                        </p:tgtEl>
                                      </p:cBhvr>
                                    </p:animEffect>
                                    <p:anim calcmode="lin" valueType="num">
                                      <p:cBhvr>
                                        <p:cTn id="23"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fade">
                                      <p:cBhvr>
                                        <p:cTn id="27" dur="1000"/>
                                        <p:tgtEl>
                                          <p:spTgt spid="28">
                                            <p:txEl>
                                              <p:pRg st="4" end="4"/>
                                            </p:txEl>
                                          </p:spTgt>
                                        </p:tgtEl>
                                      </p:cBhvr>
                                    </p:animEffect>
                                    <p:anim calcmode="lin" valueType="num">
                                      <p:cBhvr>
                                        <p:cTn id="28" dur="1000" fill="hold"/>
                                        <p:tgtEl>
                                          <p:spTgt spid="2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transition="in" filter="fade">
                                      <p:cBhvr>
                                        <p:cTn id="32" dur="1000"/>
                                        <p:tgtEl>
                                          <p:spTgt spid="28">
                                            <p:txEl>
                                              <p:pRg st="5" end="5"/>
                                            </p:txEl>
                                          </p:spTgt>
                                        </p:tgtEl>
                                      </p:cBhvr>
                                    </p:animEffect>
                                    <p:anim calcmode="lin" valueType="num">
                                      <p:cBhvr>
                                        <p:cTn id="33" dur="1000" fill="hold"/>
                                        <p:tgtEl>
                                          <p:spTgt spid="2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8">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transition="in" filter="fade">
                                      <p:cBhvr>
                                        <p:cTn id="37" dur="1000"/>
                                        <p:tgtEl>
                                          <p:spTgt spid="28">
                                            <p:txEl>
                                              <p:pRg st="6" end="6"/>
                                            </p:txEl>
                                          </p:spTgt>
                                        </p:tgtEl>
                                      </p:cBhvr>
                                    </p:animEffect>
                                    <p:anim calcmode="lin" valueType="num">
                                      <p:cBhvr>
                                        <p:cTn id="38" dur="1000" fill="hold"/>
                                        <p:tgtEl>
                                          <p:spTgt spid="28">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63" y="181352"/>
            <a:ext cx="8077200" cy="1020762"/>
          </a:xfrm>
        </p:spPr>
        <p:txBody>
          <a:bodyPr/>
          <a:lstStyle/>
          <a:p>
            <a:pPr eaLnBrk="0" hangingPunct="0"/>
            <a:r>
              <a:rPr lang="en-US" sz="3200" dirty="0" smtClean="0">
                <a:solidFill>
                  <a:srgbClr val="000000"/>
                </a:solidFill>
              </a:rPr>
              <a:t>Phân </a:t>
            </a:r>
            <a:r>
              <a:rPr lang="en-US" sz="3200" dirty="0">
                <a:solidFill>
                  <a:srgbClr val="000000"/>
                </a:solidFill>
              </a:rPr>
              <a:t>tích thiết kế hệ thống </a:t>
            </a:r>
            <a:r>
              <a:rPr lang="en-US" sz="3200" dirty="0" smtClean="0">
                <a:solidFill>
                  <a:srgbClr val="000000"/>
                </a:solidFill>
              </a:rPr>
              <a:t>Website</a:t>
            </a:r>
            <a:r>
              <a:rPr lang="en-US" sz="3800" dirty="0">
                <a:solidFill>
                  <a:srgbClr val="000000"/>
                </a:solidFill>
              </a:rPr>
              <a:t/>
            </a:r>
            <a:br>
              <a:rPr lang="en-US" sz="3800" dirty="0">
                <a:solidFill>
                  <a:srgbClr val="000000"/>
                </a:solidFill>
              </a:rPr>
            </a:br>
            <a:endParaRPr lang="en-US" sz="3800" dirty="0">
              <a:solidFill>
                <a:srgbClr val="000000"/>
              </a:solidFill>
            </a:endParaRPr>
          </a:p>
        </p:txBody>
      </p:sp>
      <p:sp>
        <p:nvSpPr>
          <p:cNvPr id="28" name="Rectangle 3"/>
          <p:cNvSpPr txBox="1">
            <a:spLocks noChangeArrowheads="1"/>
          </p:cNvSpPr>
          <p:nvPr/>
        </p:nvSpPr>
        <p:spPr bwMode="gray">
          <a:xfrm>
            <a:off x="614363" y="990600"/>
            <a:ext cx="8301037"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2000" b="1" kern="0" dirty="0" smtClean="0"/>
              <a:t>Khảo sát yêu cầu về chức năng:</a:t>
            </a:r>
            <a:endParaRPr lang="en-GB" sz="2000" b="1" kern="0" dirty="0" smtClean="0">
              <a:latin typeface="Times New Roman" panose="02020603050405020304" pitchFamily="18" charset="0"/>
              <a:cs typeface="Times New Roman" panose="02020603050405020304" pitchFamily="18" charset="0"/>
            </a:endParaRPr>
          </a:p>
          <a:p>
            <a:pPr indent="6350" algn="just">
              <a:lnSpc>
                <a:spcPct val="150000"/>
              </a:lnSpc>
              <a:buFont typeface="Wingdings" pitchFamily="2" charset="2"/>
              <a:buChar char="§"/>
            </a:pPr>
            <a:r>
              <a:rPr lang="en-GB" sz="2000" kern="0" dirty="0" smtClean="0">
                <a:latin typeface="Times New Roman" panose="02020603050405020304" pitchFamily="18" charset="0"/>
                <a:cs typeface="Times New Roman" panose="02020603050405020304" pitchFamily="18" charset="0"/>
              </a:rPr>
              <a:t>  </a:t>
            </a:r>
            <a:r>
              <a:rPr lang="vi-VN" sz="2000" kern="0" dirty="0" smtClean="0">
                <a:latin typeface="Times New Roman" panose="02020603050405020304" pitchFamily="18" charset="0"/>
                <a:cs typeface="Times New Roman" panose="02020603050405020304" pitchFamily="18" charset="0"/>
              </a:rPr>
              <a:t>Website không nên quá phức tạp.</a:t>
            </a:r>
          </a:p>
          <a:p>
            <a:pPr indent="6350" algn="just">
              <a:lnSpc>
                <a:spcPct val="150000"/>
              </a:lnSpc>
              <a:buFont typeface="Wingdings" pitchFamily="2" charset="2"/>
              <a:buChar char="§"/>
            </a:pPr>
            <a:r>
              <a:rPr lang="vi-VN" sz="2000" kern="0" dirty="0">
                <a:latin typeface="Times New Roman" panose="02020603050405020304" pitchFamily="18" charset="0"/>
                <a:cs typeface="Times New Roman" panose="02020603050405020304" pitchFamily="18" charset="0"/>
              </a:rPr>
              <a:t>  </a:t>
            </a:r>
            <a:r>
              <a:rPr lang="vi-VN" sz="2000" kern="0" dirty="0" smtClean="0">
                <a:latin typeface="Times New Roman" panose="02020603050405020304" pitchFamily="18" charset="0"/>
                <a:cs typeface="Times New Roman" panose="02020603050405020304" pitchFamily="18" charset="0"/>
              </a:rPr>
              <a:t>Font </a:t>
            </a:r>
            <a:r>
              <a:rPr lang="vi-VN" sz="2000" kern="0" dirty="0">
                <a:latin typeface="Times New Roman" panose="02020603050405020304" pitchFamily="18" charset="0"/>
                <a:cs typeface="Times New Roman" panose="02020603050405020304" pitchFamily="18" charset="0"/>
              </a:rPr>
              <a:t>chữ đơn giản, dễ nhìn, màu sắc hài hòa.</a:t>
            </a:r>
            <a:endParaRPr lang="vi-VN" sz="2000" kern="0" dirty="0" smtClean="0">
              <a:latin typeface="Times New Roman" panose="02020603050405020304" pitchFamily="18" charset="0"/>
              <a:cs typeface="Times New Roman" panose="02020603050405020304" pitchFamily="18" charset="0"/>
            </a:endParaRPr>
          </a:p>
          <a:p>
            <a:pPr indent="6350" algn="just">
              <a:lnSpc>
                <a:spcPct val="150000"/>
              </a:lnSpc>
              <a:buFont typeface="Wingdings" pitchFamily="2" charset="2"/>
              <a:buChar char="§"/>
            </a:pPr>
            <a:r>
              <a:rPr lang="vi-VN" sz="2000" kern="0" dirty="0" smtClean="0">
                <a:latin typeface="Times New Roman" panose="02020603050405020304" pitchFamily="18" charset="0"/>
                <a:cs typeface="Times New Roman" panose="02020603050405020304" pitchFamily="18" charset="0"/>
              </a:rPr>
              <a:t> Dung lượng file không quá lớn.</a:t>
            </a:r>
            <a:endParaRPr lang="en-GB" sz="2000" kern="0" dirty="0" smtClean="0">
              <a:latin typeface="Times New Roman" panose="02020603050405020304" pitchFamily="18" charset="0"/>
              <a:cs typeface="Times New Roman" panose="02020603050405020304" pitchFamily="18" charset="0"/>
            </a:endParaRPr>
          </a:p>
          <a:p>
            <a:pPr indent="6350" algn="just">
              <a:lnSpc>
                <a:spcPct val="150000"/>
              </a:lnSpc>
              <a:buFont typeface="Wingdings" pitchFamily="2" charset="2"/>
              <a:buChar char="§"/>
            </a:pPr>
            <a:r>
              <a:rPr lang="en-GB" sz="2000" kern="0" dirty="0">
                <a:latin typeface="Times New Roman" panose="02020603050405020304" pitchFamily="18" charset="0"/>
                <a:cs typeface="Times New Roman" panose="02020603050405020304" pitchFamily="18" charset="0"/>
              </a:rPr>
              <a:t> </a:t>
            </a:r>
            <a:r>
              <a:rPr lang="en-GB" sz="2000" kern="0" dirty="0" smtClean="0">
                <a:latin typeface="Times New Roman" panose="02020603050405020304" pitchFamily="18" charset="0"/>
                <a:cs typeface="Times New Roman" panose="02020603050405020304" pitchFamily="18" charset="0"/>
              </a:rPr>
              <a:t>Đảm bảo độ bảo mật thông tin cho Website.</a:t>
            </a:r>
            <a:endParaRPr lang="vi-VN" sz="2000" kern="0" dirty="0" smtClean="0">
              <a:latin typeface="Times New Roman" panose="02020603050405020304" pitchFamily="18" charset="0"/>
              <a:cs typeface="Times New Roman" panose="02020603050405020304" pitchFamily="18" charset="0"/>
            </a:endParaRPr>
          </a:p>
          <a:p>
            <a:pPr indent="6350" algn="just">
              <a:lnSpc>
                <a:spcPct val="150000"/>
              </a:lnSpc>
              <a:buFont typeface="Wingdings" pitchFamily="2" charset="2"/>
              <a:buChar char="§"/>
            </a:pPr>
            <a:r>
              <a:rPr lang="vi-VN" sz="2000" kern="0" dirty="0">
                <a:latin typeface="Times New Roman" panose="02020603050405020304" pitchFamily="18" charset="0"/>
                <a:cs typeface="Times New Roman" panose="02020603050405020304" pitchFamily="18" charset="0"/>
              </a:rPr>
              <a:t> Trang người dùng: </a:t>
            </a:r>
            <a:r>
              <a:rPr lang="vi-VN" sz="2000" kern="0" dirty="0" smtClean="0">
                <a:latin typeface="Times New Roman" panose="02020603050405020304" pitchFamily="18" charset="0"/>
                <a:cs typeface="Times New Roman" panose="02020603050405020304" pitchFamily="18" charset="0"/>
              </a:rPr>
              <a:t>Hiển </a:t>
            </a:r>
            <a:r>
              <a:rPr lang="vi-VN" sz="2000" kern="0" dirty="0">
                <a:latin typeface="Times New Roman" panose="02020603050405020304" pitchFamily="18" charset="0"/>
                <a:cs typeface="Times New Roman" panose="02020603050405020304" pitchFamily="18" charset="0"/>
              </a:rPr>
              <a:t>thị được các sản phẩm mới nhập về, các sản phẩm khuyến mãi, các sản phẩm cùng </a:t>
            </a:r>
            <a:r>
              <a:rPr lang="vi-VN" sz="2000" kern="0" dirty="0" smtClean="0">
                <a:latin typeface="Times New Roman" panose="02020603050405020304" pitchFamily="18" charset="0"/>
                <a:cs typeface="Times New Roman" panose="02020603050405020304" pitchFamily="18" charset="0"/>
              </a:rPr>
              <a:t>loại . Cho phép khách hàng tìm kiếm, xem sản phẩm hoặc tin tức của công ty. Cho phép đăng ký, đăng nhập quản lý thông tin của khách hàng, quản lý các đơn hàng, đặt hàng ...Cho phép khách h</a:t>
            </a:r>
            <a:r>
              <a:rPr lang="en-US" sz="2000" kern="0" dirty="0" smtClean="0">
                <a:latin typeface="Times New Roman" panose="02020603050405020304" pitchFamily="18" charset="0"/>
                <a:cs typeface="Times New Roman" panose="02020603050405020304" pitchFamily="18" charset="0"/>
              </a:rPr>
              <a:t>àng</a:t>
            </a:r>
            <a:r>
              <a:rPr lang="vi-VN" sz="2000" kern="0" dirty="0" smtClean="0">
                <a:latin typeface="Times New Roman" panose="02020603050405020304" pitchFamily="18" charset="0"/>
                <a:cs typeface="Times New Roman" panose="02020603050405020304" pitchFamily="18" charset="0"/>
              </a:rPr>
              <a:t> liên hệ để lại lời nhắn, bình luận.</a:t>
            </a:r>
            <a:endParaRPr lang="en-GB" sz="2000" kern="0" dirty="0">
              <a:latin typeface="Times New Roman" panose="02020603050405020304" pitchFamily="18" charset="0"/>
              <a:cs typeface="Times New Roman" panose="02020603050405020304" pitchFamily="18" charset="0"/>
            </a:endParaRPr>
          </a:p>
          <a:p>
            <a:pPr marL="228600" indent="0" algn="just">
              <a:lnSpc>
                <a:spcPct val="150000"/>
              </a:lnSpc>
              <a:buNone/>
            </a:pPr>
            <a:r>
              <a:rPr lang="en-GB" sz="2000" kern="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7504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arn(inVertical)">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barn(inVertical)">
                                      <p:cBhvr>
                                        <p:cTn id="17" dur="5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barn(inVertical)">
                                      <p:cBhvr>
                                        <p:cTn id="22" dur="500"/>
                                        <p:tgtEl>
                                          <p:spTgt spid="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barn(inVertical)">
                                      <p:cBhvr>
                                        <p:cTn id="27" dur="500"/>
                                        <p:tgtEl>
                                          <p:spTgt spid="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transition="in" filter="barn(inVertical)">
                                      <p:cBhvr>
                                        <p:cTn id="32" dur="500"/>
                                        <p:tgtEl>
                                          <p:spTgt spid="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transition="in" filter="barn(inVertical)">
                                      <p:cBhvr>
                                        <p:cTn id="37" dur="500"/>
                                        <p:tgtEl>
                                          <p:spTgt spid="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8BD6F08E-FA30-4F22-86A3-A2C657FFFFA9}" vid="{F1F60506-182E-415B-8549-7DD43519D5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400TGp_globalcity_light_ani</Template>
  <TotalTime>1819</TotalTime>
  <Words>1462</Words>
  <Application>Microsoft Office PowerPoint</Application>
  <PresentationFormat>On-screen Show (4:3)</PresentationFormat>
  <Paragraphs>155</Paragraphs>
  <Slides>27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(Headings)</vt:lpstr>
      <vt:lpstr>Arial</vt:lpstr>
      <vt:lpstr>Calibri</vt:lpstr>
      <vt:lpstr>Times New Roman</vt:lpstr>
      <vt:lpstr>Verdana</vt:lpstr>
      <vt:lpstr>Wingdings</vt:lpstr>
      <vt:lpstr>400TGp_globalcity_light_ani</vt:lpstr>
      <vt:lpstr>BÁO CÁO  ĐỒ ÁN TỐT NGHIỆP</vt:lpstr>
      <vt:lpstr>Nội dung báo cáo</vt:lpstr>
      <vt:lpstr>Khảo sát hiện trạng, mục tiêu của đề tài </vt:lpstr>
      <vt:lpstr>Khảo sát hiện trạng, mục tiêu của đề tài </vt:lpstr>
      <vt:lpstr>Khảo sát hiện trạng, mục tiêu của đề tài </vt:lpstr>
      <vt:lpstr>Đối tượng phạm vi nghiên cứu </vt:lpstr>
      <vt:lpstr>Tổng quan về công nghệ thiết kế Website</vt:lpstr>
      <vt:lpstr>Tổng quan về công nghệ thiết kế Website</vt:lpstr>
      <vt:lpstr>Phân tích thiết kế hệ thống Website </vt:lpstr>
      <vt:lpstr>Phân tích thiết kế hệ thống Website </vt:lpstr>
      <vt:lpstr>Phân tích thiết kế hệ thống Website </vt:lpstr>
      <vt:lpstr>Phân tích thiết kế hệ thống Website </vt:lpstr>
      <vt:lpstr>Phân tích thiết kế hệ thống Website </vt:lpstr>
      <vt:lpstr>Phân tích thiết kế hệ thống Website </vt:lpstr>
      <vt:lpstr>Phân tích thiết kế hệ thống Website </vt:lpstr>
      <vt:lpstr>Phân tích thiết kế hệ thống Website </vt:lpstr>
      <vt:lpstr>Phân tích thiết kế hệ thống Website </vt:lpstr>
      <vt:lpstr>Xây Dựng Website </vt:lpstr>
      <vt:lpstr>Xây Dựng Website </vt:lpstr>
      <vt:lpstr>Xây Dựng Website </vt:lpstr>
      <vt:lpstr>Xây Dựng Website </vt:lpstr>
      <vt:lpstr>Xây Dựng Website </vt:lpstr>
      <vt:lpstr>Xây Dựng Website </vt:lpstr>
      <vt:lpstr>Xây Dựng Website </vt:lpstr>
      <vt:lpstr>Kết luận và hướng phát triển </vt:lpstr>
      <vt:lpstr>Kết luận và hướng phát triển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DuocXXX</dc:creator>
  <cp:lastModifiedBy>Văn Dược Nguyễn</cp:lastModifiedBy>
  <cp:revision>134</cp:revision>
  <dcterms:created xsi:type="dcterms:W3CDTF">2017-07-05T02:37:17Z</dcterms:created>
  <dcterms:modified xsi:type="dcterms:W3CDTF">2022-06-11T05:17:26Z</dcterms:modified>
</cp:coreProperties>
</file>