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35"/>
  </p:notesMasterIdLst>
  <p:sldIdLst>
    <p:sldId id="256" r:id="rId4"/>
    <p:sldId id="272" r:id="rId5"/>
    <p:sldId id="257" r:id="rId6"/>
    <p:sldId id="269" r:id="rId7"/>
    <p:sldId id="274" r:id="rId8"/>
    <p:sldId id="259" r:id="rId9"/>
    <p:sldId id="300" r:id="rId10"/>
    <p:sldId id="258" r:id="rId11"/>
    <p:sldId id="292" r:id="rId12"/>
    <p:sldId id="295" r:id="rId13"/>
    <p:sldId id="299" r:id="rId14"/>
    <p:sldId id="293" r:id="rId15"/>
    <p:sldId id="330" r:id="rId16"/>
    <p:sldId id="298" r:id="rId17"/>
    <p:sldId id="270" r:id="rId18"/>
    <p:sldId id="297" r:id="rId19"/>
    <p:sldId id="301" r:id="rId20"/>
    <p:sldId id="305" r:id="rId21"/>
    <p:sldId id="306" r:id="rId22"/>
    <p:sldId id="304" r:id="rId23"/>
    <p:sldId id="307" r:id="rId24"/>
    <p:sldId id="309" r:id="rId25"/>
    <p:sldId id="311" r:id="rId26"/>
    <p:sldId id="308" r:id="rId27"/>
    <p:sldId id="312" r:id="rId28"/>
    <p:sldId id="313" r:id="rId29"/>
    <p:sldId id="314" r:id="rId30"/>
    <p:sldId id="315" r:id="rId31"/>
    <p:sldId id="316" r:id="rId32"/>
    <p:sldId id="323" r:id="rId33"/>
    <p:sldId id="319" r:id="rId34"/>
    <p:sldId id="318" r:id="rId36"/>
    <p:sldId id="320" r:id="rId37"/>
    <p:sldId id="321" r:id="rId38"/>
    <p:sldId id="322" r:id="rId39"/>
    <p:sldId id="271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notesMaster" Target="notesMasters/notesMaster1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1F35-D29B-43C8-AED8-148BA3D9153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7B1E-1A34-4F8B-A804-61CFC316A41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1F35-D29B-43C8-AED8-148BA3D9153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7B1E-1A34-4F8B-A804-61CFC316A41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1F35-D29B-43C8-AED8-148BA3D9153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7B1E-1A34-4F8B-A804-61CFC316A41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1F35-D29B-43C8-AED8-148BA3D9153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7B1E-1A34-4F8B-A804-61CFC316A41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1F35-D29B-43C8-AED8-148BA3D9153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7B1E-1A34-4F8B-A804-61CFC316A41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1F35-D29B-43C8-AED8-148BA3D9153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7B1E-1A34-4F8B-A804-61CFC316A41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1F35-D29B-43C8-AED8-148BA3D9153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7B1E-1A34-4F8B-A804-61CFC316A41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1F35-D29B-43C8-AED8-148BA3D91532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7B1E-1A34-4F8B-A804-61CFC316A41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1F35-D29B-43C8-AED8-148BA3D9153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7B1E-1A34-4F8B-A804-61CFC316A41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1F35-D29B-43C8-AED8-148BA3D91532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7B1E-1A34-4F8B-A804-61CFC316A41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1F35-D29B-43C8-AED8-148BA3D9153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7B1E-1A34-4F8B-A804-61CFC316A41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1F35-D29B-43C8-AED8-148BA3D9153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7B1E-1A34-4F8B-A804-61CFC316A41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1F35-D29B-43C8-AED8-148BA3D9153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7B1E-1A34-4F8B-A804-61CFC316A41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1F35-D29B-43C8-AED8-148BA3D9153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7B1E-1A34-4F8B-A804-61CFC316A41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1F35-D29B-43C8-AED8-148BA3D9153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7B1E-1A34-4F8B-A804-61CFC316A41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1F35-D29B-43C8-AED8-148BA3D9153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7B1E-1A34-4F8B-A804-61CFC316A41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1F35-D29B-43C8-AED8-148BA3D9153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7B1E-1A34-4F8B-A804-61CFC316A41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1F35-D29B-43C8-AED8-148BA3D91532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7B1E-1A34-4F8B-A804-61CFC316A41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1F35-D29B-43C8-AED8-148BA3D9153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7B1E-1A34-4F8B-A804-61CFC316A41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1F35-D29B-43C8-AED8-148BA3D91532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7B1E-1A34-4F8B-A804-61CFC316A41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1F35-D29B-43C8-AED8-148BA3D9153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7B1E-1A34-4F8B-A804-61CFC316A41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1F35-D29B-43C8-AED8-148BA3D9153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7B1E-1A34-4F8B-A804-61CFC316A41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11F35-D29B-43C8-AED8-148BA3D9153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47B1E-1A34-4F8B-A804-61CFC316A41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11F35-D29B-43C8-AED8-148BA3D9153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47B1E-1A34-4F8B-A804-61CFC316A41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6.png"/><Relationship Id="rId1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5.png"/><Relationship Id="rId1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7.png"/><Relationship Id="rId1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www.kaggle.com/datasets/protikmostafa/drug-addiction-in-bangladesh-reasons?resource=download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317" y="326000"/>
            <a:ext cx="1955366" cy="1955366"/>
          </a:xfrm>
          <a:prstGeom prst="rect">
            <a:avLst/>
          </a:prstGeom>
          <a:noFill/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5875" y="84648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680624" y="2333309"/>
            <a:ext cx="883075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4EA2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AMERICAN INTERNATIONAL UNIVERSITY-</a:t>
            </a:r>
            <a:r>
              <a:rPr lang="en-US" altLang="en-US" sz="1000" dirty="0"/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4EA2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BANGLADESH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4EA2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4EA2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endParaRPr kumimoji="0" lang="en-US" altLang="en-US" sz="2000" b="1" i="1" u="none" strike="noStrike" cap="none" normalizeH="0" baseline="0" dirty="0">
              <a:ln>
                <a:noFill/>
              </a:ln>
              <a:solidFill>
                <a:srgbClr val="767171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76717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Faculty of Science and Technology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82775" y="4551045"/>
            <a:ext cx="91878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MACHINE LEARNING</a:t>
            </a:r>
            <a:r>
              <a:rPr lang="en-US" altLang="en-GB" sz="44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(</a:t>
            </a:r>
            <a:r>
              <a:rPr lang="en-US" sz="44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Sec : B)</a:t>
            </a:r>
            <a:endParaRPr lang="en-US" sz="4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Course Teacher : DR. M M MANJURUL ISLAM</a:t>
            </a:r>
            <a:endParaRPr lang="en-US" sz="28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27320" y="4152265"/>
            <a:ext cx="17684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</a:t>
            </a:r>
            <a:endParaRPr lang="en-US" sz="2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"/>
            <a:ext cx="10515600" cy="1325563"/>
          </a:xfrm>
        </p:spPr>
        <p:txBody>
          <a:bodyPr/>
          <a:p>
            <a:r>
              <a:rPr lang="en-US">
                <a:solidFill>
                  <a:schemeClr val="accent1"/>
                </a:solidFill>
              </a:rPr>
              <a:t>1. Problems In Initial Dataset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47800"/>
            <a:ext cx="10515600" cy="5216525"/>
          </a:xfrm>
        </p:spPr>
        <p:txBody>
          <a:bodyPr/>
          <a:p>
            <a:r>
              <a:rPr lang="en-US" sz="2400"/>
              <a:t>Contains Outliers -&gt; Only one ‘above 48’ value in Age Attributes</a:t>
            </a:r>
            <a:endParaRPr lang="en-US" sz="2400"/>
          </a:p>
          <a:p>
            <a:r>
              <a:rPr lang="en-US" sz="2400"/>
              <a:t>Similar Attributes -&gt; Conflict With Law, Case In Court</a:t>
            </a:r>
            <a:endParaRPr lang="en-US" sz="2400"/>
          </a:p>
          <a:p>
            <a:r>
              <a:rPr lang="en-US" sz="2400"/>
              <a:t>Missing Values</a:t>
            </a:r>
            <a:endParaRPr lang="en-US" sz="2400"/>
          </a:p>
          <a:p>
            <a:endParaRPr lang="en-US" sz="24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48270" y="2726055"/>
            <a:ext cx="2802890" cy="3810635"/>
          </a:xfrm>
          <a:prstGeom prst="rect">
            <a:avLst/>
          </a:prstGeom>
          <a:effectLst>
            <a:outerShdw blurRad="317500" dist="508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Content Placeholder 10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69010" y="3141345"/>
            <a:ext cx="5181600" cy="2979420"/>
          </a:xfrm>
          <a:prstGeom prst="rect">
            <a:avLst/>
          </a:prstGeom>
          <a:effectLst>
            <a:outerShdw blurRad="558800" dist="1524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1920"/>
            <a:ext cx="10515600" cy="1325563"/>
          </a:xfrm>
        </p:spPr>
        <p:txBody>
          <a:bodyPr/>
          <a:p>
            <a:r>
              <a:rPr lang="en-US">
                <a:solidFill>
                  <a:schemeClr val="accent1"/>
                </a:solidFill>
              </a:rPr>
              <a:t>1. Visualization Of Initial Dataset</a:t>
            </a:r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1598295"/>
            <a:ext cx="10516235" cy="5048885"/>
          </a:xfrm>
          <a:prstGeom prst="rect">
            <a:avLst/>
          </a:prstGeom>
          <a:effectLst>
            <a:outerShdw blurRad="406400" dist="1016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150" y="2020570"/>
            <a:ext cx="4966970" cy="4204970"/>
          </a:xfrm>
          <a:prstGeom prst="rect">
            <a:avLst/>
          </a:prstGeom>
          <a:effectLst>
            <a:glow rad="889000">
              <a:schemeClr val="tx1">
                <a:alpha val="35000"/>
              </a:schemeClr>
            </a:glow>
            <a:outerShdw blurRad="1270000" dist="317500" dir="2700000" sx="97000" sy="97000" algn="tl" rotWithShape="0">
              <a:prstClr val="black">
                <a:alpha val="10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1760"/>
            <a:ext cx="10515600" cy="1325563"/>
          </a:xfrm>
        </p:spPr>
        <p:txBody>
          <a:bodyPr/>
          <a:p>
            <a:r>
              <a:rPr lang="en-US">
                <a:solidFill>
                  <a:schemeClr val="accent1"/>
                </a:solidFill>
              </a:rPr>
              <a:t>2. Prepare Raw Dataset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565" y="1437640"/>
            <a:ext cx="10516235" cy="4351655"/>
          </a:xfrm>
        </p:spPr>
        <p:txBody>
          <a:bodyPr/>
          <a:p>
            <a:r>
              <a:rPr lang="en-US" sz="2000"/>
              <a:t>Manually Preparing Raw Dataset (Discarding Outliers, Editing values so that it is easily readable by models, Discarding repeated attributes, No missing values)</a:t>
            </a:r>
            <a:endParaRPr lang="en-US" sz="2000"/>
          </a:p>
          <a:p>
            <a:r>
              <a:rPr lang="en-US" sz="2000"/>
              <a:t>Finished Dataset -&gt; </a:t>
            </a:r>
            <a:r>
              <a:rPr lang="en-US" sz="2000">
                <a:sym typeface="+mn-ea"/>
              </a:rPr>
              <a:t>211 Instances, 22 Attributes</a:t>
            </a:r>
            <a:endParaRPr lang="en-US" sz="2000">
              <a:sym typeface="+mn-ea"/>
            </a:endParaRPr>
          </a:p>
          <a:p>
            <a:r>
              <a:rPr lang="en-US" sz="2000">
                <a:sym typeface="+mn-ea"/>
              </a:rPr>
              <a:t>ARFF(Attribute-Relation File Format) File Creation</a:t>
            </a:r>
            <a:endParaRPr lang="en-US" sz="2000">
              <a:sym typeface="+mn-ea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38200" y="2943225"/>
            <a:ext cx="10790555" cy="3719195"/>
          </a:xfrm>
          <a:prstGeom prst="rect">
            <a:avLst/>
          </a:prstGeom>
          <a:effectLst>
            <a:outerShdw blurRad="127000" dist="1143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2565"/>
            <a:ext cx="10515600" cy="1325563"/>
          </a:xfrm>
        </p:spPr>
        <p:txBody>
          <a:bodyPr/>
          <a:p>
            <a:r>
              <a:rPr lang="en-US">
                <a:solidFill>
                  <a:schemeClr val="accent1"/>
                </a:solidFill>
              </a:rPr>
              <a:t>2. ARFF File For ML Model Creation</a:t>
            </a:r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336165" y="1252855"/>
            <a:ext cx="6899275" cy="5419090"/>
          </a:xfrm>
          <a:prstGeom prst="rect">
            <a:avLst/>
          </a:prstGeom>
          <a:effectLst>
            <a:glow rad="127000">
              <a:schemeClr val="tx1">
                <a:alpha val="34000"/>
              </a:schemeClr>
            </a:glo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p>
            <a:r>
              <a:rPr lang="en-US">
                <a:solidFill>
                  <a:schemeClr val="accent1"/>
                </a:solidFill>
              </a:rPr>
              <a:t>2. Visualization Of Finished Dataset</a:t>
            </a:r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1559560"/>
            <a:ext cx="10515600" cy="5052060"/>
          </a:xfrm>
          <a:prstGeom prst="rect">
            <a:avLst/>
          </a:prstGeom>
          <a:effectLst>
            <a:outerShdw blurRad="4064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350" y="1974850"/>
            <a:ext cx="5086350" cy="4431030"/>
          </a:xfrm>
          <a:prstGeom prst="rect">
            <a:avLst/>
          </a:prstGeom>
          <a:effectLst>
            <a:glow rad="800100">
              <a:schemeClr val="tx1">
                <a:alpha val="49000"/>
              </a:schemeClr>
            </a:glow>
            <a:outerShdw blurRad="698500" dist="228600" dir="2700000" sx="98000" sy="98000" algn="tl" rotWithShape="0">
              <a:prstClr val="black">
                <a:alpha val="10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2076450"/>
            <a:ext cx="10042525" cy="3815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en-GB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Model:1 -&gt; </a:t>
            </a:r>
            <a:r>
              <a:rPr lang="en-GB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Naïve Bayes:</a:t>
            </a:r>
            <a:endParaRPr lang="en-GB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n-GB" sz="2200" dirty="0"/>
              <a:t>It’s a statistical classifier that performs probabilistic prediction, such as- it predicts class membership probabilities</a:t>
            </a:r>
            <a:r>
              <a:rPr lang="en-US" altLang="en-GB" sz="2200" dirty="0"/>
              <a:t>.</a:t>
            </a:r>
            <a:endParaRPr lang="en-GB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GB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en-GB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Model:2 -&gt; </a:t>
            </a:r>
            <a:r>
              <a:rPr lang="en-GB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Decision Tree:</a:t>
            </a:r>
            <a:endParaRPr lang="en-GB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GB" sz="2200" dirty="0"/>
              <a:t>Decision tree algorithm is a data mining induction techniques that recursively partitions a dataset of records using depth-first greedy approach or breadth-first approach until all the data items belong to a particular class.</a:t>
            </a:r>
            <a:endParaRPr lang="en-GB" sz="2200" dirty="0"/>
          </a:p>
          <a:p>
            <a:pPr algn="just"/>
            <a:endParaRPr lang="en-GB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en-GB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Tool Used For Model Building</a:t>
            </a:r>
            <a:r>
              <a:rPr lang="en-GB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:</a:t>
            </a:r>
            <a:endParaRPr lang="en-GB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n-US" altLang="en-GB" sz="2200" dirty="0">
                <a:effectLst/>
                <a:sym typeface="+mn-ea"/>
              </a:rPr>
              <a:t>Weka version 3.8.6</a:t>
            </a:r>
            <a:endParaRPr lang="en-US" altLang="en-GB" sz="2200" dirty="0">
              <a:effectLst/>
              <a:sym typeface="+mn-ea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487045"/>
            <a:ext cx="10515600" cy="1224915"/>
          </a:xfrm>
        </p:spPr>
        <p:txBody>
          <a:bodyPr>
            <a:noAutofit/>
          </a:bodyPr>
          <a:p>
            <a:pPr algn="l"/>
            <a:r>
              <a:rPr lang="en-US" sz="4000">
                <a:solidFill>
                  <a:schemeClr val="accent1"/>
                </a:solidFill>
              </a:rPr>
              <a:t>3. Applying Machine Learning Algorithm To Create Predictive Models In Tool</a:t>
            </a:r>
            <a:endParaRPr lang="en-US" sz="4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8165"/>
            <a:ext cx="10515600" cy="1325563"/>
          </a:xfrm>
        </p:spPr>
        <p:txBody>
          <a:bodyPr>
            <a:normAutofit fontScale="90000"/>
          </a:bodyPr>
          <a:p>
            <a:r>
              <a:rPr lang="en-US">
                <a:solidFill>
                  <a:schemeClr val="accent1"/>
                </a:solidFill>
              </a:rPr>
              <a:t>3.1 Applying </a:t>
            </a:r>
            <a:r>
              <a:rPr lang="en-US">
                <a:solidFill>
                  <a:schemeClr val="accent1"/>
                </a:solidFill>
                <a:sym typeface="+mn-ea"/>
              </a:rPr>
              <a:t>Naive Bayes Classifier</a:t>
            </a:r>
            <a:r>
              <a:rPr lang="en-US">
                <a:solidFill>
                  <a:schemeClr val="accent1"/>
                </a:solidFill>
              </a:rPr>
              <a:t> Algorithm Before Preprocessing Dataset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181225"/>
            <a:ext cx="5181600" cy="4351338"/>
          </a:xfrm>
        </p:spPr>
        <p:txBody>
          <a:bodyPr/>
          <a:p>
            <a:endParaRPr lang="en-US" sz="2400">
              <a:sym typeface="+mn-ea"/>
            </a:endParaRPr>
          </a:p>
          <a:p>
            <a:r>
              <a:rPr lang="en-US" sz="2400">
                <a:sym typeface="+mn-ea"/>
              </a:rPr>
              <a:t>80% Training Set, 20% Testing Set</a:t>
            </a:r>
            <a:endParaRPr lang="en-US" sz="2400">
              <a:sym typeface="+mn-ea"/>
            </a:endParaRPr>
          </a:p>
          <a:p>
            <a:r>
              <a:rPr lang="en-US" sz="2400">
                <a:sym typeface="+mn-ea"/>
              </a:rPr>
              <a:t>Time Taken To Build Naive Bayes Model -&gt; 0 Sec</a:t>
            </a:r>
            <a:endParaRPr lang="en-US" sz="2400">
              <a:sym typeface="+mn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24190" y="4088130"/>
            <a:ext cx="3380740" cy="1094740"/>
          </a:xfrm>
          <a:prstGeom prst="rect">
            <a:avLst/>
          </a:prstGeom>
          <a:effectLst>
            <a:glow rad="203200">
              <a:schemeClr val="tx1">
                <a:alpha val="23000"/>
              </a:schemeClr>
            </a:glow>
          </a:effectLst>
        </p:spPr>
      </p:pic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2526030"/>
            <a:ext cx="5485130" cy="1470660"/>
          </a:xfrm>
          <a:prstGeom prst="rect">
            <a:avLst/>
          </a:prstGeom>
          <a:effectLst>
            <a:glow rad="203200">
              <a:schemeClr val="tx1">
                <a:alpha val="21000"/>
              </a:schemeClr>
            </a:glo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</p:spPr>
        <p:txBody>
          <a:bodyPr/>
          <a:p>
            <a:r>
              <a:rPr lang="en-US" sz="4000">
                <a:solidFill>
                  <a:schemeClr val="accent1"/>
                </a:solidFill>
              </a:rPr>
              <a:t>3.1 Evaluation Of Naive Bayes Classifier Model</a:t>
            </a:r>
            <a:endParaRPr lang="en-US" sz="400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87805"/>
            <a:ext cx="4432300" cy="4351655"/>
          </a:xfrm>
        </p:spPr>
        <p:txBody>
          <a:bodyPr>
            <a:normAutofit fontScale="90000" lnSpcReduction="20000"/>
          </a:bodyPr>
          <a:p>
            <a:endParaRPr lang="en-US" sz="2400"/>
          </a:p>
          <a:p>
            <a:r>
              <a:rPr lang="en-US" sz="2400"/>
              <a:t>Correctly Classified 30 out of 42 Instances</a:t>
            </a:r>
            <a:endParaRPr lang="en-US" sz="2400"/>
          </a:p>
          <a:p>
            <a:r>
              <a:rPr lang="en-US" sz="2400"/>
              <a:t>Accuracy - &gt; 71.4286%</a:t>
            </a:r>
            <a:endParaRPr lang="en-US" sz="2400"/>
          </a:p>
          <a:p>
            <a:r>
              <a:rPr lang="en-US" sz="2400"/>
              <a:t>Kappa -&gt; 0.5073</a:t>
            </a:r>
            <a:endParaRPr lang="en-US" sz="2400"/>
          </a:p>
          <a:p>
            <a:r>
              <a:rPr lang="en-US" sz="2400"/>
              <a:t>MAE -&gt; 0.1454</a:t>
            </a:r>
            <a:endParaRPr lang="en-US" sz="2400"/>
          </a:p>
          <a:p>
            <a:r>
              <a:rPr lang="en-US" sz="2400"/>
              <a:t>RMSE -&gt; 0.2982</a:t>
            </a:r>
            <a:endParaRPr lang="en-US" sz="2400"/>
          </a:p>
          <a:p>
            <a:r>
              <a:rPr lang="en-US" sz="2400"/>
              <a:t>RAE -&gt; 46.0645%</a:t>
            </a:r>
            <a:endParaRPr lang="en-US" sz="2400"/>
          </a:p>
          <a:p>
            <a:r>
              <a:rPr lang="en-US" sz="2400"/>
              <a:t>RRSE -&gt; 76.9477%</a:t>
            </a:r>
            <a:endParaRPr lang="en-US" sz="2400"/>
          </a:p>
          <a:p>
            <a:r>
              <a:rPr lang="en-US" sz="2400"/>
              <a:t>Recall -&gt; 0.714</a:t>
            </a:r>
            <a:endParaRPr lang="en-US" sz="2400"/>
          </a:p>
          <a:p>
            <a:r>
              <a:rPr lang="en-US" sz="2400"/>
              <a:t>Precision -&gt; 0.742</a:t>
            </a:r>
            <a:endParaRPr lang="en-US" sz="2400"/>
          </a:p>
          <a:p>
            <a:r>
              <a:rPr lang="en-US" sz="2400"/>
              <a:t>F-Measure -&gt; 0.727</a:t>
            </a:r>
            <a:endParaRPr lang="en-US" sz="2400"/>
          </a:p>
          <a:p>
            <a:endParaRPr lang="en-US" sz="2400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270500" y="1487805"/>
            <a:ext cx="6083300" cy="5142230"/>
          </a:xfrm>
          <a:prstGeom prst="rect">
            <a:avLst/>
          </a:prstGeom>
          <a:effectLst>
            <a:glow rad="254000">
              <a:schemeClr val="tx1">
                <a:alpha val="24000"/>
              </a:schemeClr>
            </a:glo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9105"/>
            <a:ext cx="10515600" cy="1325563"/>
          </a:xfrm>
        </p:spPr>
        <p:txBody>
          <a:bodyPr>
            <a:normAutofit/>
          </a:bodyPr>
          <a:p>
            <a:r>
              <a:rPr lang="en-US" sz="3200">
                <a:solidFill>
                  <a:schemeClr val="accent1"/>
                </a:solidFill>
                <a:sym typeface="+mn-ea"/>
              </a:rPr>
              <a:t>3.2 Applying Decision Tree</a:t>
            </a:r>
            <a:r>
              <a:rPr lang="en-US" sz="3200">
                <a:solidFill>
                  <a:schemeClr val="accent1"/>
                </a:solidFill>
                <a:sym typeface="+mn-ea"/>
              </a:rPr>
              <a:t> Algorithm Before Preprocessing Dataset</a:t>
            </a:r>
            <a:endParaRPr lang="en-US" sz="320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92325"/>
            <a:ext cx="5181600" cy="4351338"/>
          </a:xfrm>
        </p:spPr>
        <p:txBody>
          <a:bodyPr/>
          <a:p>
            <a:endParaRPr lang="en-US" sz="2400">
              <a:sym typeface="+mn-ea"/>
            </a:endParaRPr>
          </a:p>
          <a:p>
            <a:r>
              <a:rPr lang="en-US" sz="2400">
                <a:sym typeface="+mn-ea"/>
              </a:rPr>
              <a:t>80% Training Set, 20% Testing Set</a:t>
            </a:r>
            <a:endParaRPr lang="en-US" sz="2400">
              <a:sym typeface="+mn-ea"/>
            </a:endParaRPr>
          </a:p>
          <a:p>
            <a:r>
              <a:rPr lang="en-US" sz="2400">
                <a:sym typeface="+mn-ea"/>
              </a:rPr>
              <a:t>Time Taken To Build Decision Tree Model -&gt; 0.1 Sec</a:t>
            </a:r>
            <a:endParaRPr lang="en-US" sz="2400">
              <a:sym typeface="+mn-ea"/>
            </a:endParaRPr>
          </a:p>
          <a:p>
            <a:r>
              <a:rPr lang="en-US" sz="2400">
                <a:sym typeface="+mn-ea"/>
              </a:rPr>
              <a:t>No of Leaf Nodes -&gt; 34</a:t>
            </a:r>
            <a:endParaRPr lang="en-US" sz="2400">
              <a:sym typeface="+mn-ea"/>
            </a:endParaRPr>
          </a:p>
          <a:p>
            <a:r>
              <a:rPr lang="en-US" sz="2400">
                <a:sym typeface="+mn-ea"/>
              </a:rPr>
              <a:t>Size of Tree -&gt; 55</a:t>
            </a:r>
            <a:endParaRPr lang="en-US" sz="2400">
              <a:sym typeface="+mn-ea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72200" y="2306320"/>
            <a:ext cx="5181600" cy="1601470"/>
          </a:xfrm>
          <a:prstGeom prst="rect">
            <a:avLst/>
          </a:prstGeom>
          <a:effectLst>
            <a:glow rad="190500">
              <a:schemeClr val="tx1">
                <a:alpha val="24000"/>
              </a:schemeClr>
            </a:glo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0080" y="4003040"/>
            <a:ext cx="3093720" cy="982980"/>
          </a:xfrm>
          <a:prstGeom prst="rect">
            <a:avLst/>
          </a:prstGeom>
          <a:effectLst>
            <a:glow rad="190500">
              <a:schemeClr val="tx1">
                <a:alpha val="38000"/>
              </a:schemeClr>
            </a:glo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</p:spPr>
        <p:txBody>
          <a:bodyPr/>
          <a:p>
            <a:r>
              <a:rPr lang="en-US" sz="4000">
                <a:solidFill>
                  <a:schemeClr val="accent1"/>
                </a:solidFill>
              </a:rPr>
              <a:t>3.2 Evaluation Of Decision Tree Model</a:t>
            </a:r>
            <a:endParaRPr lang="en-US" sz="400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87805"/>
            <a:ext cx="4432300" cy="4351655"/>
          </a:xfrm>
        </p:spPr>
        <p:txBody>
          <a:bodyPr>
            <a:normAutofit fontScale="90000" lnSpcReduction="20000"/>
          </a:bodyPr>
          <a:p>
            <a:endParaRPr lang="en-US" sz="2400"/>
          </a:p>
          <a:p>
            <a:r>
              <a:rPr lang="en-US" sz="2400"/>
              <a:t>Correctly Classified 31 out of 42 Instances</a:t>
            </a:r>
            <a:endParaRPr lang="en-US" sz="2400"/>
          </a:p>
          <a:p>
            <a:r>
              <a:rPr lang="en-US" sz="2400"/>
              <a:t>Accuracy - &gt; 73.8095%</a:t>
            </a:r>
            <a:endParaRPr lang="en-US" sz="2400"/>
          </a:p>
          <a:p>
            <a:r>
              <a:rPr lang="en-US" sz="2400">
                <a:sym typeface="+mn-ea"/>
              </a:rPr>
              <a:t>Kappa -&gt; 0.53</a:t>
            </a:r>
            <a:endParaRPr lang="en-US" sz="2400"/>
          </a:p>
          <a:p>
            <a:r>
              <a:rPr lang="en-US" sz="2400">
                <a:sym typeface="+mn-ea"/>
              </a:rPr>
              <a:t>MAE -&gt; 0.1558</a:t>
            </a:r>
            <a:endParaRPr lang="en-US" sz="2400"/>
          </a:p>
          <a:p>
            <a:r>
              <a:rPr lang="en-US" sz="2400">
                <a:sym typeface="+mn-ea"/>
              </a:rPr>
              <a:t>RMSE -&gt; 0.2815</a:t>
            </a:r>
            <a:endParaRPr lang="en-US" sz="2400"/>
          </a:p>
          <a:p>
            <a:r>
              <a:rPr lang="en-US" sz="2400">
                <a:sym typeface="+mn-ea"/>
              </a:rPr>
              <a:t>RAE -&gt; 49.3546%</a:t>
            </a:r>
            <a:endParaRPr lang="en-US" sz="2400"/>
          </a:p>
          <a:p>
            <a:r>
              <a:rPr lang="en-US" sz="2400">
                <a:sym typeface="+mn-ea"/>
              </a:rPr>
              <a:t>RRSE -&gt; 72.6351%</a:t>
            </a:r>
            <a:endParaRPr lang="en-US" sz="2400"/>
          </a:p>
          <a:p>
            <a:r>
              <a:rPr lang="en-US" sz="2400">
                <a:sym typeface="+mn-ea"/>
              </a:rPr>
              <a:t>Recall -&gt; 0.738</a:t>
            </a:r>
            <a:endParaRPr lang="en-US" sz="2400"/>
          </a:p>
          <a:p>
            <a:r>
              <a:rPr lang="en-US" sz="2400">
                <a:sym typeface="+mn-ea"/>
              </a:rPr>
              <a:t>Precision -&gt; 0.703</a:t>
            </a:r>
            <a:endParaRPr lang="en-US" sz="2400"/>
          </a:p>
          <a:p>
            <a:r>
              <a:rPr lang="en-US" sz="2400">
                <a:sym typeface="+mn-ea"/>
              </a:rPr>
              <a:t>F-Measure -&gt; 0.712</a:t>
            </a:r>
            <a:endParaRPr lang="en-US" sz="2400"/>
          </a:p>
          <a:p>
            <a:endParaRPr lang="en-US" sz="2400"/>
          </a:p>
        </p:txBody>
      </p:sp>
      <p:pic>
        <p:nvPicPr>
          <p:cNvPr id="9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271135" y="1488440"/>
            <a:ext cx="6082665" cy="5016500"/>
          </a:xfrm>
          <a:prstGeom prst="rect">
            <a:avLst/>
          </a:prstGeom>
          <a:effectLst>
            <a:glow rad="266700">
              <a:schemeClr val="tx1">
                <a:alpha val="22000"/>
              </a:schemeClr>
            </a:glo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5190" y="2735522"/>
            <a:ext cx="10852973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Finding</a:t>
            </a:r>
            <a:r>
              <a:rPr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out the causes of drug addiction tendency 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among</a:t>
            </a:r>
            <a:r>
              <a:rPr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Bangladeshi students</a:t>
            </a:r>
            <a:r>
              <a:rPr lang="en-GB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from Kaggle Dataset using Naïve Bayes and Decision Tree</a:t>
            </a:r>
            <a:r>
              <a:rPr lang="en-US" altLang="en-GB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More Accurate Prediction in Future</a:t>
            </a:r>
            <a:endParaRPr lang="en-US" altLang="en-GB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6930" y="161925"/>
            <a:ext cx="10515600" cy="1092200"/>
          </a:xfrm>
        </p:spPr>
        <p:txBody>
          <a:bodyPr/>
          <a:p>
            <a:pPr marL="0" indent="0" algn="ctr">
              <a:buFont typeface="Arial" panose="020B0604020202020204" pitchFamily="34" charset="0"/>
            </a:pPr>
            <a:r>
              <a:rPr lang="en-US" sz="5400">
                <a:solidFill>
                  <a:schemeClr val="accent1"/>
                </a:solidFill>
                <a:sym typeface="Wingdings" panose="05000000000000000000" charset="0"/>
              </a:rPr>
              <a:t> </a:t>
            </a:r>
            <a:r>
              <a:rPr lang="en-US" sz="5400">
                <a:solidFill>
                  <a:schemeClr val="accent1"/>
                </a:solidFill>
              </a:rPr>
              <a:t>Title Of Presentation</a:t>
            </a:r>
            <a:endParaRPr lang="en-US" sz="54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2405"/>
            <a:ext cx="10515600" cy="1325563"/>
          </a:xfrm>
        </p:spPr>
        <p:txBody>
          <a:bodyPr/>
          <a:p>
            <a:r>
              <a:rPr lang="en-US">
                <a:solidFill>
                  <a:schemeClr val="accent1"/>
                </a:solidFill>
              </a:rPr>
              <a:t>3.2 Decision Tree Created By Model</a:t>
            </a:r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rcRect r="676"/>
          <a:stretch>
            <a:fillRect/>
          </a:stretch>
        </p:blipFill>
        <p:spPr>
          <a:xfrm>
            <a:off x="838200" y="1518285"/>
            <a:ext cx="10515600" cy="5188585"/>
          </a:xfrm>
          <a:prstGeom prst="rect">
            <a:avLst/>
          </a:prstGeom>
          <a:effectLst>
            <a:glow rad="228600">
              <a:schemeClr val="tx1">
                <a:alpha val="43000"/>
              </a:schemeClr>
            </a:glo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14040" y="1316355"/>
            <a:ext cx="6549390" cy="3975100"/>
          </a:xfrm>
          <a:prstGeom prst="rect">
            <a:avLst/>
          </a:prstGeom>
          <a:effectLst>
            <a:outerShdw blurRad="571500" dir="13500000" algn="br" rotWithShape="0">
              <a:prstClr val="black">
                <a:alpha val="26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rcRect t="16282"/>
          <a:stretch>
            <a:fillRect/>
          </a:stretch>
        </p:blipFill>
        <p:spPr>
          <a:xfrm>
            <a:off x="3113405" y="5282565"/>
            <a:ext cx="6550660" cy="1508760"/>
          </a:xfrm>
          <a:prstGeom prst="rect">
            <a:avLst/>
          </a:prstGeom>
          <a:effectLst>
            <a:outerShdw blurRad="114300" dist="762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192405"/>
            <a:ext cx="10515600" cy="1325563"/>
          </a:xfrm>
        </p:spPr>
        <p:txBody>
          <a:bodyPr/>
          <a:p>
            <a:r>
              <a:rPr lang="en-US">
                <a:solidFill>
                  <a:schemeClr val="accent1"/>
                </a:solidFill>
              </a:rPr>
              <a:t>3.2 Decision Tree (Alternative Representation)</a:t>
            </a:r>
            <a:endParaRPr 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325563"/>
          </a:xfrm>
        </p:spPr>
        <p:txBody>
          <a:bodyPr/>
          <a:p>
            <a:r>
              <a:rPr lang="en-US">
                <a:solidFill>
                  <a:schemeClr val="accent1"/>
                </a:solidFill>
              </a:rPr>
              <a:t>4. Preprocessing Dataset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401820" cy="4631690"/>
          </a:xfrm>
        </p:spPr>
        <p:txBody>
          <a:bodyPr/>
          <a:p>
            <a:pPr marL="0" indent="0">
              <a:buNone/>
            </a:pPr>
            <a:endParaRPr lang="en-US" sz="2400"/>
          </a:p>
          <a:p>
            <a:r>
              <a:rPr lang="en-US" sz="2400"/>
              <a:t>Attribute Selection Method</a:t>
            </a:r>
            <a:endParaRPr lang="en-US" sz="2400"/>
          </a:p>
          <a:p>
            <a:r>
              <a:rPr lang="en-US" sz="2400"/>
              <a:t>Allows various search &amp; evaluating methods to be combined </a:t>
            </a:r>
            <a:endParaRPr lang="en-US" sz="2400"/>
          </a:p>
          <a:p>
            <a:endParaRPr lang="en-US" sz="2400"/>
          </a:p>
          <a:p>
            <a:endParaRPr lang="en-US" sz="2400"/>
          </a:p>
          <a:p>
            <a:r>
              <a:rPr lang="en-US" sz="2400"/>
              <a:t>After Preprocessing Attribute No -&gt; 8</a:t>
            </a:r>
            <a:endParaRPr lang="en-US" sz="2400"/>
          </a:p>
          <a:p>
            <a:r>
              <a:rPr lang="en-US" sz="2400"/>
              <a:t>Initial Attribute No -&gt; 22</a:t>
            </a:r>
            <a:endParaRPr lang="en-US" sz="2400"/>
          </a:p>
          <a:p>
            <a:endParaRPr lang="en-US" sz="240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351145" y="2007870"/>
            <a:ext cx="6002655" cy="2038350"/>
          </a:xfrm>
          <a:prstGeom prst="rect">
            <a:avLst/>
          </a:prstGeom>
          <a:effectLst>
            <a:glow rad="165100">
              <a:schemeClr val="tx1">
                <a:alpha val="31000"/>
              </a:schemeClr>
            </a:glo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r="24901"/>
          <a:stretch>
            <a:fillRect/>
          </a:stretch>
        </p:blipFill>
        <p:spPr>
          <a:xfrm>
            <a:off x="5351145" y="4842510"/>
            <a:ext cx="6002655" cy="1615440"/>
          </a:xfrm>
          <a:prstGeom prst="rect">
            <a:avLst/>
          </a:prstGeom>
          <a:effectLst>
            <a:glow rad="127000">
              <a:schemeClr val="tx1">
                <a:alpha val="36000"/>
              </a:schemeClr>
            </a:glo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p>
            <a:r>
              <a:rPr lang="en-US">
                <a:solidFill>
                  <a:schemeClr val="accent1"/>
                </a:solidFill>
              </a:rPr>
              <a:t>4. Visualization Of Finished Dataset</a:t>
            </a:r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1467485"/>
            <a:ext cx="10515600" cy="5193665"/>
          </a:xfrm>
          <a:prstGeom prst="rect">
            <a:avLst/>
          </a:prstGeom>
          <a:effectLst>
            <a:glow rad="165100">
              <a:schemeClr val="tx1">
                <a:alpha val="20000"/>
              </a:schemeClr>
            </a:glow>
            <a:outerShdw blurRad="762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420" y="1871345"/>
            <a:ext cx="5188585" cy="4546600"/>
          </a:xfrm>
          <a:prstGeom prst="rect">
            <a:avLst/>
          </a:prstGeom>
          <a:effectLst>
            <a:glow rad="1016000">
              <a:schemeClr val="tx1">
                <a:alpha val="61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7530"/>
            <a:ext cx="10515600" cy="1325563"/>
          </a:xfrm>
        </p:spPr>
        <p:txBody>
          <a:bodyPr>
            <a:normAutofit fontScale="90000"/>
          </a:bodyPr>
          <a:p>
            <a:r>
              <a:rPr lang="en-US">
                <a:solidFill>
                  <a:schemeClr val="accent1"/>
                </a:solidFill>
              </a:rPr>
              <a:t>5.1 Applying </a:t>
            </a:r>
            <a:r>
              <a:rPr lang="en-US">
                <a:solidFill>
                  <a:schemeClr val="accent1"/>
                </a:solidFill>
                <a:sym typeface="+mn-ea"/>
              </a:rPr>
              <a:t>Naive Bayes Classifier</a:t>
            </a:r>
            <a:r>
              <a:rPr lang="en-US">
                <a:solidFill>
                  <a:schemeClr val="accent1"/>
                </a:solidFill>
              </a:rPr>
              <a:t> Algorithm After Preprocessing Dataset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07895"/>
            <a:ext cx="5181600" cy="4351338"/>
          </a:xfrm>
        </p:spPr>
        <p:txBody>
          <a:bodyPr/>
          <a:p>
            <a:endParaRPr lang="en-US" sz="2400">
              <a:sym typeface="+mn-ea"/>
            </a:endParaRPr>
          </a:p>
          <a:p>
            <a:r>
              <a:rPr lang="en-US" sz="2400">
                <a:sym typeface="+mn-ea"/>
              </a:rPr>
              <a:t>80% Training Set, 20% Testing Set</a:t>
            </a:r>
            <a:endParaRPr lang="en-US" sz="2400">
              <a:sym typeface="+mn-ea"/>
            </a:endParaRPr>
          </a:p>
          <a:p>
            <a:r>
              <a:rPr lang="en-US" sz="2400">
                <a:sym typeface="+mn-ea"/>
              </a:rPr>
              <a:t>Time Taken To Build Naive Bayes Model -&gt; 0 Sec</a:t>
            </a:r>
            <a:endParaRPr lang="en-US" sz="2400">
              <a:sym typeface="+mn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24825" y="4061460"/>
            <a:ext cx="3380740" cy="1094740"/>
          </a:xfrm>
          <a:prstGeom prst="rect">
            <a:avLst/>
          </a:prstGeom>
          <a:effectLst>
            <a:glow rad="127000">
              <a:schemeClr val="tx1">
                <a:alpha val="21000"/>
              </a:schemeClr>
            </a:glow>
          </a:effectLst>
        </p:spPr>
      </p:pic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2552700"/>
            <a:ext cx="5485130" cy="1470660"/>
          </a:xfrm>
          <a:prstGeom prst="rect">
            <a:avLst/>
          </a:prstGeom>
          <a:effectLst>
            <a:glow rad="127000">
              <a:schemeClr val="tx1">
                <a:alpha val="20000"/>
              </a:schemeClr>
            </a:glo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</p:spPr>
        <p:txBody>
          <a:bodyPr>
            <a:normAutofit/>
          </a:bodyPr>
          <a:p>
            <a:r>
              <a:rPr lang="en-US">
                <a:solidFill>
                  <a:schemeClr val="accent1"/>
                </a:solidFill>
              </a:rPr>
              <a:t>5.1 Evaluation Of Naive Bayes Model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87805"/>
            <a:ext cx="4432300" cy="4351655"/>
          </a:xfrm>
        </p:spPr>
        <p:txBody>
          <a:bodyPr>
            <a:normAutofit fontScale="90000" lnSpcReduction="20000"/>
          </a:bodyPr>
          <a:p>
            <a:endParaRPr lang="en-US" sz="2400"/>
          </a:p>
          <a:p>
            <a:r>
              <a:rPr lang="en-US" sz="2400"/>
              <a:t>Correctly Classified 33 out of 42 Instances</a:t>
            </a:r>
            <a:endParaRPr lang="en-US" sz="2400"/>
          </a:p>
          <a:p>
            <a:r>
              <a:rPr lang="en-US" sz="2400"/>
              <a:t>Accuracy - &gt; 78.5714%</a:t>
            </a:r>
            <a:endParaRPr lang="en-US" sz="2400"/>
          </a:p>
          <a:p>
            <a:r>
              <a:rPr lang="en-US" sz="2400">
                <a:sym typeface="+mn-ea"/>
              </a:rPr>
              <a:t>Kappa -&gt; 0.6166</a:t>
            </a:r>
            <a:endParaRPr lang="en-US" sz="2400"/>
          </a:p>
          <a:p>
            <a:r>
              <a:rPr lang="en-US" sz="2400">
                <a:sym typeface="+mn-ea"/>
              </a:rPr>
              <a:t>MAE -&gt; 0.1363</a:t>
            </a:r>
            <a:endParaRPr lang="en-US" sz="2400"/>
          </a:p>
          <a:p>
            <a:r>
              <a:rPr lang="en-US" sz="2400">
                <a:sym typeface="+mn-ea"/>
              </a:rPr>
              <a:t>RMSE -&gt; 0.2573</a:t>
            </a:r>
            <a:endParaRPr lang="en-US" sz="2400"/>
          </a:p>
          <a:p>
            <a:r>
              <a:rPr lang="en-US" sz="2400">
                <a:sym typeface="+mn-ea"/>
              </a:rPr>
              <a:t>RAE -&gt; 43.1939%</a:t>
            </a:r>
            <a:endParaRPr lang="en-US" sz="2400"/>
          </a:p>
          <a:p>
            <a:r>
              <a:rPr lang="en-US" sz="2400">
                <a:sym typeface="+mn-ea"/>
              </a:rPr>
              <a:t>RRSE -&gt; 66.3968%</a:t>
            </a:r>
            <a:endParaRPr lang="en-US" sz="2400"/>
          </a:p>
          <a:p>
            <a:r>
              <a:rPr lang="en-US" sz="2400">
                <a:sym typeface="+mn-ea"/>
              </a:rPr>
              <a:t>Recall -&gt; 0.786</a:t>
            </a:r>
            <a:endParaRPr lang="en-US" sz="2400"/>
          </a:p>
          <a:p>
            <a:r>
              <a:rPr lang="en-US" sz="2400">
                <a:sym typeface="+mn-ea"/>
              </a:rPr>
              <a:t>Precision -&gt; 0.850</a:t>
            </a:r>
            <a:endParaRPr lang="en-US" sz="2400"/>
          </a:p>
          <a:p>
            <a:r>
              <a:rPr lang="en-US" sz="2400">
                <a:sym typeface="+mn-ea"/>
              </a:rPr>
              <a:t>F-Measure -&gt; 0.771</a:t>
            </a:r>
            <a:endParaRPr lang="en-US" sz="2400"/>
          </a:p>
          <a:p>
            <a:endParaRPr lang="en-US" sz="2400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270500" y="1487170"/>
            <a:ext cx="6083300" cy="5153025"/>
          </a:xfrm>
          <a:prstGeom prst="rect">
            <a:avLst/>
          </a:prstGeom>
          <a:effectLst>
            <a:glow rad="127000">
              <a:schemeClr val="tx1">
                <a:alpha val="20000"/>
              </a:schemeClr>
            </a:glo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565" y="486410"/>
            <a:ext cx="10515600" cy="1470660"/>
          </a:xfrm>
        </p:spPr>
        <p:txBody>
          <a:bodyPr/>
          <a:p>
            <a:r>
              <a:rPr lang="en-US" sz="3200">
                <a:solidFill>
                  <a:schemeClr val="accent1"/>
                </a:solidFill>
              </a:rPr>
              <a:t>5.2 Applying </a:t>
            </a:r>
            <a:r>
              <a:rPr lang="en-US" sz="3200">
                <a:solidFill>
                  <a:schemeClr val="accent1"/>
                </a:solidFill>
                <a:sym typeface="+mn-ea"/>
              </a:rPr>
              <a:t>Decision Tree</a:t>
            </a:r>
            <a:r>
              <a:rPr lang="en-US" sz="3200">
                <a:solidFill>
                  <a:schemeClr val="accent1"/>
                </a:solidFill>
              </a:rPr>
              <a:t> Algorithm After Preprocessing Dataset</a:t>
            </a:r>
            <a:endParaRPr lang="en-US" sz="320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83435"/>
            <a:ext cx="5181600" cy="4351338"/>
          </a:xfrm>
        </p:spPr>
        <p:txBody>
          <a:bodyPr/>
          <a:p>
            <a:endParaRPr lang="en-US" sz="2400">
              <a:sym typeface="+mn-ea"/>
            </a:endParaRPr>
          </a:p>
          <a:p>
            <a:r>
              <a:rPr lang="en-US" sz="2400">
                <a:sym typeface="+mn-ea"/>
              </a:rPr>
              <a:t>80% Training Set, 20% Testing Set</a:t>
            </a:r>
            <a:endParaRPr lang="en-US" sz="2400">
              <a:sym typeface="+mn-ea"/>
            </a:endParaRPr>
          </a:p>
          <a:p>
            <a:r>
              <a:rPr lang="en-US" sz="2400">
                <a:sym typeface="+mn-ea"/>
              </a:rPr>
              <a:t>Time Taken To Build Decision Tree Model -&gt; 0 Sec</a:t>
            </a:r>
            <a:endParaRPr lang="en-US" sz="2400">
              <a:sym typeface="+mn-ea"/>
            </a:endParaRPr>
          </a:p>
          <a:p>
            <a:r>
              <a:rPr lang="en-US" sz="2400">
                <a:sym typeface="+mn-ea"/>
              </a:rPr>
              <a:t>No of Leaf Nodes -&gt; 13</a:t>
            </a:r>
            <a:endParaRPr lang="en-US" sz="2400">
              <a:sym typeface="+mn-ea"/>
            </a:endParaRPr>
          </a:p>
          <a:p>
            <a:r>
              <a:rPr lang="en-US" sz="2400">
                <a:sym typeface="+mn-ea"/>
              </a:rPr>
              <a:t>Size of Tree -&gt; 20</a:t>
            </a:r>
            <a:endParaRPr lang="en-US" sz="2400">
              <a:sym typeface="+mn-ea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72200" y="2297430"/>
            <a:ext cx="5181600" cy="1601470"/>
          </a:xfrm>
          <a:prstGeom prst="rect">
            <a:avLst/>
          </a:prstGeom>
          <a:effectLst>
            <a:glow rad="127000">
              <a:schemeClr val="tx1">
                <a:alpha val="20000"/>
              </a:schemeClr>
            </a:glo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7855" y="3956050"/>
            <a:ext cx="3115310" cy="1120140"/>
          </a:xfrm>
          <a:prstGeom prst="rect">
            <a:avLst/>
          </a:prstGeom>
          <a:effectLst>
            <a:glow rad="127000">
              <a:schemeClr val="tx1">
                <a:alpha val="20000"/>
              </a:schemeClr>
            </a:glow>
          </a:effec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</p:spPr>
        <p:txBody>
          <a:bodyPr/>
          <a:p>
            <a:r>
              <a:rPr lang="en-US" sz="4000">
                <a:solidFill>
                  <a:schemeClr val="accent1"/>
                </a:solidFill>
                <a:effectLst/>
              </a:rPr>
              <a:t>5.2 Evaluation Of Decision Tree Model</a:t>
            </a:r>
            <a:endParaRPr lang="en-US" sz="4000">
              <a:solidFill>
                <a:schemeClr val="accent1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87805"/>
            <a:ext cx="4432300" cy="4351655"/>
          </a:xfrm>
        </p:spPr>
        <p:txBody>
          <a:bodyPr>
            <a:normAutofit fontScale="90000" lnSpcReduction="20000"/>
          </a:bodyPr>
          <a:p>
            <a:endParaRPr lang="en-US" sz="2400"/>
          </a:p>
          <a:p>
            <a:r>
              <a:rPr lang="en-US" sz="2400"/>
              <a:t>Correctly Classified 31 out of 42 Instances</a:t>
            </a:r>
            <a:endParaRPr lang="en-US" sz="2400"/>
          </a:p>
          <a:p>
            <a:r>
              <a:rPr lang="en-US" sz="2400"/>
              <a:t>Accuracy - &gt; 73.8095%</a:t>
            </a:r>
            <a:endParaRPr lang="en-US" sz="2400"/>
          </a:p>
          <a:p>
            <a:r>
              <a:rPr lang="en-US" sz="2400">
                <a:sym typeface="+mn-ea"/>
              </a:rPr>
              <a:t>Kappa -&gt; 0.53</a:t>
            </a:r>
            <a:endParaRPr lang="en-US" sz="2400"/>
          </a:p>
          <a:p>
            <a:r>
              <a:rPr lang="en-US" sz="2400">
                <a:sym typeface="+mn-ea"/>
              </a:rPr>
              <a:t>MAE -&gt; 0.1431</a:t>
            </a:r>
            <a:endParaRPr lang="en-US" sz="2400"/>
          </a:p>
          <a:p>
            <a:r>
              <a:rPr lang="en-US" sz="2400">
                <a:sym typeface="+mn-ea"/>
              </a:rPr>
              <a:t>RMSE -&gt; 0.3299</a:t>
            </a:r>
            <a:endParaRPr lang="en-US" sz="2400"/>
          </a:p>
          <a:p>
            <a:r>
              <a:rPr lang="en-US" sz="2400">
                <a:sym typeface="+mn-ea"/>
              </a:rPr>
              <a:t>RAE -&gt; 45.3498%</a:t>
            </a:r>
            <a:endParaRPr lang="en-US" sz="2400"/>
          </a:p>
          <a:p>
            <a:r>
              <a:rPr lang="en-US" sz="2400">
                <a:sym typeface="+mn-ea"/>
              </a:rPr>
              <a:t>RRSE -&gt; 85.1396%</a:t>
            </a:r>
            <a:endParaRPr lang="en-US" sz="2400"/>
          </a:p>
          <a:p>
            <a:r>
              <a:rPr lang="en-US" sz="2400">
                <a:sym typeface="+mn-ea"/>
              </a:rPr>
              <a:t>Recall -&gt; 0.738</a:t>
            </a:r>
            <a:endParaRPr lang="en-US" sz="2400"/>
          </a:p>
          <a:p>
            <a:r>
              <a:rPr lang="en-US" sz="2400">
                <a:sym typeface="+mn-ea"/>
              </a:rPr>
              <a:t>Precision -&gt; 0.719</a:t>
            </a:r>
            <a:endParaRPr lang="en-US" sz="2400"/>
          </a:p>
          <a:p>
            <a:r>
              <a:rPr lang="en-US" sz="2400">
                <a:sym typeface="+mn-ea"/>
              </a:rPr>
              <a:t>F-Measure -&gt; 0.727</a:t>
            </a:r>
            <a:endParaRPr lang="en-US" sz="2400"/>
          </a:p>
          <a:p>
            <a:endParaRPr lang="en-US" sz="2400"/>
          </a:p>
        </p:txBody>
      </p:sp>
      <p:pic>
        <p:nvPicPr>
          <p:cNvPr id="8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271135" y="1487805"/>
            <a:ext cx="6082665" cy="5040630"/>
          </a:xfrm>
          <a:prstGeom prst="rect">
            <a:avLst/>
          </a:prstGeom>
          <a:effectLst>
            <a:glow rad="127000">
              <a:schemeClr val="tx1">
                <a:alpha val="20000"/>
              </a:schemeClr>
            </a:glow>
          </a:effec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2405"/>
            <a:ext cx="10515600" cy="1325563"/>
          </a:xfrm>
        </p:spPr>
        <p:txBody>
          <a:bodyPr/>
          <a:p>
            <a:r>
              <a:rPr lang="en-US">
                <a:solidFill>
                  <a:schemeClr val="accent1"/>
                </a:solidFill>
              </a:rPr>
              <a:t>5.2 Decision Tree Created By Model</a:t>
            </a:r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1517650"/>
            <a:ext cx="10516235" cy="5187950"/>
          </a:xfrm>
          <a:prstGeom prst="rect">
            <a:avLst/>
          </a:prstGeom>
          <a:effectLst>
            <a:glow rad="127000">
              <a:schemeClr val="tx1">
                <a:alpha val="20000"/>
              </a:schemeClr>
            </a:glow>
          </a:effec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192405"/>
            <a:ext cx="10515600" cy="1325563"/>
          </a:xfrm>
        </p:spPr>
        <p:txBody>
          <a:bodyPr/>
          <a:p>
            <a:r>
              <a:rPr lang="en-US">
                <a:solidFill>
                  <a:schemeClr val="accent1"/>
                </a:solidFill>
              </a:rPr>
              <a:t>5.2 Decision Tree (Alternative Representation)</a:t>
            </a:r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11245" y="2191385"/>
            <a:ext cx="4968240" cy="3619500"/>
          </a:xfrm>
          <a:prstGeom prst="rect">
            <a:avLst/>
          </a:prstGeom>
          <a:effectLst>
            <a:glow rad="127000">
              <a:schemeClr val="tx1">
                <a:alpha val="10000"/>
              </a:schemeClr>
            </a:glo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28340" y="3034665"/>
            <a:ext cx="639508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GB" sz="2800" dirty="0"/>
              <a:t>Tanha Reja                      [ID- 19-40151-1]</a:t>
            </a:r>
            <a:endParaRPr lang="en-GB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800" dirty="0"/>
              <a:t>Ruksat Khan Shayoni    [ID- 20-41922-1]</a:t>
            </a:r>
            <a:endParaRPr lang="en-GB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800" dirty="0" err="1"/>
              <a:t>Sarzila</a:t>
            </a:r>
            <a:r>
              <a:rPr lang="en-GB" sz="2800" dirty="0"/>
              <a:t> </a:t>
            </a:r>
            <a:r>
              <a:rPr lang="en-GB" sz="2800" dirty="0" err="1"/>
              <a:t>Sahrin</a:t>
            </a:r>
            <a:r>
              <a:rPr lang="en-GB" sz="2800" dirty="0"/>
              <a:t> </a:t>
            </a:r>
            <a:r>
              <a:rPr lang="en-GB" sz="2800" dirty="0" err="1"/>
              <a:t>Jisha</a:t>
            </a:r>
            <a:r>
              <a:rPr lang="en-GB" sz="2800" dirty="0"/>
              <a:t>        [ID-</a:t>
            </a:r>
            <a:r>
              <a:rPr lang="en-US" altLang="en-GB" sz="2800" dirty="0"/>
              <a:t> </a:t>
            </a:r>
            <a:r>
              <a:rPr lang="en-GB" sz="2800" dirty="0"/>
              <a:t>20-42526-1]</a:t>
            </a:r>
            <a:endParaRPr lang="en-GB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800" dirty="0">
                <a:sym typeface="+mn-ea"/>
              </a:rPr>
              <a:t>S M Asif Hossain            [ID- 21-44421-1]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580376" y="2256821"/>
            <a:ext cx="4075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Group-ML Alphas</a:t>
            </a:r>
            <a:endParaRPr lang="en-US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6930" y="161925"/>
            <a:ext cx="10515600" cy="1092200"/>
          </a:xfrm>
        </p:spPr>
        <p:txBody>
          <a:bodyPr/>
          <a:p>
            <a:pPr marL="0" indent="0" algn="ctr">
              <a:buFont typeface="Arial" panose="020B0604020202020204" pitchFamily="34" charset="0"/>
            </a:pPr>
            <a:r>
              <a:rPr lang="en-US" sz="5400">
                <a:solidFill>
                  <a:schemeClr val="accent1"/>
                </a:solidFill>
                <a:sym typeface="Wingdings" panose="05000000000000000000" charset="0"/>
              </a:rPr>
              <a:t> Meet Our Team </a:t>
            </a:r>
            <a:endParaRPr lang="en-US" sz="5400">
              <a:solidFill>
                <a:schemeClr val="accent1"/>
              </a:solidFill>
              <a:sym typeface="Wingdings" panose="05000000000000000000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3995"/>
            <a:ext cx="10515600" cy="1325563"/>
          </a:xfrm>
        </p:spPr>
        <p:txBody>
          <a:bodyPr/>
          <a:p>
            <a:r>
              <a:rPr lang="en-US">
                <a:solidFill>
                  <a:schemeClr val="accent1"/>
                </a:solidFill>
              </a:rPr>
              <a:t>5.3 Extra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40510"/>
            <a:ext cx="10257155" cy="4636770"/>
          </a:xfrm>
        </p:spPr>
        <p:txBody>
          <a:bodyPr/>
          <a:p>
            <a:r>
              <a:rPr lang="en-US"/>
              <a:t>When Training Set 95% &amp; Test Set 5%</a:t>
            </a:r>
            <a:endParaRPr lang="en-US"/>
          </a:p>
          <a:p>
            <a:r>
              <a:rPr lang="en-US"/>
              <a:t>NB Before Preprocess                          DT Before Preprocess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NB After Preprocess                             DT</a:t>
            </a:r>
            <a:r>
              <a:rPr lang="en-US">
                <a:sym typeface="+mn-ea"/>
              </a:rPr>
              <a:t> After Preprocess</a:t>
            </a:r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rcRect t="18444"/>
          <a:stretch>
            <a:fillRect/>
          </a:stretch>
        </p:blipFill>
        <p:spPr>
          <a:xfrm>
            <a:off x="974090" y="2573655"/>
            <a:ext cx="4594860" cy="1357630"/>
          </a:xfrm>
          <a:prstGeom prst="rect">
            <a:avLst/>
          </a:prstGeom>
          <a:effectLst>
            <a:glow rad="127000">
              <a:schemeClr val="tx1">
                <a:alpha val="10000"/>
              </a:schemeClr>
            </a:glo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90" y="4608195"/>
            <a:ext cx="4594860" cy="1333500"/>
          </a:xfrm>
          <a:prstGeom prst="rect">
            <a:avLst/>
          </a:prstGeom>
          <a:effectLst>
            <a:glow rad="127000">
              <a:schemeClr val="tx1">
                <a:alpha val="10000"/>
              </a:schemeClr>
            </a:glow>
          </a:effectLst>
        </p:spPr>
      </p:pic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37300" y="2573655"/>
            <a:ext cx="4648200" cy="1357630"/>
          </a:xfrm>
          <a:prstGeom prst="rect">
            <a:avLst/>
          </a:prstGeom>
          <a:effectLst>
            <a:glow rad="127000">
              <a:schemeClr val="tx1">
                <a:alpha val="10000"/>
              </a:schemeClr>
            </a:glo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7300" y="4608195"/>
            <a:ext cx="4655820" cy="1363980"/>
          </a:xfrm>
          <a:prstGeom prst="rect">
            <a:avLst/>
          </a:prstGeom>
          <a:effectLst>
            <a:glow rad="127000">
              <a:schemeClr val="tx1">
                <a:alpha val="10000"/>
              </a:schemeClr>
            </a:glow>
          </a:effec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olidFill>
                  <a:schemeClr val="accent1"/>
                </a:solidFill>
                <a:sym typeface="+mn-ea"/>
              </a:rPr>
              <a:t>6. Evaluation Metrics</a:t>
            </a:r>
            <a:endParaRPr lang="en-US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105" y="1518920"/>
            <a:ext cx="10516235" cy="5142865"/>
          </a:xfrm>
        </p:spPr>
        <p:txBody>
          <a:bodyPr>
            <a:noAutofit/>
          </a:bodyPr>
          <a:p>
            <a:r>
              <a:rPr lang="en-US" sz="1900" u="sng"/>
              <a:t>Kappa Statistics</a:t>
            </a:r>
            <a:r>
              <a:rPr lang="en-US" sz="1900"/>
              <a:t> -&gt; B</a:t>
            </a:r>
            <a:r>
              <a:rPr lang="en-US" sz="1900">
                <a:sym typeface="+mn-ea"/>
              </a:rPr>
              <a:t>asically tells how much better classifier is performing, ranges from 0 to 1, 1 being best.</a:t>
            </a:r>
            <a:endParaRPr lang="en-US" sz="1900">
              <a:sym typeface="+mn-ea"/>
            </a:endParaRPr>
          </a:p>
          <a:p>
            <a:r>
              <a:rPr lang="en-US" sz="1900" u="sng">
                <a:sym typeface="+mn-ea"/>
              </a:rPr>
              <a:t>Mean Absolute Error</a:t>
            </a:r>
            <a:r>
              <a:rPr lang="en-US" sz="1900">
                <a:sym typeface="+mn-ea"/>
              </a:rPr>
              <a:t> -&gt; The measure of how far the predictions are from the actual output. Closer to 0 is better.</a:t>
            </a:r>
            <a:endParaRPr lang="en-US" sz="1900"/>
          </a:p>
          <a:p>
            <a:r>
              <a:rPr lang="en-US" sz="1900" u="sng">
                <a:sym typeface="+mn-ea"/>
              </a:rPr>
              <a:t>Root Mean Squared Error</a:t>
            </a:r>
            <a:r>
              <a:rPr lang="en-US" sz="1900">
                <a:sym typeface="+mn-ea"/>
              </a:rPr>
              <a:t> -&gt; Similar to MAE but penalizes the error terms more. Closer to 0 is better.</a:t>
            </a:r>
            <a:endParaRPr lang="en-US" sz="1900"/>
          </a:p>
          <a:p>
            <a:r>
              <a:rPr lang="en-US" sz="1900" u="sng">
                <a:sym typeface="+mn-ea"/>
              </a:rPr>
              <a:t>Relative Absolute Error</a:t>
            </a:r>
            <a:r>
              <a:rPr lang="en-US" sz="1900">
                <a:sym typeface="+mn-ea"/>
              </a:rPr>
              <a:t> -&gt; Measures the performance of a predictive model and is expressed in terms of a ratio, ranges from 0 to 1. Closer to 0 is better.</a:t>
            </a:r>
            <a:endParaRPr lang="en-US" sz="1900"/>
          </a:p>
          <a:p>
            <a:r>
              <a:rPr lang="en-US" sz="1900" u="sng">
                <a:sym typeface="+mn-ea"/>
              </a:rPr>
              <a:t>Root Relative Squared Error</a:t>
            </a:r>
            <a:r>
              <a:rPr lang="en-US" sz="1900">
                <a:sym typeface="+mn-ea"/>
              </a:rPr>
              <a:t> -&gt; A basic metric that gives a first indication of how well model performance. Closer to 0 is better.</a:t>
            </a:r>
            <a:endParaRPr lang="en-US" sz="1900">
              <a:sym typeface="+mn-ea"/>
            </a:endParaRPr>
          </a:p>
          <a:p>
            <a:r>
              <a:rPr lang="en-US" sz="1900" u="sng">
                <a:sym typeface="+mn-ea"/>
              </a:rPr>
              <a:t>Accuracy </a:t>
            </a:r>
            <a:r>
              <a:rPr lang="en-US" sz="1900">
                <a:sym typeface="+mn-ea"/>
              </a:rPr>
              <a:t>-&gt; Indicates how many times the ML model was correct overall. The more the better.</a:t>
            </a:r>
            <a:endParaRPr lang="en-US" sz="1900">
              <a:sym typeface="+mn-ea"/>
            </a:endParaRPr>
          </a:p>
          <a:p>
            <a:r>
              <a:rPr lang="en-US" sz="1900" u="sng">
                <a:sym typeface="+mn-ea"/>
              </a:rPr>
              <a:t>Recall</a:t>
            </a:r>
            <a:r>
              <a:rPr lang="en-US" sz="1900">
                <a:sym typeface="+mn-ea"/>
              </a:rPr>
              <a:t> -&gt; Indicates how many times the model was able to detect a specific category.</a:t>
            </a:r>
            <a:endParaRPr lang="en-US" sz="1900">
              <a:sym typeface="+mn-ea"/>
            </a:endParaRPr>
          </a:p>
          <a:p>
            <a:r>
              <a:rPr lang="en-US" sz="1900" u="sng">
                <a:sym typeface="+mn-ea"/>
              </a:rPr>
              <a:t>Precision </a:t>
            </a:r>
            <a:r>
              <a:rPr lang="en-US" sz="1900">
                <a:sym typeface="+mn-ea"/>
              </a:rPr>
              <a:t>-&gt; Indicatees how good the model is at predicting a specific category.</a:t>
            </a:r>
            <a:endParaRPr lang="en-US" sz="1900">
              <a:sym typeface="+mn-ea"/>
            </a:endParaRPr>
          </a:p>
          <a:p>
            <a:r>
              <a:rPr lang="en-US" sz="1900" u="sng">
                <a:sym typeface="+mn-ea"/>
              </a:rPr>
              <a:t>F1</a:t>
            </a:r>
            <a:r>
              <a:rPr lang="en-US" sz="1900">
                <a:sym typeface="+mn-ea"/>
              </a:rPr>
              <a:t> -&gt; Harmonic Mean Of P&amp;R</a:t>
            </a:r>
            <a:endParaRPr lang="en-US" sz="1900">
              <a:sym typeface="+mn-ea"/>
            </a:endParaRPr>
          </a:p>
          <a:p>
            <a:r>
              <a:rPr lang="en-US" sz="1900" u="sng">
                <a:sym typeface="+mn-ea"/>
              </a:rPr>
              <a:t>Recall, Precision, F1</a:t>
            </a:r>
            <a:r>
              <a:rPr lang="en-US" sz="1900">
                <a:sym typeface="+mn-ea"/>
              </a:rPr>
              <a:t> -&gt; Closer to 1 is better.</a:t>
            </a:r>
            <a:endParaRPr lang="en-US" sz="1900">
              <a:sym typeface="+mn-e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7883" y="156845"/>
            <a:ext cx="10515600" cy="1325563"/>
          </a:xfrm>
        </p:spPr>
        <p:txBody>
          <a:bodyPr/>
          <a:p>
            <a:r>
              <a:rPr lang="en-US">
                <a:solidFill>
                  <a:schemeClr val="accent1"/>
                </a:solidFill>
                <a:sym typeface="+mn-ea"/>
              </a:rPr>
              <a:t>6.1 Evaluating Models (Naive Bayes)</a:t>
            </a:r>
            <a:endParaRPr lang="en-US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1293495"/>
            <a:ext cx="5157470" cy="2858770"/>
          </a:xfrm>
        </p:spPr>
        <p:txBody>
          <a:bodyPr/>
          <a:p>
            <a:r>
              <a:rPr lang="en-US" sz="1000" u="sng"/>
              <a:t>Before Pre-Processing</a:t>
            </a:r>
            <a:endParaRPr lang="en-US" sz="1000" u="sng"/>
          </a:p>
          <a:p>
            <a:r>
              <a:rPr lang="en-US" sz="1000">
                <a:sym typeface="+mn-ea"/>
              </a:rPr>
              <a:t>Accuracy - &gt; 71.4286%</a:t>
            </a:r>
            <a:endParaRPr lang="en-US" sz="1000"/>
          </a:p>
          <a:p>
            <a:r>
              <a:rPr lang="en-US" sz="1000">
                <a:sym typeface="+mn-ea"/>
              </a:rPr>
              <a:t>Kappa -&gt; 0.5073</a:t>
            </a:r>
            <a:endParaRPr lang="en-US" sz="1000"/>
          </a:p>
          <a:p>
            <a:r>
              <a:rPr lang="en-US" sz="1000">
                <a:sym typeface="+mn-ea"/>
              </a:rPr>
              <a:t>MAE -&gt; 0.1454</a:t>
            </a:r>
            <a:endParaRPr lang="en-US" sz="1000"/>
          </a:p>
          <a:p>
            <a:r>
              <a:rPr lang="en-US" sz="1000">
                <a:sym typeface="+mn-ea"/>
              </a:rPr>
              <a:t>RMSE -&gt; 0.2982</a:t>
            </a:r>
            <a:endParaRPr lang="en-US" sz="1000"/>
          </a:p>
          <a:p>
            <a:r>
              <a:rPr lang="en-US" sz="1000">
                <a:sym typeface="+mn-ea"/>
              </a:rPr>
              <a:t>RAE -&gt; 46.0645%</a:t>
            </a:r>
            <a:endParaRPr lang="en-US" sz="1000"/>
          </a:p>
          <a:p>
            <a:r>
              <a:rPr lang="en-US" sz="1000">
                <a:sym typeface="+mn-ea"/>
              </a:rPr>
              <a:t>RRSE -&gt; 76.9477%</a:t>
            </a:r>
            <a:endParaRPr lang="en-US" sz="1000"/>
          </a:p>
          <a:p>
            <a:r>
              <a:rPr lang="en-US" sz="1000">
                <a:sym typeface="+mn-ea"/>
              </a:rPr>
              <a:t>Recall -&gt; 0.714</a:t>
            </a:r>
            <a:endParaRPr lang="en-US" sz="1000"/>
          </a:p>
          <a:p>
            <a:r>
              <a:rPr lang="en-US" sz="1000">
                <a:sym typeface="+mn-ea"/>
              </a:rPr>
              <a:t>Precision -&gt; 0.742</a:t>
            </a:r>
            <a:endParaRPr lang="en-US" sz="1000"/>
          </a:p>
          <a:p>
            <a:r>
              <a:rPr lang="en-US" sz="1000">
                <a:sym typeface="+mn-ea"/>
              </a:rPr>
              <a:t>F-Measure -&gt; 0.727</a:t>
            </a:r>
            <a:endParaRPr lang="en-US" sz="1000">
              <a:sym typeface="+mn-ea"/>
            </a:endParaRPr>
          </a:p>
          <a:p>
            <a:endParaRPr lang="en-US" sz="1000">
              <a:sym typeface="+mn-ea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72200" y="1292860"/>
            <a:ext cx="5183505" cy="2860040"/>
          </a:xfrm>
        </p:spPr>
        <p:txBody>
          <a:bodyPr>
            <a:normAutofit/>
          </a:bodyPr>
          <a:p>
            <a:r>
              <a:rPr lang="en-US" sz="1000" u="sng"/>
              <a:t>After</a:t>
            </a:r>
            <a:r>
              <a:rPr lang="en-US" sz="1000" u="sng">
                <a:sym typeface="+mn-ea"/>
              </a:rPr>
              <a:t> Pre-Processing</a:t>
            </a:r>
            <a:endParaRPr lang="en-US" sz="1000" u="sng">
              <a:sym typeface="+mn-ea"/>
            </a:endParaRPr>
          </a:p>
          <a:p>
            <a:r>
              <a:rPr lang="en-US" sz="1000">
                <a:sym typeface="+mn-ea"/>
              </a:rPr>
              <a:t>Accuracy - &gt; 78.5714% ; </a:t>
            </a:r>
            <a:r>
              <a:rPr lang="en-US" sz="1000">
                <a:highlight>
                  <a:srgbClr val="00FF00"/>
                </a:highlight>
                <a:sym typeface="+mn-ea"/>
              </a:rPr>
              <a:t>Improved</a:t>
            </a:r>
            <a:endParaRPr lang="en-US" sz="1000"/>
          </a:p>
          <a:p>
            <a:r>
              <a:rPr lang="en-US" sz="1000">
                <a:sym typeface="+mn-ea"/>
              </a:rPr>
              <a:t>Kappa -&gt; 0.6166 ; </a:t>
            </a:r>
            <a:r>
              <a:rPr lang="en-US" sz="1000">
                <a:highlight>
                  <a:srgbClr val="00FF00"/>
                </a:highlight>
                <a:sym typeface="+mn-ea"/>
              </a:rPr>
              <a:t>Improved</a:t>
            </a:r>
            <a:endParaRPr lang="en-US" sz="1000"/>
          </a:p>
          <a:p>
            <a:r>
              <a:rPr lang="en-US" sz="1000">
                <a:sym typeface="+mn-ea"/>
              </a:rPr>
              <a:t>MAE -&gt; 0.1363 ; </a:t>
            </a:r>
            <a:r>
              <a:rPr lang="en-US" sz="1000">
                <a:highlight>
                  <a:srgbClr val="00FF00"/>
                </a:highlight>
                <a:sym typeface="+mn-ea"/>
              </a:rPr>
              <a:t>Improved</a:t>
            </a:r>
            <a:endParaRPr lang="en-US" sz="1000"/>
          </a:p>
          <a:p>
            <a:r>
              <a:rPr lang="en-US" sz="1000">
                <a:sym typeface="+mn-ea"/>
              </a:rPr>
              <a:t>RMSE -&gt; 0.2573 ; </a:t>
            </a:r>
            <a:r>
              <a:rPr lang="en-US" sz="1000">
                <a:highlight>
                  <a:srgbClr val="00FF00"/>
                </a:highlight>
                <a:sym typeface="+mn-ea"/>
              </a:rPr>
              <a:t>Improved</a:t>
            </a:r>
            <a:endParaRPr lang="en-US" sz="1000"/>
          </a:p>
          <a:p>
            <a:r>
              <a:rPr lang="en-US" sz="1000">
                <a:sym typeface="+mn-ea"/>
              </a:rPr>
              <a:t>RAE -&gt; 43.1939% ; </a:t>
            </a:r>
            <a:r>
              <a:rPr lang="en-US" sz="1000">
                <a:highlight>
                  <a:srgbClr val="00FF00"/>
                </a:highlight>
                <a:sym typeface="+mn-ea"/>
              </a:rPr>
              <a:t>Improved</a:t>
            </a:r>
            <a:endParaRPr lang="en-US" sz="1000"/>
          </a:p>
          <a:p>
            <a:r>
              <a:rPr lang="en-US" sz="1000">
                <a:sym typeface="+mn-ea"/>
              </a:rPr>
              <a:t>RRSE -&gt; 66.3968% ; </a:t>
            </a:r>
            <a:r>
              <a:rPr lang="en-US" sz="1000">
                <a:highlight>
                  <a:srgbClr val="00FF00"/>
                </a:highlight>
                <a:sym typeface="+mn-ea"/>
              </a:rPr>
              <a:t>Improved</a:t>
            </a:r>
            <a:endParaRPr lang="en-US" sz="1000"/>
          </a:p>
          <a:p>
            <a:r>
              <a:rPr lang="en-US" sz="1000">
                <a:sym typeface="+mn-ea"/>
              </a:rPr>
              <a:t>Recall -&gt; 0.786 ; </a:t>
            </a:r>
            <a:r>
              <a:rPr lang="en-US" sz="1000">
                <a:highlight>
                  <a:srgbClr val="00FF00"/>
                </a:highlight>
                <a:sym typeface="+mn-ea"/>
              </a:rPr>
              <a:t>Improved</a:t>
            </a:r>
            <a:endParaRPr lang="en-US" sz="1000"/>
          </a:p>
          <a:p>
            <a:r>
              <a:rPr lang="en-US" sz="1000">
                <a:sym typeface="+mn-ea"/>
              </a:rPr>
              <a:t>Precision -&gt; 0.850 ; </a:t>
            </a:r>
            <a:r>
              <a:rPr lang="en-US" sz="1000">
                <a:highlight>
                  <a:srgbClr val="00FF00"/>
                </a:highlight>
                <a:sym typeface="+mn-ea"/>
              </a:rPr>
              <a:t>Improved</a:t>
            </a:r>
            <a:endParaRPr lang="en-US" sz="1000"/>
          </a:p>
          <a:p>
            <a:r>
              <a:rPr lang="en-US" sz="1000">
                <a:sym typeface="+mn-ea"/>
              </a:rPr>
              <a:t>F-Measure -&gt; 0.771 ; </a:t>
            </a:r>
            <a:r>
              <a:rPr lang="en-US" sz="1000">
                <a:highlight>
                  <a:srgbClr val="00FF00"/>
                </a:highlight>
                <a:sym typeface="+mn-ea"/>
              </a:rPr>
              <a:t>Improved</a:t>
            </a:r>
            <a:endParaRPr lang="en-US" sz="1000">
              <a:highlight>
                <a:srgbClr val="00FF00"/>
              </a:highlight>
              <a:sym typeface="+mn-ea"/>
            </a:endParaRPr>
          </a:p>
          <a:p>
            <a:endParaRPr lang="en-US" sz="1000">
              <a:highlight>
                <a:srgbClr val="00FF00"/>
              </a:highlight>
              <a:sym typeface="+mn-ea"/>
            </a:endParaRPr>
          </a:p>
        </p:txBody>
      </p:sp>
      <p:pic>
        <p:nvPicPr>
          <p:cNvPr id="9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40105" y="4152900"/>
            <a:ext cx="5157470" cy="2464435"/>
          </a:xfrm>
          <a:prstGeom prst="rect">
            <a:avLst/>
          </a:prstGeom>
          <a:effectLst>
            <a:glow rad="127000">
              <a:schemeClr val="tx1">
                <a:alpha val="10000"/>
              </a:schemeClr>
            </a:glow>
          </a:effectLst>
        </p:spPr>
      </p:pic>
      <p:pic>
        <p:nvPicPr>
          <p:cNvPr id="10" name="Content Placeholder 4"/>
          <p:cNvPicPr>
            <a:picLocks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4152900"/>
            <a:ext cx="5183505" cy="2464435"/>
          </a:xfrm>
          <a:prstGeom prst="rect">
            <a:avLst/>
          </a:prstGeom>
          <a:effectLst>
            <a:glow rad="127000">
              <a:schemeClr val="tx1">
                <a:alpha val="10000"/>
              </a:schemeClr>
            </a:glow>
          </a:effec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7883" y="156845"/>
            <a:ext cx="10515600" cy="1325563"/>
          </a:xfrm>
        </p:spPr>
        <p:txBody>
          <a:bodyPr/>
          <a:p>
            <a:r>
              <a:rPr lang="en-US">
                <a:solidFill>
                  <a:schemeClr val="accent1"/>
                </a:solidFill>
                <a:sym typeface="+mn-ea"/>
              </a:rPr>
              <a:t>6.2 Evaluating Models (Decision Tree)</a:t>
            </a:r>
            <a:endParaRPr lang="en-US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40105" y="1292860"/>
            <a:ext cx="5157470" cy="2928620"/>
          </a:xfrm>
        </p:spPr>
        <p:txBody>
          <a:bodyPr>
            <a:normAutofit/>
          </a:bodyPr>
          <a:p>
            <a:r>
              <a:rPr lang="en-US" sz="1000" u="sng"/>
              <a:t>Before Pre-Processing</a:t>
            </a:r>
            <a:endParaRPr lang="en-US" sz="1000" u="sng"/>
          </a:p>
          <a:p>
            <a:r>
              <a:rPr lang="en-US" sz="1000">
                <a:sym typeface="+mn-ea"/>
              </a:rPr>
              <a:t>Accuracy - &gt; 73.8095%</a:t>
            </a:r>
            <a:endParaRPr lang="en-US" sz="1000"/>
          </a:p>
          <a:p>
            <a:r>
              <a:rPr lang="en-US" sz="1000">
                <a:sym typeface="+mn-ea"/>
              </a:rPr>
              <a:t>Kappa -&gt; 0.53</a:t>
            </a:r>
            <a:endParaRPr lang="en-US" sz="1000"/>
          </a:p>
          <a:p>
            <a:r>
              <a:rPr lang="en-US" sz="1000">
                <a:sym typeface="+mn-ea"/>
              </a:rPr>
              <a:t>MAE -&gt; 0.1558</a:t>
            </a:r>
            <a:endParaRPr lang="en-US" sz="1000"/>
          </a:p>
          <a:p>
            <a:r>
              <a:rPr lang="en-US" sz="1000">
                <a:sym typeface="+mn-ea"/>
              </a:rPr>
              <a:t>RMSE -&gt; 0.2815</a:t>
            </a:r>
            <a:endParaRPr lang="en-US" sz="1000"/>
          </a:p>
          <a:p>
            <a:r>
              <a:rPr lang="en-US" sz="1000">
                <a:sym typeface="+mn-ea"/>
              </a:rPr>
              <a:t>RAE -&gt; 49.3546%</a:t>
            </a:r>
            <a:endParaRPr lang="en-US" sz="1000"/>
          </a:p>
          <a:p>
            <a:r>
              <a:rPr lang="en-US" sz="1000">
                <a:sym typeface="+mn-ea"/>
              </a:rPr>
              <a:t>RRSE -&gt; 72.6351%</a:t>
            </a:r>
            <a:endParaRPr lang="en-US" sz="1000"/>
          </a:p>
          <a:p>
            <a:r>
              <a:rPr lang="en-US" sz="1000">
                <a:sym typeface="+mn-ea"/>
              </a:rPr>
              <a:t>Recall -&gt; 0.738</a:t>
            </a:r>
            <a:endParaRPr lang="en-US" sz="1000"/>
          </a:p>
          <a:p>
            <a:r>
              <a:rPr lang="en-US" sz="1000">
                <a:sym typeface="+mn-ea"/>
              </a:rPr>
              <a:t>Precision -&gt; 0.703</a:t>
            </a:r>
            <a:endParaRPr lang="en-US" sz="1000"/>
          </a:p>
          <a:p>
            <a:r>
              <a:rPr lang="en-US" sz="1000">
                <a:sym typeface="+mn-ea"/>
              </a:rPr>
              <a:t>F-Measure -&gt; 0.712</a:t>
            </a:r>
            <a:endParaRPr lang="en-US" sz="1000">
              <a:sym typeface="+mn-ea"/>
            </a:endParaRPr>
          </a:p>
          <a:p>
            <a:endParaRPr lang="en-US" sz="100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70295" y="1292860"/>
            <a:ext cx="5183505" cy="2929255"/>
          </a:xfrm>
        </p:spPr>
        <p:txBody>
          <a:bodyPr>
            <a:normAutofit/>
          </a:bodyPr>
          <a:p>
            <a:r>
              <a:rPr lang="en-US" sz="1000" u="sng"/>
              <a:t>After</a:t>
            </a:r>
            <a:r>
              <a:rPr lang="en-US" sz="1000" u="sng">
                <a:sym typeface="+mn-ea"/>
              </a:rPr>
              <a:t> Pre-Processing</a:t>
            </a:r>
            <a:endParaRPr lang="en-US" sz="1000" u="sng">
              <a:sym typeface="+mn-ea"/>
            </a:endParaRPr>
          </a:p>
          <a:p>
            <a:r>
              <a:rPr lang="en-US" sz="1000">
                <a:sym typeface="+mn-ea"/>
              </a:rPr>
              <a:t>Accuracy - &gt; 73.8095% ; Same As Before</a:t>
            </a:r>
            <a:endParaRPr lang="en-US" sz="1000"/>
          </a:p>
          <a:p>
            <a:r>
              <a:rPr lang="en-US" sz="1000">
                <a:sym typeface="+mn-ea"/>
              </a:rPr>
              <a:t>Kappa -&gt; 0.53 ; Same As Before</a:t>
            </a:r>
            <a:endParaRPr lang="en-US" sz="1000"/>
          </a:p>
          <a:p>
            <a:r>
              <a:rPr lang="en-US" sz="1000">
                <a:sym typeface="+mn-ea"/>
              </a:rPr>
              <a:t>MAE -&gt; 0.1431 ; </a:t>
            </a:r>
            <a:r>
              <a:rPr lang="en-US" sz="1000">
                <a:highlight>
                  <a:srgbClr val="00FF00"/>
                </a:highlight>
                <a:sym typeface="+mn-ea"/>
              </a:rPr>
              <a:t>Improved</a:t>
            </a:r>
            <a:endParaRPr lang="en-US" sz="1000"/>
          </a:p>
          <a:p>
            <a:r>
              <a:rPr lang="en-US" sz="1000">
                <a:sym typeface="+mn-ea"/>
              </a:rPr>
              <a:t>RMSE -&gt; 0.3299 ; Did Not Improve</a:t>
            </a:r>
            <a:endParaRPr lang="en-US" sz="1000"/>
          </a:p>
          <a:p>
            <a:r>
              <a:rPr lang="en-US" sz="1000">
                <a:sym typeface="+mn-ea"/>
              </a:rPr>
              <a:t>RAE -&gt; 45.3498% ; </a:t>
            </a:r>
            <a:r>
              <a:rPr lang="en-US" sz="1000">
                <a:highlight>
                  <a:srgbClr val="00FF00"/>
                </a:highlight>
                <a:sym typeface="+mn-ea"/>
              </a:rPr>
              <a:t>Improved</a:t>
            </a:r>
            <a:endParaRPr lang="en-US" sz="1000"/>
          </a:p>
          <a:p>
            <a:r>
              <a:rPr lang="en-US" sz="1000">
                <a:sym typeface="+mn-ea"/>
              </a:rPr>
              <a:t>RRSE -&gt; 85.1396% ; ; Did Not Improve</a:t>
            </a:r>
            <a:endParaRPr lang="en-US" sz="1000"/>
          </a:p>
          <a:p>
            <a:r>
              <a:rPr lang="en-US" sz="1000">
                <a:sym typeface="+mn-ea"/>
              </a:rPr>
              <a:t>Recall -&gt; 0.738 ; Same As Before</a:t>
            </a:r>
            <a:endParaRPr lang="en-US" sz="1000"/>
          </a:p>
          <a:p>
            <a:r>
              <a:rPr lang="en-US" sz="1000">
                <a:sym typeface="+mn-ea"/>
              </a:rPr>
              <a:t>Precision -&gt; 0.719 ; </a:t>
            </a:r>
            <a:r>
              <a:rPr lang="en-US" sz="1000">
                <a:highlight>
                  <a:srgbClr val="00FF00"/>
                </a:highlight>
                <a:sym typeface="+mn-ea"/>
              </a:rPr>
              <a:t>Improved</a:t>
            </a:r>
            <a:endParaRPr lang="en-US" sz="1000"/>
          </a:p>
          <a:p>
            <a:r>
              <a:rPr lang="en-US" sz="1000">
                <a:sym typeface="+mn-ea"/>
              </a:rPr>
              <a:t>F-Measure -&gt; 0.727 ; </a:t>
            </a:r>
            <a:r>
              <a:rPr lang="en-US" sz="1000">
                <a:highlight>
                  <a:srgbClr val="00FF00"/>
                </a:highlight>
                <a:sym typeface="+mn-ea"/>
              </a:rPr>
              <a:t>Improved</a:t>
            </a:r>
            <a:endParaRPr lang="en-US" sz="1000">
              <a:highlight>
                <a:srgbClr val="00FF00"/>
              </a:highlight>
              <a:sym typeface="+mn-ea"/>
            </a:endParaRPr>
          </a:p>
          <a:p>
            <a:endParaRPr lang="en-US" sz="1000">
              <a:highlight>
                <a:srgbClr val="00FF00"/>
              </a:highlight>
              <a:sym typeface="+mn-ea"/>
            </a:endParaRPr>
          </a:p>
        </p:txBody>
      </p:sp>
      <p:pic>
        <p:nvPicPr>
          <p:cNvPr id="14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40105" y="4222115"/>
            <a:ext cx="5157470" cy="2448560"/>
          </a:xfrm>
          <a:prstGeom prst="rect">
            <a:avLst/>
          </a:prstGeom>
          <a:effectLst>
            <a:glow rad="127000">
              <a:schemeClr val="tx1">
                <a:alpha val="10000"/>
              </a:schemeClr>
            </a:glow>
          </a:effectLst>
        </p:spPr>
      </p:pic>
      <p:pic>
        <p:nvPicPr>
          <p:cNvPr id="15" name="Content Placeholder 4"/>
          <p:cNvPicPr>
            <a:picLocks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4222115"/>
            <a:ext cx="5183505" cy="2449195"/>
          </a:xfrm>
          <a:prstGeom prst="rect">
            <a:avLst/>
          </a:prstGeom>
          <a:effectLst>
            <a:glow rad="127000">
              <a:schemeClr val="tx1">
                <a:alpha val="10000"/>
              </a:schemeClr>
            </a:glow>
          </a:effec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75260"/>
            <a:ext cx="10515600" cy="1325563"/>
          </a:xfrm>
        </p:spPr>
        <p:txBody>
          <a:bodyPr/>
          <a:p>
            <a:r>
              <a:rPr lang="en-US">
                <a:solidFill>
                  <a:schemeClr val="accent1"/>
                </a:solidFill>
              </a:rPr>
              <a:t>7. Comparative Analysis</a:t>
            </a:r>
            <a:endParaRPr lang="en-US">
              <a:solidFill>
                <a:schemeClr val="accent1"/>
              </a:solidFill>
            </a:endParaRPr>
          </a:p>
        </p:txBody>
      </p:sp>
      <p:graphicFrame>
        <p:nvGraphicFramePr>
          <p:cNvPr id="7" name="Content Placeholder 6"/>
          <p:cNvGraphicFramePr/>
          <p:nvPr>
            <p:ph sz="half" idx="2"/>
          </p:nvPr>
        </p:nvGraphicFramePr>
        <p:xfrm>
          <a:off x="840105" y="1501140"/>
          <a:ext cx="10517505" cy="20574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78305"/>
                <a:gridCol w="4328795"/>
                <a:gridCol w="451040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 sz="1600"/>
                    </a:p>
                  </a:txBody>
                  <a:tcPr>
                    <a:lnL w="5715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5715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5715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5715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Naive Bayes</a:t>
                      </a:r>
                      <a:endParaRPr lang="en-US" sz="1600"/>
                    </a:p>
                  </a:txBody>
                  <a:tcPr>
                    <a:lnL w="5715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5715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5715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5715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Decision Tree</a:t>
                      </a:r>
                      <a:endParaRPr lang="en-US" sz="1600"/>
                    </a:p>
                  </a:txBody>
                  <a:tcPr>
                    <a:lnL w="5715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5715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5715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5715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Training Time</a:t>
                      </a:r>
                      <a:endParaRPr lang="en-US" sz="1600"/>
                    </a:p>
                  </a:txBody>
                  <a:tcPr>
                    <a:lnL w="5715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5715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5715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5715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Faster than DT in </a:t>
                      </a:r>
                      <a:r>
                        <a:rPr lang="en-GB" sz="1600" dirty="0">
                          <a:sym typeface="+mn-ea"/>
                        </a:rPr>
                        <a:t>computational time for training</a:t>
                      </a:r>
                      <a:endParaRPr lang="en-US" sz="1600"/>
                    </a:p>
                  </a:txBody>
                  <a:tcPr>
                    <a:lnL w="5715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5715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5715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5715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Slower than NB</a:t>
                      </a:r>
                      <a:endParaRPr lang="en-US" sz="1600"/>
                    </a:p>
                  </a:txBody>
                  <a:tcPr>
                    <a:lnL w="5715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5715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5715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5715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Accuracy</a:t>
                      </a:r>
                      <a:endParaRPr lang="en-US" sz="1600"/>
                    </a:p>
                  </a:txBody>
                  <a:tcPr>
                    <a:lnL w="5715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5715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5715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5715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Before Preprocessing -&gt; </a:t>
                      </a:r>
                      <a:r>
                        <a:rPr lang="en-US" sz="1600">
                          <a:sym typeface="+mn-ea"/>
                        </a:rPr>
                        <a:t>71.4286%</a:t>
                      </a:r>
                      <a:endParaRPr lang="en-US" sz="16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600"/>
                        <a:t>After </a:t>
                      </a:r>
                      <a:r>
                        <a:rPr lang="en-US" sz="1600">
                          <a:sym typeface="+mn-ea"/>
                        </a:rPr>
                        <a:t>Preprocessing -&gt; </a:t>
                      </a:r>
                      <a:r>
                        <a:rPr lang="en-US" sz="1600">
                          <a:sym typeface="+mn-ea"/>
                        </a:rPr>
                        <a:t>78.5714%</a:t>
                      </a:r>
                      <a:endParaRPr lang="en-US" sz="16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600"/>
                        <a:t>Higher accuracy than DT for our dataset</a:t>
                      </a:r>
                      <a:endParaRPr lang="en-US" sz="1600"/>
                    </a:p>
                  </a:txBody>
                  <a:tcPr>
                    <a:lnL w="5715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5715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5715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5715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sym typeface="+mn-ea"/>
                        </a:rPr>
                        <a:t>Before Preprocessing -&gt; </a:t>
                      </a:r>
                      <a:r>
                        <a:rPr lang="en-US" sz="1600">
                          <a:sym typeface="+mn-ea"/>
                        </a:rPr>
                        <a:t>73.8095%</a:t>
                      </a:r>
                      <a:endParaRPr lang="en-US" sz="16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600">
                          <a:sym typeface="+mn-ea"/>
                        </a:rPr>
                        <a:t>After </a:t>
                      </a:r>
                      <a:r>
                        <a:rPr lang="en-US" sz="1600">
                          <a:sym typeface="+mn-ea"/>
                        </a:rPr>
                        <a:t>Preprocessing -&gt; 73.8095%</a:t>
                      </a:r>
                      <a:endParaRPr lang="en-US" sz="16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600">
                          <a:sym typeface="+mn-ea"/>
                        </a:rPr>
                        <a:t>Lower accuracy than NB for our dataset</a:t>
                      </a:r>
                      <a:endParaRPr lang="en-US" sz="1600">
                        <a:sym typeface="+mn-ea"/>
                      </a:endParaRPr>
                    </a:p>
                  </a:txBody>
                  <a:tcPr>
                    <a:lnL w="5715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5715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5715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5715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Evaluation Metrics</a:t>
                      </a:r>
                      <a:endParaRPr lang="en-US" sz="1600"/>
                    </a:p>
                  </a:txBody>
                  <a:tcPr>
                    <a:lnL w="5715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5715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5715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5715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600"/>
                    </a:p>
                    <a:p>
                      <a:pPr>
                        <a:buNone/>
                      </a:pPr>
                      <a:endParaRPr lang="en-US" sz="1600"/>
                    </a:p>
                    <a:p>
                      <a:pPr>
                        <a:buNone/>
                      </a:pPr>
                      <a:endParaRPr lang="en-US" sz="1600"/>
                    </a:p>
                    <a:p>
                      <a:pPr>
                        <a:buNone/>
                      </a:pPr>
                      <a:endParaRPr lang="en-US" sz="1600"/>
                    </a:p>
                    <a:p>
                      <a:pPr>
                        <a:buNone/>
                      </a:pPr>
                      <a:endParaRPr lang="en-US" sz="1600"/>
                    </a:p>
                    <a:p>
                      <a:pPr>
                        <a:buNone/>
                      </a:pPr>
                      <a:endParaRPr lang="en-US" sz="1600"/>
                    </a:p>
                    <a:p>
                      <a:pPr>
                        <a:buNone/>
                      </a:pPr>
                      <a:endParaRPr lang="en-US" sz="1600"/>
                    </a:p>
                    <a:p>
                      <a:pPr>
                        <a:buNone/>
                      </a:pPr>
                      <a:r>
                        <a:rPr lang="en-US" sz="1600"/>
                        <a:t>Higher Kappa Statistics than DT</a:t>
                      </a:r>
                      <a:endParaRPr lang="en-US" sz="1600"/>
                    </a:p>
                    <a:p>
                      <a:pPr>
                        <a:buNone/>
                      </a:pPr>
                      <a:r>
                        <a:rPr lang="en-US" sz="1600"/>
                        <a:t>Lower MAE, RMSE, RAE, RRSE than DT</a:t>
                      </a:r>
                      <a:endParaRPr lang="en-US" sz="1600"/>
                    </a:p>
                    <a:p>
                      <a:pPr>
                        <a:buNone/>
                      </a:pPr>
                      <a:r>
                        <a:rPr lang="en-US" sz="1600"/>
                        <a:t>Higher Recall,Precision, F-Measure than DT</a:t>
                      </a:r>
                      <a:endParaRPr lang="en-US" sz="1600"/>
                    </a:p>
                  </a:txBody>
                  <a:tcPr>
                    <a:lnL w="5715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5715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5715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5715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600"/>
                    </a:p>
                    <a:p>
                      <a:pPr>
                        <a:buNone/>
                      </a:pPr>
                      <a:endParaRPr lang="en-US" sz="1600"/>
                    </a:p>
                    <a:p>
                      <a:pPr>
                        <a:buNone/>
                      </a:pPr>
                      <a:endParaRPr lang="en-US" sz="1600"/>
                    </a:p>
                    <a:p>
                      <a:pPr>
                        <a:buNone/>
                      </a:pPr>
                      <a:endParaRPr lang="en-US" sz="1600"/>
                    </a:p>
                    <a:p>
                      <a:pPr>
                        <a:buNone/>
                      </a:pPr>
                      <a:endParaRPr lang="en-US" sz="1600"/>
                    </a:p>
                    <a:p>
                      <a:pPr>
                        <a:buNone/>
                      </a:pPr>
                      <a:endParaRPr lang="en-US" sz="1600"/>
                    </a:p>
                    <a:p>
                      <a:pPr>
                        <a:buNone/>
                      </a:pPr>
                      <a:endParaRPr lang="en-US" sz="1600"/>
                    </a:p>
                    <a:p>
                      <a:pPr>
                        <a:buNone/>
                      </a:pPr>
                      <a:r>
                        <a:rPr lang="en-US" sz="1600">
                          <a:sym typeface="+mn-ea"/>
                        </a:rPr>
                        <a:t>Lower Kappa Statistics than NB</a:t>
                      </a:r>
                      <a:endParaRPr lang="en-US" sz="1600"/>
                    </a:p>
                    <a:p>
                      <a:pPr>
                        <a:buNone/>
                      </a:pPr>
                      <a:r>
                        <a:rPr lang="en-US" sz="1600">
                          <a:sym typeface="+mn-ea"/>
                        </a:rPr>
                        <a:t>Higher MAE, RMSE, RAE, RRSE than NB</a:t>
                      </a:r>
                      <a:endParaRPr lang="en-US" sz="1600"/>
                    </a:p>
                    <a:p>
                      <a:pPr>
                        <a:buNone/>
                      </a:pPr>
                      <a:r>
                        <a:rPr lang="en-US" sz="1600">
                          <a:sym typeface="+mn-ea"/>
                        </a:rPr>
                        <a:t>Lower Recall,Precision, F-Measure than NB</a:t>
                      </a:r>
                      <a:endParaRPr lang="en-US" sz="1600"/>
                    </a:p>
                  </a:txBody>
                  <a:tcPr>
                    <a:lnL w="5715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5715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5715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5715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/>
          <p:nvPr/>
        </p:nvGraphicFramePr>
        <p:xfrm>
          <a:off x="2705735" y="3166745"/>
          <a:ext cx="3928745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4970"/>
                <a:gridCol w="226377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sym typeface="+mn-ea"/>
                        </a:rPr>
                        <a:t>Kappa -&gt; 0.5073</a:t>
                      </a:r>
                      <a:endParaRPr lang="en-US" sz="1000"/>
                    </a:p>
                    <a:p>
                      <a:pPr>
                        <a:buNone/>
                      </a:pPr>
                      <a:r>
                        <a:rPr lang="en-US" sz="1000">
                          <a:sym typeface="+mn-ea"/>
                        </a:rPr>
                        <a:t>MAE -&gt; 0.1454</a:t>
                      </a:r>
                      <a:endParaRPr lang="en-US" sz="1000"/>
                    </a:p>
                    <a:p>
                      <a:pPr>
                        <a:buNone/>
                      </a:pPr>
                      <a:r>
                        <a:rPr lang="en-US" sz="1000">
                          <a:sym typeface="+mn-ea"/>
                        </a:rPr>
                        <a:t>RMSE -&gt; 0.2982</a:t>
                      </a:r>
                      <a:endParaRPr lang="en-US" sz="1000"/>
                    </a:p>
                    <a:p>
                      <a:pPr>
                        <a:buNone/>
                      </a:pPr>
                      <a:r>
                        <a:rPr lang="en-US" sz="1000">
                          <a:sym typeface="+mn-ea"/>
                        </a:rPr>
                        <a:t>RAE -&gt; 46.0645%</a:t>
                      </a:r>
                      <a:endParaRPr lang="en-US" sz="1000"/>
                    </a:p>
                    <a:p>
                      <a:pPr>
                        <a:buNone/>
                      </a:pPr>
                      <a:r>
                        <a:rPr lang="en-US" sz="1000">
                          <a:sym typeface="+mn-ea"/>
                        </a:rPr>
                        <a:t>RRSE -&gt; 76.9477%</a:t>
                      </a:r>
                      <a:endParaRPr lang="en-US" sz="1000"/>
                    </a:p>
                    <a:p>
                      <a:pPr>
                        <a:buNone/>
                      </a:pPr>
                      <a:r>
                        <a:rPr lang="en-US" sz="1000">
                          <a:sym typeface="+mn-ea"/>
                        </a:rPr>
                        <a:t>Recall -&gt; 0.714</a:t>
                      </a:r>
                      <a:endParaRPr lang="en-US" sz="1000"/>
                    </a:p>
                    <a:p>
                      <a:pPr>
                        <a:buNone/>
                      </a:pPr>
                      <a:r>
                        <a:rPr lang="en-US" sz="1000">
                          <a:sym typeface="+mn-ea"/>
                        </a:rPr>
                        <a:t>Precision -&gt; 0.742</a:t>
                      </a:r>
                      <a:endParaRPr lang="en-US" sz="1000"/>
                    </a:p>
                    <a:p>
                      <a:pPr>
                        <a:buNone/>
                      </a:pPr>
                      <a:r>
                        <a:rPr lang="en-US" sz="1000">
                          <a:sym typeface="+mn-ea"/>
                        </a:rPr>
                        <a:t>F-Measure -&gt; 0.727</a:t>
                      </a:r>
                      <a:endParaRPr 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sym typeface="+mn-ea"/>
                        </a:rPr>
                        <a:t>Kappa -&gt; 0.6166 ; Improved</a:t>
                      </a:r>
                      <a:endParaRPr lang="en-US" sz="1000"/>
                    </a:p>
                    <a:p>
                      <a:pPr>
                        <a:buNone/>
                      </a:pPr>
                      <a:r>
                        <a:rPr lang="en-US" sz="1000">
                          <a:sym typeface="+mn-ea"/>
                        </a:rPr>
                        <a:t>MAE -&gt; 0.1363 ; Improved</a:t>
                      </a:r>
                      <a:endParaRPr lang="en-US" sz="1000"/>
                    </a:p>
                    <a:p>
                      <a:pPr>
                        <a:buNone/>
                      </a:pPr>
                      <a:r>
                        <a:rPr lang="en-US" sz="1000">
                          <a:sym typeface="+mn-ea"/>
                        </a:rPr>
                        <a:t>RMSE -&gt; 0.2573 ; Improved</a:t>
                      </a:r>
                      <a:endParaRPr lang="en-US" sz="1000"/>
                    </a:p>
                    <a:p>
                      <a:pPr>
                        <a:buNone/>
                      </a:pPr>
                      <a:r>
                        <a:rPr lang="en-US" sz="1000">
                          <a:sym typeface="+mn-ea"/>
                        </a:rPr>
                        <a:t>RAE -&gt; 43.1939% ; Improved</a:t>
                      </a:r>
                      <a:endParaRPr lang="en-US" sz="1000"/>
                    </a:p>
                    <a:p>
                      <a:pPr>
                        <a:buNone/>
                      </a:pPr>
                      <a:r>
                        <a:rPr lang="en-US" sz="1000">
                          <a:sym typeface="+mn-ea"/>
                        </a:rPr>
                        <a:t>RRSE -&gt; 66.3968% ; Improved</a:t>
                      </a:r>
                      <a:endParaRPr lang="en-US" sz="1000"/>
                    </a:p>
                    <a:p>
                      <a:pPr>
                        <a:buNone/>
                      </a:pPr>
                      <a:r>
                        <a:rPr lang="en-US" sz="1000">
                          <a:sym typeface="+mn-ea"/>
                        </a:rPr>
                        <a:t>Recall -&gt; 0.786 ; Improved</a:t>
                      </a:r>
                      <a:endParaRPr lang="en-US" sz="1000"/>
                    </a:p>
                    <a:p>
                      <a:pPr>
                        <a:buNone/>
                      </a:pPr>
                      <a:r>
                        <a:rPr lang="en-US" sz="1000">
                          <a:sym typeface="+mn-ea"/>
                        </a:rPr>
                        <a:t>Precision -&gt; 0.850 ; Improved</a:t>
                      </a:r>
                      <a:endParaRPr lang="en-US" sz="1000"/>
                    </a:p>
                    <a:p>
                      <a:pPr>
                        <a:buNone/>
                      </a:pPr>
                      <a:r>
                        <a:rPr lang="en-US" sz="1000">
                          <a:sym typeface="+mn-ea"/>
                        </a:rPr>
                        <a:t>F-Measure -&gt; 0.771 ; Improved</a:t>
                      </a:r>
                      <a:endParaRPr lang="en-US" sz="1000"/>
                    </a:p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/>
          <p:nvPr/>
        </p:nvGraphicFramePr>
        <p:xfrm>
          <a:off x="7129780" y="3166745"/>
          <a:ext cx="3928745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4970"/>
                <a:gridCol w="226377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sym typeface="+mn-ea"/>
                        </a:rPr>
                        <a:t>Kappa -&gt; 0.53</a:t>
                      </a:r>
                      <a:endParaRPr lang="en-US" sz="1000"/>
                    </a:p>
                    <a:p>
                      <a:pPr>
                        <a:buNone/>
                      </a:pPr>
                      <a:r>
                        <a:rPr lang="en-US" sz="1000">
                          <a:sym typeface="+mn-ea"/>
                        </a:rPr>
                        <a:t>MAE -&gt; 0.1558</a:t>
                      </a:r>
                      <a:endParaRPr lang="en-US" sz="1000"/>
                    </a:p>
                    <a:p>
                      <a:pPr>
                        <a:buNone/>
                      </a:pPr>
                      <a:r>
                        <a:rPr lang="en-US" sz="1000">
                          <a:sym typeface="+mn-ea"/>
                        </a:rPr>
                        <a:t>RMSE -&gt; 0.2815</a:t>
                      </a:r>
                      <a:endParaRPr lang="en-US" sz="1000"/>
                    </a:p>
                    <a:p>
                      <a:pPr>
                        <a:buNone/>
                      </a:pPr>
                      <a:r>
                        <a:rPr lang="en-US" sz="1000">
                          <a:sym typeface="+mn-ea"/>
                        </a:rPr>
                        <a:t>RAE -&gt; 49.3546%</a:t>
                      </a:r>
                      <a:endParaRPr lang="en-US" sz="1000"/>
                    </a:p>
                    <a:p>
                      <a:pPr>
                        <a:buNone/>
                      </a:pPr>
                      <a:r>
                        <a:rPr lang="en-US" sz="1000">
                          <a:sym typeface="+mn-ea"/>
                        </a:rPr>
                        <a:t>RRSE -&gt; 72.6351%</a:t>
                      </a:r>
                      <a:endParaRPr lang="en-US" sz="1000"/>
                    </a:p>
                    <a:p>
                      <a:pPr>
                        <a:buNone/>
                      </a:pPr>
                      <a:r>
                        <a:rPr lang="en-US" sz="1000">
                          <a:sym typeface="+mn-ea"/>
                        </a:rPr>
                        <a:t>Recall -&gt; 0.738</a:t>
                      </a:r>
                      <a:endParaRPr lang="en-US" sz="1000"/>
                    </a:p>
                    <a:p>
                      <a:pPr>
                        <a:buNone/>
                      </a:pPr>
                      <a:r>
                        <a:rPr lang="en-US" sz="1000">
                          <a:sym typeface="+mn-ea"/>
                        </a:rPr>
                        <a:t>Precision -&gt; 0.703</a:t>
                      </a:r>
                      <a:endParaRPr lang="en-US" sz="1000"/>
                    </a:p>
                    <a:p>
                      <a:pPr>
                        <a:buNone/>
                      </a:pPr>
                      <a:r>
                        <a:rPr lang="en-US" sz="1000">
                          <a:sym typeface="+mn-ea"/>
                        </a:rPr>
                        <a:t>F-Measure -&gt; 0.712</a:t>
                      </a:r>
                      <a:endParaRPr 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sym typeface="+mn-ea"/>
                        </a:rPr>
                        <a:t>Kappa -&gt; 0.53 ; Same As Before</a:t>
                      </a:r>
                      <a:endParaRPr lang="en-US" sz="1000"/>
                    </a:p>
                    <a:p>
                      <a:pPr>
                        <a:buNone/>
                      </a:pPr>
                      <a:r>
                        <a:rPr lang="en-US" sz="1000">
                          <a:sym typeface="+mn-ea"/>
                        </a:rPr>
                        <a:t>MAE -&gt; 0.1431 ; Improved</a:t>
                      </a:r>
                      <a:endParaRPr lang="en-US" sz="1000"/>
                    </a:p>
                    <a:p>
                      <a:pPr>
                        <a:buNone/>
                      </a:pPr>
                      <a:r>
                        <a:rPr lang="en-US" sz="1000">
                          <a:sym typeface="+mn-ea"/>
                        </a:rPr>
                        <a:t>RMSE -&gt; 0.3299 ; Did Not Improve</a:t>
                      </a:r>
                      <a:endParaRPr lang="en-US" sz="1000"/>
                    </a:p>
                    <a:p>
                      <a:pPr>
                        <a:buNone/>
                      </a:pPr>
                      <a:r>
                        <a:rPr lang="en-US" sz="1000">
                          <a:sym typeface="+mn-ea"/>
                        </a:rPr>
                        <a:t>RAE -&gt; 45.3498% ; Improved</a:t>
                      </a:r>
                      <a:endParaRPr lang="en-US" sz="1000"/>
                    </a:p>
                    <a:p>
                      <a:pPr>
                        <a:buNone/>
                      </a:pPr>
                      <a:r>
                        <a:rPr lang="en-US" sz="1000">
                          <a:sym typeface="+mn-ea"/>
                        </a:rPr>
                        <a:t>RRSE -&gt; 85.1396% ; ; Did Not Improve</a:t>
                      </a:r>
                      <a:endParaRPr lang="en-US" sz="1000"/>
                    </a:p>
                    <a:p>
                      <a:pPr>
                        <a:buNone/>
                      </a:pPr>
                      <a:r>
                        <a:rPr lang="en-US" sz="1000">
                          <a:sym typeface="+mn-ea"/>
                        </a:rPr>
                        <a:t>Recall -&gt; 0.738 ; Same As Before</a:t>
                      </a:r>
                      <a:endParaRPr lang="en-US" sz="1000"/>
                    </a:p>
                    <a:p>
                      <a:pPr>
                        <a:buNone/>
                      </a:pPr>
                      <a:r>
                        <a:rPr lang="en-US" sz="1000">
                          <a:sym typeface="+mn-ea"/>
                        </a:rPr>
                        <a:t>Precision -&gt; 0.719 ; Improved</a:t>
                      </a:r>
                      <a:endParaRPr lang="en-US" sz="1000"/>
                    </a:p>
                    <a:p>
                      <a:pPr>
                        <a:buNone/>
                      </a:pPr>
                      <a:r>
                        <a:rPr lang="en-US" sz="1000">
                          <a:sym typeface="+mn-ea"/>
                        </a:rPr>
                        <a:t>F-Measure -&gt; 0.727 ; Improved</a:t>
                      </a:r>
                      <a:endParaRPr lang="en-US" sz="1000"/>
                    </a:p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5240"/>
            <a:ext cx="10515600" cy="1325563"/>
          </a:xfrm>
        </p:spPr>
        <p:txBody>
          <a:bodyPr/>
          <a:p>
            <a:r>
              <a:rPr lang="en-US">
                <a:solidFill>
                  <a:schemeClr val="accent1"/>
                </a:solidFill>
              </a:rPr>
              <a:t>8. Decision Making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/>
          <p:nvPr>
            <p:ph sz="half" idx="2"/>
          </p:nvPr>
        </p:nvSpPr>
        <p:spPr>
          <a:xfrm>
            <a:off x="840105" y="1132205"/>
            <a:ext cx="10516235" cy="5573395"/>
          </a:xfrm>
        </p:spPr>
        <p:txBody>
          <a:bodyPr>
            <a:normAutofit lnSpcReduction="10000"/>
          </a:bodyPr>
          <a:p>
            <a:r>
              <a:rPr lang="en-US"/>
              <a:t>More Data</a:t>
            </a:r>
            <a:endParaRPr lang="en-US"/>
          </a:p>
          <a:p>
            <a:r>
              <a:rPr lang="en-US">
                <a:sym typeface="+mn-ea"/>
              </a:rPr>
              <a:t>Better Performance -&gt; Naive Bayes</a:t>
            </a: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968375" y="2056130"/>
          <a:ext cx="10387330" cy="3420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635"/>
                <a:gridCol w="5306695"/>
              </a:tblGrid>
              <a:tr h="4432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More Tendency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Less Tendency</a:t>
                      </a:r>
                      <a:endParaRPr lang="en-US"/>
                    </a:p>
                  </a:txBody>
                  <a:tcPr/>
                </a:tc>
              </a:tr>
              <a:tr h="2976880">
                <a:tc>
                  <a:txBody>
                    <a:bodyPr/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sym typeface="+mn-ea"/>
                        </a:rPr>
                        <a:t>Age : 22-35</a:t>
                      </a:r>
                      <a:endParaRPr lang="en-US" sz="1600"/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sym typeface="+mn-ea"/>
                        </a:rPr>
                        <a:t>Male</a:t>
                      </a:r>
                      <a:endParaRPr lang="en-US" sz="1600"/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sym typeface="+mn-ea"/>
                        </a:rPr>
                        <a:t>Undergraduate Students</a:t>
                      </a:r>
                      <a:endParaRPr lang="en-US" sz="1600">
                        <a:sym typeface="+mn-ea"/>
                      </a:endParaRP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sym typeface="+mn-ea"/>
                        </a:rPr>
                        <a:t>Social Trend</a:t>
                      </a:r>
                      <a:endParaRPr lang="en-US" sz="1600">
                        <a:sym typeface="+mn-ea"/>
                      </a:endParaRP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sym typeface="+mn-ea"/>
                        </a:rPr>
                        <a:t>Bad Relation With Family</a:t>
                      </a:r>
                      <a:endParaRPr lang="en-US" sz="1600">
                        <a:sym typeface="+mn-ea"/>
                      </a:endParaRP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sym typeface="+mn-ea"/>
                        </a:rPr>
                        <a:t>Failure In Life</a:t>
                      </a:r>
                      <a:endParaRPr lang="en-US" sz="1600">
                        <a:sym typeface="+mn-ea"/>
                      </a:endParaRP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sym typeface="+mn-ea"/>
                        </a:rPr>
                        <a:t>Depression/Inferiority/Guilt/Tension</a:t>
                      </a:r>
                      <a:endParaRPr lang="en-US" sz="1600">
                        <a:sym typeface="+mn-ea"/>
                      </a:endParaRP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sym typeface="+mn-ea"/>
                        </a:rPr>
                        <a:t>Suicidal Thoughts</a:t>
                      </a:r>
                      <a:endParaRPr lang="en-US" sz="1600">
                        <a:sym typeface="+mn-ea"/>
                      </a:endParaRP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Addicted Person In Family or Lives With An Addicted Person</a:t>
                      </a:r>
                      <a:endParaRPr lang="en-US" sz="1600"/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Case In Court</a:t>
                      </a:r>
                      <a:endParaRPr lang="en-US" sz="1600"/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Smoker</a:t>
                      </a:r>
                      <a:endParaRPr lang="en-US" sz="1600"/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Bad Friend Influence</a:t>
                      </a:r>
                      <a:endParaRPr lang="en-US" sz="1600"/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Said yes when got asked if they’ll ever take drug if got chance</a:t>
                      </a:r>
                      <a:endParaRPr lang="en-US" sz="1600"/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Less Control Over Drug Usage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 marL="2857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sym typeface="+mn-ea"/>
                        </a:rPr>
                        <a:t>Lives with Family/Relatives &amp; Good Family Bonding</a:t>
                      </a:r>
                      <a:endParaRPr lang="en-US" sz="1600">
                        <a:sym typeface="+mn-ea"/>
                      </a:endParaRPr>
                    </a:p>
                    <a:p>
                      <a:pPr marL="2857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sym typeface="+mn-ea"/>
                        </a:rPr>
                        <a:t>Medium Financial Status</a:t>
                      </a:r>
                      <a:endParaRPr lang="en-US" sz="1600">
                        <a:sym typeface="+mn-ea"/>
                      </a:endParaRPr>
                    </a:p>
                    <a:p>
                      <a:pPr marL="2857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Satisfied With Workplace</a:t>
                      </a:r>
                      <a:endParaRPr lang="en-US" sz="1600"/>
                    </a:p>
                    <a:p>
                      <a:pPr marL="2857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No Addicted Person In Family</a:t>
                      </a:r>
                      <a:endParaRPr lang="en-US" sz="1600"/>
                    </a:p>
                    <a:p>
                      <a:pPr marL="2857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sym typeface="+mn-ea"/>
                        </a:rPr>
                        <a:t>Good Friends</a:t>
                      </a:r>
                      <a:endParaRPr lang="en-US" sz="1600">
                        <a:sym typeface="+mn-ea"/>
                      </a:endParaRPr>
                    </a:p>
                    <a:p>
                      <a:pPr marL="2857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sym typeface="+mn-ea"/>
                        </a:rPr>
                        <a:t>Said no when got asked if they’ll ever take drug if got chance</a:t>
                      </a:r>
                      <a:endParaRPr lang="en-US" sz="1600"/>
                    </a:p>
                    <a:p>
                      <a:pPr marL="2857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Does Not Smoke</a:t>
                      </a:r>
                      <a:endParaRPr lang="en-US" sz="1600"/>
                    </a:p>
                    <a:p>
                      <a:pPr marL="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sym typeface="+mn-ea"/>
                        </a:rPr>
                        <a:t>More Self Control</a:t>
                      </a:r>
                      <a:endParaRPr lang="en-US" sz="16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8626" y="3167390"/>
            <a:ext cx="106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57496" y="1673169"/>
            <a:ext cx="10078278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GB" sz="2400" dirty="0"/>
              <a:t>S. D. Jadhav, H. P. </a:t>
            </a:r>
            <a:r>
              <a:rPr lang="en-GB" sz="2400" dirty="0" err="1"/>
              <a:t>Channe</a:t>
            </a:r>
            <a:r>
              <a:rPr lang="en-GB" sz="2400" dirty="0"/>
              <a:t>, “Comparative Study of K-NN, Naive Bayes and Decision Tree Classification Techniques.</a:t>
            </a:r>
            <a:r>
              <a:rPr lang="en-GB" sz="2400" i="1" dirty="0"/>
              <a:t>” International Journal of Science and Research (IJSR) </a:t>
            </a:r>
            <a:r>
              <a:rPr lang="en-GB" sz="2400" dirty="0"/>
              <a:t>ISSN (Online): 2319-7064. </a:t>
            </a:r>
            <a:r>
              <a:rPr lang="en-US" sz="2400" dirty="0"/>
              <a:t>Paper ID: NOV153131. </a:t>
            </a:r>
            <a:r>
              <a:rPr lang="en-GB" sz="2400" dirty="0"/>
              <a:t>Volume 5 Issue 1, January 2016</a:t>
            </a:r>
            <a:endParaRPr lang="en-GB" sz="2400" dirty="0"/>
          </a:p>
          <a:p>
            <a:pPr marL="342900" indent="-342900" algn="just">
              <a:buAutoNum type="arabicPeriod"/>
            </a:pPr>
            <a:endParaRPr lang="en-GB" sz="2400" dirty="0"/>
          </a:p>
          <a:p>
            <a:pPr marL="342900" indent="-342900" algn="just">
              <a:buAutoNum type="arabicPeriod"/>
            </a:pPr>
            <a:r>
              <a:rPr lang="en-US" sz="2400" dirty="0"/>
              <a:t>I. A. A. Amra, A. Y. A. </a:t>
            </a:r>
            <a:r>
              <a:rPr lang="en-US" sz="2400" dirty="0" err="1"/>
              <a:t>Maghari</a:t>
            </a:r>
            <a:r>
              <a:rPr lang="en-US" sz="2400" dirty="0"/>
              <a:t>, “</a:t>
            </a:r>
            <a:r>
              <a:rPr lang="en-GB" sz="2400" dirty="0"/>
              <a:t>Students Performance Prediction Using KNN and Naïve Bayesian.</a:t>
            </a:r>
            <a:r>
              <a:rPr lang="en-US" sz="2400" dirty="0"/>
              <a:t>” </a:t>
            </a:r>
            <a:r>
              <a:rPr lang="en-US" sz="2400" i="1" dirty="0"/>
              <a:t>8th International Conference on Information Technology (ICIT). </a:t>
            </a:r>
            <a:r>
              <a:rPr lang="en-US" sz="2400" dirty="0"/>
              <a:t>DOI: 10.1109/ICITECH.2017.8079967. May 2017 </a:t>
            </a:r>
            <a:endParaRPr lang="en-US" sz="2400" dirty="0"/>
          </a:p>
          <a:p>
            <a:pPr marL="342900" indent="-342900" algn="just">
              <a:buAutoNum type="arabicPeriod"/>
            </a:pPr>
            <a:endParaRPr lang="en-US" sz="2400" i="1" dirty="0"/>
          </a:p>
          <a:p>
            <a:pPr marL="342900" indent="-342900" algn="just">
              <a:buAutoNum type="arabicPeriod"/>
            </a:pPr>
            <a:r>
              <a:rPr lang="en-US" sz="2400" dirty="0"/>
              <a:t>Arif, M. A. I., Sany, S. I., Sharmin, F., Rahman, M. S., &amp; Habib, M. T. “Prediction of addiction to drugs and alcohol using machine learning: A case study on Bangladeshi population.” International Journal of Electrical and Computer Engineering, Vol. 11, No. 5. October 2021</a:t>
            </a:r>
            <a:endParaRPr lang="en-US" sz="24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835" y="410210"/>
            <a:ext cx="10515600" cy="683260"/>
          </a:xfrm>
        </p:spPr>
        <p:txBody>
          <a:bodyPr>
            <a:normAutofit fontScale="90000"/>
          </a:bodyPr>
          <a:p>
            <a:pPr algn="ctr"/>
            <a:r>
              <a:rPr lang="en-US" sz="4800">
                <a:solidFill>
                  <a:schemeClr val="accent1"/>
                </a:solidFill>
                <a:sym typeface="Wingdings" panose="05000000000000000000" charset="0"/>
              </a:rPr>
              <a:t> </a:t>
            </a:r>
            <a:r>
              <a:rPr lang="en-US" sz="4800">
                <a:solidFill>
                  <a:schemeClr val="accent1"/>
                </a:solidFill>
              </a:rPr>
              <a:t>References</a:t>
            </a:r>
            <a:endParaRPr lang="en-US" sz="4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66005" y="1510030"/>
            <a:ext cx="416052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State-of-the-arts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Details of Proposal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Comparative Analysis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Decision Making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6930" y="161925"/>
            <a:ext cx="10515600" cy="1092200"/>
          </a:xfrm>
        </p:spPr>
        <p:txBody>
          <a:bodyPr/>
          <a:p>
            <a:pPr marL="0" indent="0" algn="ctr">
              <a:buFont typeface="Arial" panose="020B0604020202020204" pitchFamily="34" charset="0"/>
            </a:pPr>
            <a:r>
              <a:rPr lang="en-US" sz="5400">
                <a:solidFill>
                  <a:schemeClr val="accent1"/>
                </a:solidFill>
                <a:sym typeface="Wingdings" panose="05000000000000000000" charset="0"/>
              </a:rPr>
              <a:t> Outline</a:t>
            </a:r>
            <a:endParaRPr lang="en-US" sz="5400">
              <a:solidFill>
                <a:schemeClr val="accent1"/>
              </a:solidFill>
              <a:sym typeface="Wingdings" panose="0500000000000000000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5375" y="1813893"/>
            <a:ext cx="10684564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DEFINIATION:</a:t>
            </a:r>
            <a:endParaRPr lang="en-GB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GB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sym typeface="+mn-ea"/>
              </a:rPr>
              <a:t>Identified Factors -&gt; E</a:t>
            </a:r>
            <a:r>
              <a:rPr sz="2000" dirty="0">
                <a:effectLst/>
                <a:sym typeface="+mn-ea"/>
              </a:rPr>
              <a:t>xperimental curiosity, </a:t>
            </a:r>
            <a:r>
              <a:rPr lang="en-US" sz="2000" dirty="0">
                <a:effectLst/>
                <a:sym typeface="+mn-ea"/>
              </a:rPr>
              <a:t>P</a:t>
            </a:r>
            <a:r>
              <a:rPr sz="2000" dirty="0">
                <a:effectLst/>
                <a:sym typeface="+mn-ea"/>
              </a:rPr>
              <a:t>eer pressure, </a:t>
            </a:r>
            <a:r>
              <a:rPr lang="en-US" sz="2000" dirty="0">
                <a:effectLst/>
                <a:sym typeface="+mn-ea"/>
              </a:rPr>
              <a:t>P</a:t>
            </a:r>
            <a:r>
              <a:rPr sz="2000" dirty="0">
                <a:effectLst/>
                <a:sym typeface="+mn-ea"/>
              </a:rPr>
              <a:t>oor socio-economic condition</a:t>
            </a:r>
            <a:endParaRPr sz="2000" dirty="0">
              <a:effectLst/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sym typeface="+mn-ea"/>
              </a:rPr>
              <a:t>But could be more factors</a:t>
            </a:r>
            <a:endParaRPr lang="en-US" sz="2000" dirty="0">
              <a:effectLst/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sym typeface="+mn-ea"/>
              </a:rPr>
              <a:t>Less Awareness</a:t>
            </a:r>
            <a:endParaRPr lang="en-US" sz="2000" dirty="0">
              <a:effectLst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375" y="3839986"/>
            <a:ext cx="10880034" cy="1999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SOLUTION:</a:t>
            </a:r>
            <a:endParaRPr lang="en-GB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GB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GB" sz="2000" dirty="0"/>
              <a:t>Naïve Bayes and Decision Tree</a:t>
            </a:r>
            <a:endParaRPr lang="en-GB" sz="2000" dirty="0"/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altLang="en-GB" sz="2000" dirty="0">
                <a:sym typeface="+mn-ea"/>
              </a:rPr>
              <a:t>C</a:t>
            </a:r>
            <a:r>
              <a:rPr lang="en-GB" sz="2000" dirty="0">
                <a:sym typeface="+mn-ea"/>
              </a:rPr>
              <a:t>ompar</a:t>
            </a:r>
            <a:r>
              <a:rPr lang="en-US" altLang="en-GB" sz="2000" dirty="0">
                <a:sym typeface="+mn-ea"/>
              </a:rPr>
              <a:t>ing </a:t>
            </a:r>
            <a:r>
              <a:rPr lang="en-US" sz="2000" dirty="0">
                <a:sym typeface="+mn-ea"/>
              </a:rPr>
              <a:t>Models</a:t>
            </a:r>
            <a:endParaRPr lang="en-US" sz="2000" dirty="0">
              <a:sym typeface="+mn-ea"/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2000" dirty="0">
                <a:sym typeface="+mn-ea"/>
              </a:rPr>
              <a:t>Evaluating Models</a:t>
            </a:r>
            <a:endParaRPr lang="en-US" sz="2000" dirty="0">
              <a:sym typeface="+mn-ea"/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2000" dirty="0">
                <a:sym typeface="+mn-ea"/>
              </a:rPr>
              <a:t>Finding More Factors</a:t>
            </a:r>
            <a:endParaRPr lang="en-US" sz="2000" dirty="0">
              <a:sym typeface="+mn-ea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6930" y="161925"/>
            <a:ext cx="10515600" cy="1092200"/>
          </a:xfrm>
        </p:spPr>
        <p:txBody>
          <a:bodyPr/>
          <a:p>
            <a:pPr marL="0" indent="0" algn="ctr">
              <a:buFont typeface="Arial" panose="020B0604020202020204" pitchFamily="34" charset="0"/>
            </a:pPr>
            <a:r>
              <a:rPr lang="en-US" sz="5400">
                <a:solidFill>
                  <a:schemeClr val="accent1"/>
                </a:solidFill>
                <a:sym typeface="Wingdings" panose="05000000000000000000" charset="0"/>
              </a:rPr>
              <a:t> </a:t>
            </a:r>
            <a:r>
              <a:rPr lang="en-US" sz="5400">
                <a:solidFill>
                  <a:schemeClr val="accent1"/>
                </a:solidFill>
              </a:rPr>
              <a:t>Introduction</a:t>
            </a:r>
            <a:endParaRPr lang="en-US" sz="54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901065" y="2265680"/>
          <a:ext cx="10386695" cy="3250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6515"/>
                <a:gridCol w="2596515"/>
                <a:gridCol w="2596515"/>
                <a:gridCol w="2597150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Research Works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Data Classification Techniques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No. of Datasets</a:t>
                      </a:r>
                      <a:endParaRPr lang="en-US" dirty="0"/>
                    </a:p>
                  </a:txBody>
                  <a:tcPr/>
                </a:tc>
              </a:tr>
              <a:tr h="75120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S. D. Jadhav, H. P. </a:t>
                      </a:r>
                      <a:r>
                        <a:rPr lang="en-GB" dirty="0" err="1"/>
                        <a:t>Channe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K-NN, Naive Bayes and Decision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6705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I. A. A. Amra, A. Y. A. </a:t>
                      </a:r>
                      <a:r>
                        <a:rPr lang="en-US" dirty="0" err="1"/>
                        <a:t>Maghari</a:t>
                      </a:r>
                      <a:r>
                        <a:rPr lang="en-US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K-NN and Naïve Bayesian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914400"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Arif, M. A. I., Sany, S. I., Sharmin, F., Rahman, M. S., &amp; Habib, M. 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2021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 k-NN, SVM, Logistic Regression, </a:t>
                      </a:r>
                      <a:r>
                        <a:rPr lang="en-GB" sz="1800" dirty="0">
                          <a:sym typeface="+mn-ea"/>
                        </a:rPr>
                        <a:t>Naive Bayes</a:t>
                      </a:r>
                      <a:r>
                        <a:rPr lang="en-US" altLang="en-GB" sz="1800" dirty="0">
                          <a:sym typeface="+mn-ea"/>
                        </a:rPr>
                        <a:t>, CART, AdaBoost, Random forest, MLP, GBM</a:t>
                      </a:r>
                      <a:endParaRPr lang="en-US" altLang="en-GB" sz="18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6930" y="161925"/>
            <a:ext cx="10515600" cy="1092200"/>
          </a:xfrm>
        </p:spPr>
        <p:txBody>
          <a:bodyPr/>
          <a:p>
            <a:pPr marL="0" indent="0" algn="ctr">
              <a:buFont typeface="Arial" panose="020B0604020202020204" pitchFamily="34" charset="0"/>
            </a:pPr>
            <a:r>
              <a:rPr lang="en-US" sz="5400">
                <a:solidFill>
                  <a:schemeClr val="accent1"/>
                </a:solidFill>
                <a:sym typeface="Wingdings" panose="05000000000000000000" charset="0"/>
              </a:rPr>
              <a:t> </a:t>
            </a:r>
            <a:r>
              <a:rPr lang="en-US" sz="5400">
                <a:solidFill>
                  <a:schemeClr val="accent1"/>
                </a:solidFill>
              </a:rPr>
              <a:t>State-of-the-arts</a:t>
            </a:r>
            <a:endParaRPr lang="en-US" sz="54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6390" y="1362710"/>
            <a:ext cx="456882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400" dirty="0"/>
              <a:t>Data Collection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en-GB" sz="2400" dirty="0"/>
              <a:t>Manually Preparing Raw Dataset</a:t>
            </a:r>
            <a:endParaRPr lang="en-US" altLang="en-GB" sz="24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en-GB" sz="2400" dirty="0"/>
              <a:t>Apply ML Algorithms Without Preprocessing &amp; Evaluation</a:t>
            </a:r>
            <a:endParaRPr lang="en-US" altLang="en-GB" sz="24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en-GB" sz="2400" dirty="0">
                <a:sym typeface="+mn-ea"/>
              </a:rPr>
              <a:t>Preprocessing Data</a:t>
            </a:r>
            <a:endParaRPr lang="en-US" altLang="en-GB" sz="2400" dirty="0">
              <a:sym typeface="+mn-ea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en-GB" sz="2400" dirty="0">
                <a:sym typeface="+mn-ea"/>
              </a:rPr>
              <a:t>Apply ML Algorithms After Preprocessing Data &amp; Evaluation</a:t>
            </a:r>
            <a:endParaRPr lang="en-US" altLang="en-GB" sz="24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en-GB" sz="2400" dirty="0"/>
              <a:t>ML Model Evaluation</a:t>
            </a:r>
            <a:endParaRPr lang="en-US" altLang="en-GB" sz="24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en-GB" sz="2400" dirty="0"/>
              <a:t>Comparatve Analysis</a:t>
            </a:r>
            <a:endParaRPr lang="en-US" altLang="en-GB" sz="24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en-GB" sz="2400" dirty="0"/>
              <a:t>Decision Making</a:t>
            </a:r>
            <a:endParaRPr lang="en-US" altLang="en-GB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95215" y="2181860"/>
            <a:ext cx="7028180" cy="3650615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6930" y="161925"/>
            <a:ext cx="10515600" cy="1092200"/>
          </a:xfrm>
        </p:spPr>
        <p:txBody>
          <a:bodyPr/>
          <a:p>
            <a:pPr marL="0" indent="0" algn="ctr">
              <a:buFont typeface="Arial" panose="020B0604020202020204" pitchFamily="34" charset="0"/>
            </a:pPr>
            <a:r>
              <a:rPr lang="en-US" sz="5400">
                <a:solidFill>
                  <a:schemeClr val="accent1"/>
                </a:solidFill>
                <a:sym typeface="Wingdings" panose="05000000000000000000" charset="0"/>
              </a:rPr>
              <a:t> </a:t>
            </a:r>
            <a:r>
              <a:rPr lang="en-US" sz="5400">
                <a:solidFill>
                  <a:schemeClr val="accent1"/>
                </a:solidFill>
              </a:rPr>
              <a:t>Proposed Solution</a:t>
            </a:r>
            <a:endParaRPr lang="en-US" sz="54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24339" y="2007703"/>
            <a:ext cx="10754139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+mn-ea"/>
              </a:rPr>
              <a:t>The Dataset Link: </a:t>
            </a:r>
            <a:endParaRPr lang="en-US" sz="2400" dirty="0"/>
          </a:p>
          <a:p>
            <a:pPr indent="0">
              <a:buFont typeface="Arial" panose="020B0604020202020204" pitchFamily="34" charset="0"/>
              <a:buNone/>
            </a:pPr>
            <a:r>
              <a:rPr lang="en-US" sz="2400" dirty="0">
                <a:sym typeface="+mn-ea"/>
                <a:hlinkClick r:id="rId1"/>
              </a:rPr>
              <a:t>https://www.kaggle.com/datasets/protikmostafa/drug-addiction-in-bangladesh-reasons?resource=download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+mn-ea"/>
              </a:rPr>
              <a:t>Microsoft Excel version (CSV -&gt; Comma-separated values Format)</a:t>
            </a:r>
            <a:endParaRPr lang="en-US" sz="2400" dirty="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+mn-ea"/>
              </a:rPr>
              <a:t>More than 200 instances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+mn-ea"/>
              </a:rPr>
              <a:t>Factors, Lifestyles which may or may not lead them to drug addiction</a:t>
            </a:r>
            <a:endParaRPr lang="en-GB" sz="28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6930" y="161925"/>
            <a:ext cx="10515600" cy="1092200"/>
          </a:xfrm>
        </p:spPr>
        <p:txBody>
          <a:bodyPr/>
          <a:p>
            <a:pPr algn="l"/>
            <a:r>
              <a:rPr lang="en-US" sz="4400">
                <a:solidFill>
                  <a:schemeClr val="accent1"/>
                </a:solidFill>
              </a:rPr>
              <a:t>1. Data Collection</a:t>
            </a:r>
            <a:endParaRPr lang="en-US" sz="44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930" y="161925"/>
            <a:ext cx="10515600" cy="1092200"/>
          </a:xfrm>
        </p:spPr>
        <p:txBody>
          <a:bodyPr/>
          <a:p>
            <a:r>
              <a:rPr lang="en-US">
                <a:solidFill>
                  <a:schemeClr val="accent1"/>
                </a:solidFill>
              </a:rPr>
              <a:t>1. Snapshot Of Initial Dataset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6930" y="1335405"/>
            <a:ext cx="10515600" cy="5290185"/>
          </a:xfrm>
        </p:spPr>
        <p:txBody>
          <a:bodyPr/>
          <a:p>
            <a:r>
              <a:rPr lang="en-US" sz="2400"/>
              <a:t>Initial Dataset -&gt; 211 Instances, 26 Attributes, Nominal Data Type, Supervised Dataset, 4 Class</a:t>
            </a:r>
            <a:endParaRPr lang="en-US" sz="240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36930" y="2171700"/>
            <a:ext cx="10516235" cy="4219575"/>
          </a:xfrm>
          <a:prstGeom prst="rect">
            <a:avLst/>
          </a:prstGeom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9719</Words>
  <Application>WPS Presentation</Application>
  <PresentationFormat>Widescreen</PresentationFormat>
  <Paragraphs>437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47" baseType="lpstr">
      <vt:lpstr>Arial</vt:lpstr>
      <vt:lpstr>SimSun</vt:lpstr>
      <vt:lpstr>Wingdings</vt:lpstr>
      <vt:lpstr>Trebuchet MS</vt:lpstr>
      <vt:lpstr>Calibri</vt:lpstr>
      <vt:lpstr>Wingdings</vt:lpstr>
      <vt:lpstr>Microsoft YaHei</vt:lpstr>
      <vt:lpstr>Arial Unicode MS</vt:lpstr>
      <vt:lpstr>Calibri Light</vt:lpstr>
      <vt:lpstr>Office Theme</vt:lpstr>
      <vt:lpstr>1_Office Theme</vt:lpstr>
      <vt:lpstr>PowerPoint 演示文稿</vt:lpstr>
      <vt:lpstr> Title Of Presentation</vt:lpstr>
      <vt:lpstr> Meet Our Team </vt:lpstr>
      <vt:lpstr> Outline</vt:lpstr>
      <vt:lpstr> Introduction</vt:lpstr>
      <vt:lpstr> State-of-the-arts</vt:lpstr>
      <vt:lpstr> Proposed Solution</vt:lpstr>
      <vt:lpstr>1. Data Collection</vt:lpstr>
      <vt:lpstr>1. Snapshot Of Initial Dataset</vt:lpstr>
      <vt:lpstr>1. Problems In Initial Dataset</vt:lpstr>
      <vt:lpstr>1. Visualization Of Initial Dataset</vt:lpstr>
      <vt:lpstr>2. Prepare Raw Dataset</vt:lpstr>
      <vt:lpstr>PowerPoint 演示文稿</vt:lpstr>
      <vt:lpstr>2. Visualization Of Finished Dataset</vt:lpstr>
      <vt:lpstr>3. Applying Machine Learning Algorithm To Create Predictive Models In Tool</vt:lpstr>
      <vt:lpstr>3.1 Applying Naive Bayes Classifier Algorithm Before Preprocessing Dataset</vt:lpstr>
      <vt:lpstr>3.1 Evaluation Of Naive Bayes Classifier Model</vt:lpstr>
      <vt:lpstr>3.1 Applying Decision Tree Algorithm Before Preprocessing Dataset</vt:lpstr>
      <vt:lpstr>3.2 Evaluation Of Decision Tree Model</vt:lpstr>
      <vt:lpstr>3.2 Decision Tree Created By Model</vt:lpstr>
      <vt:lpstr>3.2 Decision Tree (Alternative Representation)</vt:lpstr>
      <vt:lpstr>4. Preprocessing Data</vt:lpstr>
      <vt:lpstr>4. Visualization Of Finished Dataset</vt:lpstr>
      <vt:lpstr>5.1 Applying Naive Bayes Classifier Algorithm After Preprocessing Dataset</vt:lpstr>
      <vt:lpstr>5.1 Evaluation Of Naive Bayes Model</vt:lpstr>
      <vt:lpstr>5.2 Applying Decision Tree Algorithm After Preprocessing Dataset</vt:lpstr>
      <vt:lpstr>5.2 Evaluation Of Decision Tree Model</vt:lpstr>
      <vt:lpstr>5.2 Decision Tree Created By Model</vt:lpstr>
      <vt:lpstr>5.2 Decision Tree (Alternative Representation)</vt:lpstr>
      <vt:lpstr>5.3 Extra</vt:lpstr>
      <vt:lpstr>6. Evaluation Metrics</vt:lpstr>
      <vt:lpstr>6.1 Evaluating Models (Naive Bayes)</vt:lpstr>
      <vt:lpstr>6.2 Evaluating Models (Decision Tree)</vt:lpstr>
      <vt:lpstr>7. Comparative Analysis</vt:lpstr>
      <vt:lpstr>8. Decision Making</vt:lpstr>
      <vt:lpstr> 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M ASIF HOSSAIN</dc:creator>
  <cp:lastModifiedBy>Tanha Reja</cp:lastModifiedBy>
  <cp:revision>62</cp:revision>
  <dcterms:created xsi:type="dcterms:W3CDTF">2022-03-12T13:34:00Z</dcterms:created>
  <dcterms:modified xsi:type="dcterms:W3CDTF">2022-08-07T21:02:05Z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18F1B9703FFE47599F3988D78181C2BA</vt:lpwstr>
  </property>
  <property fmtid="{D5CDD505-2E9C-101B-9397-08002B2CF9AE}" pid="3" name="KSOProductBuildVer">
    <vt:lpwstr>1033-11.2.0.11254</vt:lpwstr>
  </property>
</Properties>
</file>