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1" r:id="rId4"/>
    <p:sldId id="278" r:id="rId5"/>
    <p:sldId id="272" r:id="rId6"/>
    <p:sldId id="273" r:id="rId7"/>
    <p:sldId id="274" r:id="rId8"/>
    <p:sldId id="275" r:id="rId9"/>
    <p:sldId id="258" r:id="rId10"/>
    <p:sldId id="268" r:id="rId11"/>
    <p:sldId id="259" r:id="rId12"/>
    <p:sldId id="261" r:id="rId13"/>
    <p:sldId id="262" r:id="rId14"/>
    <p:sldId id="263" r:id="rId15"/>
    <p:sldId id="264" r:id="rId16"/>
    <p:sldId id="276" r:id="rId17"/>
    <p:sldId id="277"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9" d="100"/>
          <a:sy n="69"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A9E9F-5D83-40EA-BE05-D24C0D69B493}"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03566-696C-4E7D-922C-77DA2FB71CE4}" type="slidenum">
              <a:rPr lang="en-US" smtClean="0"/>
              <a:t>‹#›</a:t>
            </a:fld>
            <a:endParaRPr lang="en-US"/>
          </a:p>
        </p:txBody>
      </p:sp>
    </p:spTree>
    <p:extLst>
      <p:ext uri="{BB962C8B-B14F-4D97-AF65-F5344CB8AC3E}">
        <p14:creationId xmlns:p14="http://schemas.microsoft.com/office/powerpoint/2010/main" val="281845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DB758E5-C391-499C-84DA-374CF5320D5C}" type="slidenum">
              <a:rPr lang="en-US" altLang="en-US" sz="1200" b="0" i="0" baseline="0"/>
              <a:pPr/>
              <a:t>16</a:t>
            </a:fld>
            <a:endParaRPr lang="en-US" altLang="en-US" sz="1200" b="0" i="0" baseline="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3604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B3E0DD1-7350-482C-B940-3285D1C49784}" type="slidenum">
              <a:rPr lang="en-US" altLang="en-US" sz="1200" b="0" i="0" baseline="0"/>
              <a:pPr/>
              <a:t>17</a:t>
            </a:fld>
            <a:endParaRPr lang="en-US" altLang="en-US" sz="1200" b="0" i="0" baseline="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22952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170B9-A9B4-484A-BF47-8A61F54CFC6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20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17714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80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412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2636373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27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30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36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56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6260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1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AA69C2-C202-4354-8A50-8F062D171A8D}"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4525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AA69C2-C202-4354-8A50-8F062D171A8D}" type="datetimeFigureOut">
              <a:rPr lang="en-US" smtClean="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170B9-A9B4-484A-BF47-8A61F54CFC6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33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AA69C2-C202-4354-8A50-8F062D171A8D}" type="datetimeFigureOut">
              <a:rPr lang="en-US" smtClean="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0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A69C2-C202-4354-8A50-8F062D171A8D}" type="datetimeFigureOut">
              <a:rPr lang="en-US" smtClean="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44397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23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64149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AA69C2-C202-4354-8A50-8F062D171A8D}" type="datetimeFigureOut">
              <a:rPr lang="en-US" smtClean="0"/>
              <a:t>8/9/2021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170B9-A9B4-484A-BF47-8A61F54CFC63}" type="slidenum">
              <a:rPr lang="en-US" smtClean="0"/>
              <a:t>‹#›</a:t>
            </a:fld>
            <a:endParaRPr lang="en-US"/>
          </a:p>
        </p:txBody>
      </p:sp>
    </p:spTree>
    <p:extLst>
      <p:ext uri="{BB962C8B-B14F-4D97-AF65-F5344CB8AC3E}">
        <p14:creationId xmlns:p14="http://schemas.microsoft.com/office/powerpoint/2010/main" val="3501654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 and Network Security Lab</a:t>
            </a:r>
            <a:endParaRPr lang="en-US" dirty="0"/>
          </a:p>
        </p:txBody>
      </p:sp>
      <p:sp>
        <p:nvSpPr>
          <p:cNvPr id="3" name="Subtitle 2"/>
          <p:cNvSpPr>
            <a:spLocks noGrp="1"/>
          </p:cNvSpPr>
          <p:nvPr>
            <p:ph type="subTitle" idx="1"/>
          </p:nvPr>
        </p:nvSpPr>
        <p:spPr>
          <a:xfrm>
            <a:off x="2692398" y="3657596"/>
            <a:ext cx="6815669" cy="1554483"/>
          </a:xfrm>
        </p:spPr>
        <p:txBody>
          <a:bodyPr>
            <a:normAutofit fontScale="77500" lnSpcReduction="20000"/>
          </a:bodyPr>
          <a:lstStyle/>
          <a:p>
            <a:endParaRPr lang="en-US" dirty="0" smtClean="0"/>
          </a:p>
          <a:p>
            <a:r>
              <a:rPr lang="en-US" sz="2800" dirty="0" smtClean="0"/>
              <a:t>Lab-1</a:t>
            </a:r>
          </a:p>
          <a:p>
            <a:r>
              <a:rPr lang="en-US" sz="2800" dirty="0" smtClean="0"/>
              <a:t>Dr. Sunil Gupta</a:t>
            </a:r>
          </a:p>
          <a:p>
            <a:r>
              <a:rPr lang="en-US" sz="2800" dirty="0" smtClean="0"/>
              <a:t>Professor- SoCS, UPES</a:t>
            </a:r>
            <a:endParaRPr lang="en-US" sz="2800" dirty="0"/>
          </a:p>
        </p:txBody>
      </p:sp>
    </p:spTree>
    <p:extLst>
      <p:ext uri="{BB962C8B-B14F-4D97-AF65-F5344CB8AC3E}">
        <p14:creationId xmlns:p14="http://schemas.microsoft.com/office/powerpoint/2010/main" val="245356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esar cipher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056" y="1297124"/>
            <a:ext cx="8943711" cy="377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46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The transformation can be represented by aligning two alphabets; the cipher alphabet is the plain alphabet rotated left or right by some number of positions. For instance, here is a Caesar cipher using a left rotation of three places (the shift parameter, here 3, is used as the key):</a:t>
            </a:r>
          </a:p>
          <a:p>
            <a:endParaRPr lang="en-US" dirty="0"/>
          </a:p>
          <a:p>
            <a:r>
              <a:rPr lang="en-US" dirty="0" smtClean="0"/>
              <a:t>Plain: 			 ABCDEFGHIJKLMNOPQRSTUVWXYZ </a:t>
            </a:r>
          </a:p>
          <a:p>
            <a:r>
              <a:rPr lang="en-US" dirty="0" smtClean="0"/>
              <a:t>Cipher: 			 DEFGHIJKLMNOPQRSTUVWXYZABC</a:t>
            </a:r>
            <a:endParaRPr lang="en-US" dirty="0"/>
          </a:p>
        </p:txBody>
      </p:sp>
    </p:spTree>
    <p:extLst>
      <p:ext uri="{BB962C8B-B14F-4D97-AF65-F5344CB8AC3E}">
        <p14:creationId xmlns:p14="http://schemas.microsoft.com/office/powerpoint/2010/main" val="274277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When encrypting, a person looks up each letter of the message in the "plain" line and writes down the corresponding letter in the "cipher" line. Deciphering is done in reverse. </a:t>
            </a:r>
          </a:p>
          <a:p>
            <a:r>
              <a:rPr lang="en-US" dirty="0" smtClean="0"/>
              <a:t>Cipher text: </a:t>
            </a:r>
            <a:r>
              <a:rPr lang="en-US" sz="2000" dirty="0" smtClean="0"/>
              <a:t>WKH TXLFN EURZQ IRA MXPSV RYHU WKH ODCB GRJ </a:t>
            </a:r>
          </a:p>
          <a:p>
            <a:r>
              <a:rPr lang="en-US" dirty="0" smtClean="0"/>
              <a:t>Plaintext: the quick brown fox jumps over the lazy dog</a:t>
            </a:r>
            <a:endParaRPr lang="en-US" dirty="0"/>
          </a:p>
        </p:txBody>
      </p:sp>
    </p:spTree>
    <p:extLst>
      <p:ext uri="{BB962C8B-B14F-4D97-AF65-F5344CB8AC3E}">
        <p14:creationId xmlns:p14="http://schemas.microsoft.com/office/powerpoint/2010/main" val="172670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of Caesar's Cipher :</a:t>
            </a:r>
            <a:endParaRPr lang="en-US" dirty="0"/>
          </a:p>
        </p:txBody>
      </p:sp>
      <p:sp>
        <p:nvSpPr>
          <p:cNvPr id="3" name="Content Placeholder 2"/>
          <p:cNvSpPr>
            <a:spLocks noGrp="1"/>
          </p:cNvSpPr>
          <p:nvPr>
            <p:ph idx="1"/>
          </p:nvPr>
        </p:nvSpPr>
        <p:spPr>
          <a:xfrm>
            <a:off x="1295401" y="2504680"/>
            <a:ext cx="9601196" cy="3318936"/>
          </a:xfrm>
        </p:spPr>
        <p:txBody>
          <a:bodyPr>
            <a:normAutofit fontScale="92500" lnSpcReduction="20000"/>
          </a:bodyPr>
          <a:lstStyle/>
          <a:p>
            <a:r>
              <a:rPr lang="en-US" dirty="0" smtClean="0"/>
              <a:t>Obviously, it had two weaknesses. </a:t>
            </a:r>
          </a:p>
          <a:p>
            <a:pPr marL="0" indent="0">
              <a:buNone/>
            </a:pPr>
            <a:r>
              <a:rPr lang="en-US" dirty="0" smtClean="0"/>
              <a:t>The first was that the algorithm was not particularly strong. </a:t>
            </a:r>
          </a:p>
          <a:p>
            <a:pPr marL="0" indent="0">
              <a:buNone/>
            </a:pPr>
            <a:r>
              <a:rPr lang="en-US" dirty="0" smtClean="0"/>
              <a:t>If English text was being encrypted, then it would be relatively simple to compare the frequency of letters in the cipher text against the frequency of letters in standard English. </a:t>
            </a:r>
          </a:p>
          <a:p>
            <a:pPr marL="0" indent="0">
              <a:buNone/>
            </a:pPr>
            <a:r>
              <a:rPr lang="en-US" dirty="0" smtClean="0"/>
              <a:t>Statistics would soon reveal patterns that pointed out the probable plain text letter associated with each cipher text letter. </a:t>
            </a:r>
          </a:p>
          <a:p>
            <a:pPr marL="0" indent="0">
              <a:buNone/>
            </a:pPr>
            <a:r>
              <a:rPr lang="en-US" dirty="0" smtClean="0"/>
              <a:t>Once a single association was found the entire algorithm could be cracked.</a:t>
            </a:r>
          </a:p>
          <a:p>
            <a:pPr marL="0" indent="0">
              <a:buNone/>
            </a:pPr>
            <a:r>
              <a:rPr lang="en-US" dirty="0" smtClean="0"/>
              <a:t>No message would be secure. </a:t>
            </a:r>
          </a:p>
        </p:txBody>
      </p:sp>
    </p:spTree>
    <p:extLst>
      <p:ext uri="{BB962C8B-B14F-4D97-AF65-F5344CB8AC3E}">
        <p14:creationId xmlns:p14="http://schemas.microsoft.com/office/powerpoint/2010/main" val="377426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analysis</a:t>
            </a:r>
          </a:p>
        </p:txBody>
      </p:sp>
      <p:sp>
        <p:nvSpPr>
          <p:cNvPr id="3" name="Content Placeholder 2"/>
          <p:cNvSpPr>
            <a:spLocks noGrp="1"/>
          </p:cNvSpPr>
          <p:nvPr>
            <p:ph idx="1"/>
          </p:nvPr>
        </p:nvSpPr>
        <p:spPr>
          <a:xfrm>
            <a:off x="1295401" y="2530806"/>
            <a:ext cx="9601196" cy="3318936"/>
          </a:xfrm>
        </p:spPr>
        <p:txBody>
          <a:bodyPr>
            <a:normAutofit fontScale="92500" lnSpcReduction="10000"/>
          </a:bodyPr>
          <a:lstStyle/>
          <a:p>
            <a:pPr algn="just"/>
            <a:r>
              <a:rPr lang="en-US" dirty="0" smtClean="0"/>
              <a:t>Frequency analysis : Caesar's Cipher is so vulnerable to frequency analysis. It is because there is a one-to-one relationship between each letter. If a sufficiently large ciphertext is given, the plaintext can be found out by frequency analysis. </a:t>
            </a:r>
          </a:p>
          <a:p>
            <a:pPr algn="just"/>
            <a:r>
              <a:rPr lang="en-US" dirty="0" smtClean="0"/>
              <a:t>If there is a sufficiently large ciphertext, it would be solved by comparing the frequency of letters in the cipher text against the frequency of letters in standard English. </a:t>
            </a:r>
          </a:p>
          <a:p>
            <a:pPr algn="just"/>
            <a:r>
              <a:rPr lang="en-US" dirty="0" smtClean="0"/>
              <a:t>If the frequency of the letter in the cipher text is almost the same as the frequency of letters in standard English, we can find out which letter is substituted for the letter in ciphertext. Then the message would be decrypted.</a:t>
            </a:r>
            <a:endParaRPr lang="en-US" dirty="0"/>
          </a:p>
        </p:txBody>
      </p:sp>
    </p:spTree>
    <p:extLst>
      <p:ext uri="{BB962C8B-B14F-4D97-AF65-F5344CB8AC3E}">
        <p14:creationId xmlns:p14="http://schemas.microsoft.com/office/powerpoint/2010/main" val="199633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4845" y="1787236"/>
            <a:ext cx="8491537"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83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905F379-0DE1-4B8D-8E5E-7D573E6130D6}" type="slidenum">
              <a:rPr lang="en-US" altLang="en-US" sz="1200" i="0" baseline="0">
                <a:latin typeface="Arial" panose="020B0604020202020204" pitchFamily="34" charset="0"/>
              </a:rPr>
              <a:pPr/>
              <a:t>16</a:t>
            </a:fld>
            <a:endParaRPr lang="en-US" altLang="en-US" sz="1200" i="0" baseline="0">
              <a:latin typeface="Arial" panose="020B0604020202020204" pitchFamily="34" charset="0"/>
            </a:endParaRPr>
          </a:p>
        </p:txBody>
      </p:sp>
      <p:sp>
        <p:nvSpPr>
          <p:cNvPr id="3687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6875" name="Text Box 11"/>
          <p:cNvSpPr txBox="1">
            <a:spLocks noChangeArrowheads="1"/>
          </p:cNvSpPr>
          <p:nvPr/>
        </p:nvSpPr>
        <p:spPr bwMode="auto">
          <a:xfrm>
            <a:off x="4668838" y="609600"/>
            <a:ext cx="2341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err="1"/>
              <a:t>Vigenere</a:t>
            </a:r>
            <a:r>
              <a:rPr lang="en-US" altLang="en-US" sz="2400" i="0" baseline="0" dirty="0"/>
              <a:t> Cipher</a:t>
            </a:r>
          </a:p>
        </p:txBody>
      </p:sp>
      <p:pic>
        <p:nvPicPr>
          <p:cNvPr id="36876"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8638" y="1219201"/>
            <a:ext cx="85645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Rectangle 15"/>
          <p:cNvSpPr>
            <a:spLocks noChangeArrowheads="1"/>
          </p:cNvSpPr>
          <p:nvPr/>
        </p:nvSpPr>
        <p:spPr bwMode="auto">
          <a:xfrm>
            <a:off x="1676400" y="2967465"/>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a:t>We can encrypt the message “She is listening” using the 6-character keyword “PASCAL”. </a:t>
            </a:r>
          </a:p>
        </p:txBody>
      </p:sp>
      <p:sp>
        <p:nvSpPr>
          <p:cNvPr id="36878" name="Text Box 16"/>
          <p:cNvSpPr txBox="1">
            <a:spLocks noChangeArrowheads="1"/>
          </p:cNvSpPr>
          <p:nvPr/>
        </p:nvSpPr>
        <p:spPr bwMode="auto">
          <a:xfrm>
            <a:off x="1752600" y="2438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bg1"/>
                </a:solidFill>
              </a:rPr>
              <a:t>Example </a:t>
            </a:r>
            <a:endParaRPr lang="en-US" altLang="en-US" sz="2000" baseline="0" dirty="0">
              <a:solidFill>
                <a:schemeClr val="bg1"/>
              </a:solidFill>
            </a:endParaRPr>
          </a:p>
        </p:txBody>
      </p:sp>
      <p:pic>
        <p:nvPicPr>
          <p:cNvPr id="36879"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9726" y="3886201"/>
            <a:ext cx="88296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848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6C43EAD-8E13-4199-BABD-CBB4EB24426D}" type="slidenum">
              <a:rPr lang="en-US" altLang="en-US" sz="1200" i="0" baseline="0">
                <a:latin typeface="Arial" panose="020B0604020202020204" pitchFamily="34" charset="0"/>
              </a:rPr>
              <a:pPr/>
              <a:t>17</a:t>
            </a:fld>
            <a:endParaRPr lang="en-US" altLang="en-US" sz="1200" i="0" baseline="0">
              <a:latin typeface="Arial" panose="020B0604020202020204" pitchFamily="34" charset="0"/>
            </a:endParaRPr>
          </a:p>
        </p:txBody>
      </p:sp>
      <p:sp>
        <p:nvSpPr>
          <p:cNvPr id="3789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9" name="Rectangle 10"/>
          <p:cNvSpPr>
            <a:spLocks noChangeArrowheads="1"/>
          </p:cNvSpPr>
          <p:nvPr/>
        </p:nvSpPr>
        <p:spPr bwMode="auto">
          <a:xfrm>
            <a:off x="1676400" y="1029683"/>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dirty="0"/>
              <a:t>Let us see how we can encrypt the message “She is listening” using the 6-character keyword “PASCAL”. The initial key stream is (15, 0, 18, 2, 0, 11). The key stream is the repetition of this initial key stream (as many times as needed).</a:t>
            </a:r>
          </a:p>
        </p:txBody>
      </p:sp>
      <p:pic>
        <p:nvPicPr>
          <p:cNvPr id="3790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726" y="2743201"/>
            <a:ext cx="88296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178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6834" y="627017"/>
            <a:ext cx="10554789" cy="5486400"/>
          </a:xfrm>
          <a:prstGeom prst="rect">
            <a:avLst/>
          </a:prstGeom>
        </p:spPr>
      </p:pic>
    </p:spTree>
    <p:extLst>
      <p:ext uri="{BB962C8B-B14F-4D97-AF65-F5344CB8AC3E}">
        <p14:creationId xmlns:p14="http://schemas.microsoft.com/office/powerpoint/2010/main" val="308668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 Lines</a:t>
            </a:r>
            <a:endParaRPr lang="en-US" dirty="0"/>
          </a:p>
        </p:txBody>
      </p:sp>
      <p:sp>
        <p:nvSpPr>
          <p:cNvPr id="3" name="Content Placeholder 2"/>
          <p:cNvSpPr>
            <a:spLocks noGrp="1"/>
          </p:cNvSpPr>
          <p:nvPr>
            <p:ph idx="1"/>
          </p:nvPr>
        </p:nvSpPr>
        <p:spPr>
          <a:xfrm>
            <a:off x="838199" y="1950320"/>
            <a:ext cx="10996749" cy="4351338"/>
          </a:xfrm>
        </p:spPr>
        <p:txBody>
          <a:bodyPr>
            <a:normAutofit lnSpcReduction="10000"/>
          </a:bodyPr>
          <a:lstStyle/>
          <a:p>
            <a:pPr marL="0" indent="0">
              <a:buNone/>
            </a:pPr>
            <a:endParaRPr lang="en-US" dirty="0" smtClean="0"/>
          </a:p>
          <a:p>
            <a:r>
              <a:rPr lang="en-US" dirty="0" smtClean="0"/>
              <a:t>Lab work is divided into 12 weeks. </a:t>
            </a:r>
          </a:p>
          <a:p>
            <a:r>
              <a:rPr lang="en-US" dirty="0" smtClean="0"/>
              <a:t>Each week has certain objectives to be accomplished.</a:t>
            </a:r>
          </a:p>
          <a:p>
            <a:r>
              <a:rPr lang="en-US" dirty="0" smtClean="0"/>
              <a:t>Each week has 2 hours of Lab work. </a:t>
            </a:r>
          </a:p>
          <a:p>
            <a:r>
              <a:rPr lang="en-US" dirty="0" smtClean="0"/>
              <a:t>Students can implement the specified algorithm using any programming Language(C, C++, Java cryptography). </a:t>
            </a:r>
          </a:p>
          <a:p>
            <a:r>
              <a:rPr lang="en-US" dirty="0" smtClean="0"/>
              <a:t>All students are required to records their work in Project File (individual)</a:t>
            </a:r>
          </a:p>
          <a:p>
            <a:r>
              <a:rPr lang="en-US" dirty="0" smtClean="0"/>
              <a:t>Continuous evaluation of Lab should be done. </a:t>
            </a:r>
            <a:endParaRPr lang="en-US" dirty="0"/>
          </a:p>
          <a:p>
            <a:r>
              <a:rPr lang="en-US" dirty="0" smtClean="0"/>
              <a:t>Evaluation is done every week.</a:t>
            </a:r>
            <a:endParaRPr lang="en-US" dirty="0"/>
          </a:p>
        </p:txBody>
      </p:sp>
    </p:spTree>
    <p:extLst>
      <p:ext uri="{BB962C8B-B14F-4D97-AF65-F5344CB8AC3E}">
        <p14:creationId xmlns:p14="http://schemas.microsoft.com/office/powerpoint/2010/main" val="420563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smtClean="0"/>
              <a:t>Objective</a:t>
            </a:r>
            <a:r>
              <a:rPr lang="en-US" b="1" dirty="0"/>
              <a:t>: - To understand the concept of Shift Ciphers.</a:t>
            </a:r>
            <a:r>
              <a:rPr lang="en-US" dirty="0"/>
              <a:t> </a:t>
            </a:r>
          </a:p>
          <a:p>
            <a:pPr lvl="0"/>
            <a:r>
              <a:rPr lang="en-US" dirty="0"/>
              <a:t>Implement a program to show the working of </a:t>
            </a:r>
            <a:r>
              <a:rPr lang="en-US" b="1" dirty="0"/>
              <a:t>A</a:t>
            </a:r>
            <a:r>
              <a:rPr lang="en-US" b="1" dirty="0" smtClean="0"/>
              <a:t>dditive/Caesar </a:t>
            </a:r>
            <a:r>
              <a:rPr lang="en-US" b="1" dirty="0"/>
              <a:t>cipher</a:t>
            </a:r>
            <a:r>
              <a:rPr lang="en-US" b="1" dirty="0" smtClean="0"/>
              <a:t>.</a:t>
            </a:r>
          </a:p>
          <a:p>
            <a:pPr lvl="0"/>
            <a:r>
              <a:rPr lang="en-US" dirty="0"/>
              <a:t>Implement a program to show the working of </a:t>
            </a:r>
            <a:r>
              <a:rPr lang="en-US" b="1" dirty="0" smtClean="0"/>
              <a:t>Multiplicative cipher</a:t>
            </a:r>
          </a:p>
          <a:p>
            <a:pPr lvl="0"/>
            <a:r>
              <a:rPr lang="en-US" dirty="0"/>
              <a:t>Implement a program to show the working of </a:t>
            </a:r>
            <a:r>
              <a:rPr lang="en-US" b="1" dirty="0" smtClean="0"/>
              <a:t>Affine </a:t>
            </a:r>
            <a:r>
              <a:rPr lang="en-US" b="1" dirty="0"/>
              <a:t>cipher</a:t>
            </a:r>
            <a:endParaRPr lang="en-US" dirty="0"/>
          </a:p>
          <a:p>
            <a:pPr lvl="0"/>
            <a:r>
              <a:rPr lang="en-US" dirty="0"/>
              <a:t>Implement a program to show the working of </a:t>
            </a:r>
            <a:r>
              <a:rPr lang="en-US" b="1" dirty="0"/>
              <a:t>Vigenère cipher</a:t>
            </a:r>
            <a:r>
              <a:rPr lang="en-US" b="1" dirty="0" smtClean="0"/>
              <a:t>.</a:t>
            </a:r>
          </a:p>
          <a:p>
            <a:pPr lvl="0"/>
            <a:r>
              <a:rPr lang="en-US" dirty="0"/>
              <a:t> Implement a program to show the working of </a:t>
            </a:r>
            <a:r>
              <a:rPr lang="en-US" b="1" dirty="0" smtClean="0"/>
              <a:t>Playfair cipher</a:t>
            </a:r>
            <a:r>
              <a:rPr lang="en-US" dirty="0" smtClean="0"/>
              <a:t>.</a:t>
            </a:r>
          </a:p>
          <a:p>
            <a:pPr lvl="0"/>
            <a:r>
              <a:rPr lang="en-US" dirty="0"/>
              <a:t>Implement a program to show the working of </a:t>
            </a:r>
            <a:r>
              <a:rPr lang="en-US" b="1" dirty="0" smtClean="0"/>
              <a:t>Hill cipher.</a:t>
            </a:r>
            <a:endParaRPr lang="en-US" dirty="0"/>
          </a:p>
          <a:p>
            <a:endParaRPr lang="en-US" dirty="0"/>
          </a:p>
        </p:txBody>
      </p:sp>
      <p:sp>
        <p:nvSpPr>
          <p:cNvPr id="2" name="Rectangle 1"/>
          <p:cNvSpPr/>
          <p:nvPr/>
        </p:nvSpPr>
        <p:spPr>
          <a:xfrm>
            <a:off x="2147456" y="1096879"/>
            <a:ext cx="7883236" cy="523220"/>
          </a:xfrm>
          <a:prstGeom prst="rect">
            <a:avLst/>
          </a:prstGeom>
        </p:spPr>
        <p:txBody>
          <a:bodyPr wrap="square">
            <a:spAutoFit/>
          </a:bodyPr>
          <a:lstStyle/>
          <a:p>
            <a:r>
              <a:rPr lang="en-US" sz="2800" b="1" dirty="0"/>
              <a:t>EXPERIMENT NO – 1: Shift Cipher Techniques</a:t>
            </a:r>
            <a:endParaRPr lang="en-US" sz="2800" dirty="0"/>
          </a:p>
        </p:txBody>
      </p:sp>
    </p:spTree>
    <p:extLst>
      <p:ext uri="{BB962C8B-B14F-4D97-AF65-F5344CB8AC3E}">
        <p14:creationId xmlns:p14="http://schemas.microsoft.com/office/powerpoint/2010/main" val="109665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EXPERIMENT NO – </a:t>
            </a:r>
            <a:r>
              <a:rPr lang="en-US" b="1" dirty="0" smtClean="0"/>
              <a:t>2: </a:t>
            </a:r>
            <a:r>
              <a:rPr lang="en-US" b="1" dirty="0"/>
              <a:t>Classical Encryption Techniques</a:t>
            </a:r>
            <a:r>
              <a:rPr lang="en-US" dirty="0"/>
              <a:t/>
            </a:r>
            <a:br>
              <a:rPr lang="en-US" dirty="0"/>
            </a:br>
            <a:r>
              <a:rPr lang="en-US" b="1" dirty="0"/>
              <a:t>Objective: - To understand the concept of passwords, Brute Force Techniques.</a:t>
            </a:r>
            <a:r>
              <a:rPr lang="en-US" dirty="0"/>
              <a:t> </a:t>
            </a:r>
          </a:p>
          <a:p>
            <a:pPr lvl="0"/>
            <a:r>
              <a:rPr lang="en-US" dirty="0"/>
              <a:t>Develop a program to show the workings of substitution method.</a:t>
            </a:r>
          </a:p>
          <a:p>
            <a:r>
              <a:rPr lang="en-US" dirty="0"/>
              <a:t>Develop a login system, which will take two inputs username and password (4 digit pin). As an Adversary develop a program, which will generate passwords serially, and find the right password for the developed login system.</a:t>
            </a:r>
          </a:p>
        </p:txBody>
      </p:sp>
    </p:spTree>
    <p:extLst>
      <p:ext uri="{BB962C8B-B14F-4D97-AF65-F5344CB8AC3E}">
        <p14:creationId xmlns:p14="http://schemas.microsoft.com/office/powerpoint/2010/main" val="357646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r>
            <a:br>
              <a:rPr lang="en-US" dirty="0"/>
            </a:br>
            <a:r>
              <a:rPr lang="en-US" b="1" dirty="0"/>
              <a:t>EXPERIMENT NO-3: DES Encryption Techniques </a:t>
            </a:r>
            <a:r>
              <a:rPr lang="en-US" dirty="0"/>
              <a:t/>
            </a:r>
            <a:br>
              <a:rPr lang="en-US" dirty="0"/>
            </a:br>
            <a:r>
              <a:rPr lang="en-US" b="1" dirty="0"/>
              <a:t>Objective: - To understand the concept of Block Ciphers</a:t>
            </a:r>
            <a:endParaRPr lang="en-US" dirty="0"/>
          </a:p>
          <a:p>
            <a:r>
              <a:rPr lang="en-US" dirty="0"/>
              <a:t>Implement the Data Encryption Standards</a:t>
            </a:r>
          </a:p>
        </p:txBody>
      </p:sp>
    </p:spTree>
    <p:extLst>
      <p:ext uri="{BB962C8B-B14F-4D97-AF65-F5344CB8AC3E}">
        <p14:creationId xmlns:p14="http://schemas.microsoft.com/office/powerpoint/2010/main" val="65014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EXPERIMENT NO-4: AES Encryption Techniques </a:t>
            </a:r>
            <a:r>
              <a:rPr lang="en-US" dirty="0"/>
              <a:t/>
            </a:r>
            <a:br>
              <a:rPr lang="en-US" dirty="0"/>
            </a:br>
            <a:r>
              <a:rPr lang="en-US" b="1" dirty="0"/>
              <a:t>Objective: - To understand the concept of Block Ciphers</a:t>
            </a:r>
            <a:r>
              <a:rPr lang="en-US" dirty="0"/>
              <a:t> </a:t>
            </a:r>
          </a:p>
          <a:p>
            <a:pPr lvl="0"/>
            <a:r>
              <a:rPr lang="en-US" dirty="0"/>
              <a:t>Implement the Advanced Encryption Standards.</a:t>
            </a:r>
          </a:p>
          <a:p>
            <a:pPr marL="0" indent="0">
              <a:buNone/>
            </a:pPr>
            <a:endParaRPr lang="en-US" dirty="0"/>
          </a:p>
          <a:p>
            <a:r>
              <a:rPr lang="en-US" dirty="0"/>
              <a:t/>
            </a:r>
            <a:br>
              <a:rPr lang="en-US" dirty="0"/>
            </a:br>
            <a:r>
              <a:rPr lang="en-US" b="1" dirty="0"/>
              <a:t>EXPERIMENT-5: Public key Cryptography: </a:t>
            </a:r>
            <a:r>
              <a:rPr lang="en-US" dirty="0"/>
              <a:t/>
            </a:r>
            <a:br>
              <a:rPr lang="en-US" dirty="0"/>
            </a:br>
            <a:r>
              <a:rPr lang="en-US" b="1" dirty="0"/>
              <a:t>Objective: - To understand the concept of secret key, cipher and plain text.</a:t>
            </a:r>
            <a:endParaRPr lang="en-US" dirty="0"/>
          </a:p>
          <a:p>
            <a:pPr lvl="0"/>
            <a:r>
              <a:rPr lang="en-US" dirty="0"/>
              <a:t>Design a system, which will demonstrate the working of RSA public key cryptography.</a:t>
            </a:r>
          </a:p>
          <a:p>
            <a:endParaRPr lang="en-US" dirty="0"/>
          </a:p>
        </p:txBody>
      </p:sp>
    </p:spTree>
    <p:extLst>
      <p:ext uri="{BB962C8B-B14F-4D97-AF65-F5344CB8AC3E}">
        <p14:creationId xmlns:p14="http://schemas.microsoft.com/office/powerpoint/2010/main" val="225191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EXPERIMENT-6: </a:t>
            </a:r>
            <a:r>
              <a:rPr lang="en-US" b="1" dirty="0" err="1"/>
              <a:t>Diffie</a:t>
            </a:r>
            <a:r>
              <a:rPr lang="en-US" b="1" dirty="0"/>
              <a:t> Hellman Key Exchange Algorithm:</a:t>
            </a:r>
            <a:r>
              <a:rPr lang="en-US" dirty="0"/>
              <a:t/>
            </a:r>
            <a:br>
              <a:rPr lang="en-US" dirty="0"/>
            </a:br>
            <a:r>
              <a:rPr lang="en-US" b="1" dirty="0"/>
              <a:t>Objective: - To understand the concept of exchanging keys through </a:t>
            </a:r>
            <a:r>
              <a:rPr lang="en-US" b="1" dirty="0" err="1"/>
              <a:t>Diffie</a:t>
            </a:r>
            <a:r>
              <a:rPr lang="en-US" b="1" dirty="0"/>
              <a:t> Hellman.</a:t>
            </a:r>
            <a:endParaRPr lang="en-US" dirty="0"/>
          </a:p>
          <a:p>
            <a:pPr marL="0" lvl="0" indent="0">
              <a:buNone/>
            </a:pPr>
            <a:r>
              <a:rPr lang="en-US" dirty="0"/>
              <a:t>Design a system, which will demonstrate the working of </a:t>
            </a:r>
            <a:r>
              <a:rPr lang="en-US" dirty="0" err="1"/>
              <a:t>Diffie</a:t>
            </a:r>
            <a:r>
              <a:rPr lang="en-US" dirty="0"/>
              <a:t> Hellman.</a:t>
            </a:r>
          </a:p>
          <a:p>
            <a:pPr marL="0" indent="0">
              <a:buNone/>
            </a:pPr>
            <a:endParaRPr lang="en-US" dirty="0"/>
          </a:p>
        </p:txBody>
      </p:sp>
    </p:spTree>
    <p:extLst>
      <p:ext uri="{BB962C8B-B14F-4D97-AF65-F5344CB8AC3E}">
        <p14:creationId xmlns:p14="http://schemas.microsoft.com/office/powerpoint/2010/main" val="22919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Experiment No 7: Hash Function </a:t>
            </a:r>
            <a:endParaRPr lang="en-US" sz="2000" dirty="0"/>
          </a:p>
          <a:p>
            <a:r>
              <a:rPr lang="en-US" b="1" dirty="0"/>
              <a:t>Objective: - To understand the concept of Integrity, Non-repudiation and message digest.</a:t>
            </a:r>
            <a:endParaRPr lang="en-US" sz="2000" dirty="0"/>
          </a:p>
          <a:p>
            <a:pPr lvl="0"/>
            <a:r>
              <a:rPr lang="en-US" dirty="0"/>
              <a:t>Write a program to demonstrate the working of SHA-512.</a:t>
            </a:r>
          </a:p>
          <a:p>
            <a:pPr lvl="0"/>
            <a:r>
              <a:rPr lang="en-US" dirty="0"/>
              <a:t>Create a mail (treat it as a string) and attach the digital signature with your mail. show that the attached digital signature can be used to:</a:t>
            </a:r>
          </a:p>
          <a:p>
            <a:pPr lvl="1"/>
            <a:r>
              <a:rPr lang="en-US" dirty="0"/>
              <a:t>Verify the author and the date and time of the signature.</a:t>
            </a:r>
          </a:p>
          <a:p>
            <a:pPr lvl="1"/>
            <a:r>
              <a:rPr lang="en-US" dirty="0"/>
              <a:t>Authenticate the contents at the time of the signature.</a:t>
            </a:r>
          </a:p>
          <a:p>
            <a:endParaRPr lang="en-US" dirty="0"/>
          </a:p>
        </p:txBody>
      </p:sp>
    </p:spTree>
    <p:extLst>
      <p:ext uri="{BB962C8B-B14F-4D97-AF65-F5344CB8AC3E}">
        <p14:creationId xmlns:p14="http://schemas.microsoft.com/office/powerpoint/2010/main" val="399856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NO. 1 </a:t>
            </a:r>
            <a:endParaRPr lang="en-US" dirty="0"/>
          </a:p>
        </p:txBody>
      </p:sp>
      <p:sp>
        <p:nvSpPr>
          <p:cNvPr id="3" name="Content Placeholder 2"/>
          <p:cNvSpPr>
            <a:spLocks noGrp="1"/>
          </p:cNvSpPr>
          <p:nvPr>
            <p:ph idx="1"/>
          </p:nvPr>
        </p:nvSpPr>
        <p:spPr>
          <a:xfrm>
            <a:off x="1295402" y="2426303"/>
            <a:ext cx="9601196" cy="3318936"/>
          </a:xfrm>
        </p:spPr>
        <p:txBody>
          <a:bodyPr>
            <a:normAutofit fontScale="92500" lnSpcReduction="20000"/>
          </a:bodyPr>
          <a:lstStyle/>
          <a:p>
            <a:r>
              <a:rPr lang="en-US" dirty="0" smtClean="0"/>
              <a:t>AIM: To implement Ceaser Cipher Encryption-Decryption.</a:t>
            </a:r>
          </a:p>
          <a:p>
            <a:r>
              <a:rPr lang="en-US" dirty="0" smtClean="0"/>
              <a:t>Theory: </a:t>
            </a:r>
          </a:p>
          <a:p>
            <a:pPr marL="0" indent="0">
              <a:buNone/>
            </a:pPr>
            <a:r>
              <a:rPr lang="en-US" dirty="0" smtClean="0"/>
              <a:t>In cryptography, a Caesar cipher, also known as a Caesar's cipher, the shift cipher, Caesar's code or Caesar shift, is one of the simplest and most widely known encryption techniques. </a:t>
            </a:r>
          </a:p>
          <a:p>
            <a:pPr marL="0" indent="0">
              <a:buNone/>
            </a:pPr>
            <a:r>
              <a:rPr lang="en-US" dirty="0" smtClean="0"/>
              <a:t>It is a type of substitution cipher in which each letter in the plaintext is replaced by a letter some fixed number of positions down the alphabet. </a:t>
            </a:r>
          </a:p>
          <a:p>
            <a:pPr marL="0" indent="0">
              <a:buNone/>
            </a:pPr>
            <a:r>
              <a:rPr lang="en-US" dirty="0" smtClean="0"/>
              <a:t>For example, with a shift of 3, A would be replaced by D, B would become E, and so on.</a:t>
            </a:r>
            <a:endParaRPr lang="en-US" dirty="0"/>
          </a:p>
        </p:txBody>
      </p:sp>
    </p:spTree>
    <p:extLst>
      <p:ext uri="{BB962C8B-B14F-4D97-AF65-F5344CB8AC3E}">
        <p14:creationId xmlns:p14="http://schemas.microsoft.com/office/powerpoint/2010/main" val="13054517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97</TotalTime>
  <Words>979</Words>
  <Application>Microsoft Office PowerPoint</Application>
  <PresentationFormat>Widescreen</PresentationFormat>
  <Paragraphs>74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Garamond</vt:lpstr>
      <vt:lpstr>Tahoma</vt:lpstr>
      <vt:lpstr>Times New Roman</vt:lpstr>
      <vt:lpstr>Organic</vt:lpstr>
      <vt:lpstr>Cryptography and Network Security Lab</vt:lpstr>
      <vt:lpstr>Guide Lines</vt:lpstr>
      <vt:lpstr>PowerPoint Presentation</vt:lpstr>
      <vt:lpstr>PowerPoint Presentation</vt:lpstr>
      <vt:lpstr>PowerPoint Presentation</vt:lpstr>
      <vt:lpstr>PowerPoint Presentation</vt:lpstr>
      <vt:lpstr>PowerPoint Presentation</vt:lpstr>
      <vt:lpstr>PowerPoint Presentation</vt:lpstr>
      <vt:lpstr>EXPERIMENT NO. 1 </vt:lpstr>
      <vt:lpstr>PowerPoint Presentation</vt:lpstr>
      <vt:lpstr>Example</vt:lpstr>
      <vt:lpstr>Example</vt:lpstr>
      <vt:lpstr>Breaking of Caesar's Cipher :</vt:lpstr>
      <vt:lpstr>Frequency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Lab</dc:title>
  <dc:creator>Dr. Sunil Gupta</dc:creator>
  <cp:lastModifiedBy>Dr. Sunil Gupta</cp:lastModifiedBy>
  <cp:revision>12</cp:revision>
  <dcterms:created xsi:type="dcterms:W3CDTF">2020-08-09T14:51:35Z</dcterms:created>
  <dcterms:modified xsi:type="dcterms:W3CDTF">2021-08-09T05:17:20Z</dcterms:modified>
</cp:coreProperties>
</file>