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2" r:id="rId3"/>
    <p:sldId id="278" r:id="rId4"/>
    <p:sldId id="279" r:id="rId5"/>
    <p:sldId id="263" r:id="rId6"/>
    <p:sldId id="264" r:id="rId7"/>
    <p:sldId id="276" r:id="rId8"/>
    <p:sldId id="277"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69" d="100"/>
          <a:sy n="69" d="100"/>
        </p:scale>
        <p:origin x="8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A9E9F-5D83-40EA-BE05-D24C0D69B493}" type="datetimeFigureOut">
              <a:rPr lang="en-US" smtClean="0"/>
              <a:t>8/17/2020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03566-696C-4E7D-922C-77DA2FB71CE4}" type="slidenum">
              <a:rPr lang="en-US" smtClean="0"/>
              <a:t>‹#›</a:t>
            </a:fld>
            <a:endParaRPr lang="en-US"/>
          </a:p>
        </p:txBody>
      </p:sp>
    </p:spTree>
    <p:extLst>
      <p:ext uri="{BB962C8B-B14F-4D97-AF65-F5344CB8AC3E}">
        <p14:creationId xmlns:p14="http://schemas.microsoft.com/office/powerpoint/2010/main" val="281845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DB758E5-C391-499C-84DA-374CF5320D5C}" type="slidenum">
              <a:rPr lang="en-US" altLang="en-US" sz="1200" b="0" i="0" baseline="0"/>
              <a:pPr/>
              <a:t>7</a:t>
            </a:fld>
            <a:endParaRPr lang="en-US" altLang="en-US" sz="1200" b="0" i="0" baseline="0"/>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36043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B3E0DD1-7350-482C-B940-3285D1C49784}" type="slidenum">
              <a:rPr lang="en-US" altLang="en-US" sz="1200" b="0" i="0" baseline="0"/>
              <a:pPr/>
              <a:t>8</a:t>
            </a:fld>
            <a:endParaRPr lang="en-US" altLang="en-US" sz="1200" b="0" i="0" baseline="0"/>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22952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EAA69C2-C202-4354-8A50-8F062D171A8D}" type="datetimeFigureOut">
              <a:rPr lang="en-US" smtClean="0"/>
              <a:t>8/17/2020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C7170B9-A9B4-484A-BF47-8A61F54CFC6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520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AA69C2-C202-4354-8A50-8F062D171A8D}"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17714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4804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412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2636373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6278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8300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AA69C2-C202-4354-8A50-8F062D171A8D}"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368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AA69C2-C202-4354-8A50-8F062D171A8D}"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56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AA69C2-C202-4354-8A50-8F062D171A8D}"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62600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AA69C2-C202-4354-8A50-8F062D171A8D}"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70B9-A9B4-484A-BF47-8A61F54CFC6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814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AA69C2-C202-4354-8A50-8F062D171A8D}"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345259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AA69C2-C202-4354-8A50-8F062D171A8D}" type="datetimeFigureOut">
              <a:rPr lang="en-US" smtClean="0"/>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170B9-A9B4-484A-BF47-8A61F54CFC6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733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AA69C2-C202-4354-8A50-8F062D171A8D}" type="datetimeFigureOut">
              <a:rPr lang="en-US" smtClean="0"/>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170B9-A9B4-484A-BF47-8A61F54CFC6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50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A69C2-C202-4354-8A50-8F062D171A8D}" type="datetimeFigureOut">
              <a:rPr lang="en-US" smtClean="0"/>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344397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AA69C2-C202-4354-8A50-8F062D171A8D}"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170B9-A9B4-484A-BF47-8A61F54CFC6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623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AA69C2-C202-4354-8A50-8F062D171A8D}"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170B9-A9B4-484A-BF47-8A61F54CFC63}" type="slidenum">
              <a:rPr lang="en-US" smtClean="0"/>
              <a:t>‹#›</a:t>
            </a:fld>
            <a:endParaRPr lang="en-US"/>
          </a:p>
        </p:txBody>
      </p:sp>
    </p:spTree>
    <p:extLst>
      <p:ext uri="{BB962C8B-B14F-4D97-AF65-F5344CB8AC3E}">
        <p14:creationId xmlns:p14="http://schemas.microsoft.com/office/powerpoint/2010/main" val="3641495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AA69C2-C202-4354-8A50-8F062D171A8D}" type="datetimeFigureOut">
              <a:rPr lang="en-US" smtClean="0"/>
              <a:t>8/17/2020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7170B9-A9B4-484A-BF47-8A61F54CFC63}" type="slidenum">
              <a:rPr lang="en-US" smtClean="0"/>
              <a:t>‹#›</a:t>
            </a:fld>
            <a:endParaRPr lang="en-US"/>
          </a:p>
        </p:txBody>
      </p:sp>
    </p:spTree>
    <p:extLst>
      <p:ext uri="{BB962C8B-B14F-4D97-AF65-F5344CB8AC3E}">
        <p14:creationId xmlns:p14="http://schemas.microsoft.com/office/powerpoint/2010/main" val="3501654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Cryptography and Network Security Lab</a:t>
            </a:r>
            <a:endParaRPr lang="en-US" dirty="0"/>
          </a:p>
        </p:txBody>
      </p:sp>
      <p:sp>
        <p:nvSpPr>
          <p:cNvPr id="3" name="Subtitle 2"/>
          <p:cNvSpPr>
            <a:spLocks noGrp="1"/>
          </p:cNvSpPr>
          <p:nvPr>
            <p:ph type="subTitle" idx="1"/>
          </p:nvPr>
        </p:nvSpPr>
        <p:spPr>
          <a:xfrm>
            <a:off x="2692398" y="3657596"/>
            <a:ext cx="6815669" cy="1554483"/>
          </a:xfrm>
        </p:spPr>
        <p:txBody>
          <a:bodyPr>
            <a:normAutofit fontScale="77500" lnSpcReduction="20000"/>
          </a:bodyPr>
          <a:lstStyle/>
          <a:p>
            <a:endParaRPr lang="en-US" b="1" dirty="0" smtClean="0"/>
          </a:p>
          <a:p>
            <a:r>
              <a:rPr lang="en-US" sz="2800" b="1" dirty="0" smtClean="0"/>
              <a:t>Lab-2</a:t>
            </a:r>
            <a:endParaRPr lang="en-US" sz="2800" b="1" dirty="0" smtClean="0"/>
          </a:p>
          <a:p>
            <a:r>
              <a:rPr lang="en-US" sz="2800" dirty="0" smtClean="0"/>
              <a:t>Dr. Sunil Gupta</a:t>
            </a:r>
          </a:p>
          <a:p>
            <a:r>
              <a:rPr lang="en-US" sz="2800" dirty="0" smtClean="0"/>
              <a:t>Professor- SoCS, UPES</a:t>
            </a:r>
            <a:endParaRPr lang="en-US" sz="2800" dirty="0"/>
          </a:p>
        </p:txBody>
      </p:sp>
    </p:spTree>
    <p:extLst>
      <p:ext uri="{BB962C8B-B14F-4D97-AF65-F5344CB8AC3E}">
        <p14:creationId xmlns:p14="http://schemas.microsoft.com/office/powerpoint/2010/main" val="245356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of Caesar's Cipher :</a:t>
            </a:r>
            <a:endParaRPr lang="en-US" dirty="0"/>
          </a:p>
        </p:txBody>
      </p:sp>
      <p:sp>
        <p:nvSpPr>
          <p:cNvPr id="3" name="Content Placeholder 2"/>
          <p:cNvSpPr>
            <a:spLocks noGrp="1"/>
          </p:cNvSpPr>
          <p:nvPr>
            <p:ph idx="1"/>
          </p:nvPr>
        </p:nvSpPr>
        <p:spPr>
          <a:xfrm>
            <a:off x="1295401" y="2504680"/>
            <a:ext cx="9601196" cy="3318936"/>
          </a:xfrm>
        </p:spPr>
        <p:txBody>
          <a:bodyPr>
            <a:normAutofit fontScale="92500" lnSpcReduction="20000"/>
          </a:bodyPr>
          <a:lstStyle/>
          <a:p>
            <a:r>
              <a:rPr lang="en-US" dirty="0" smtClean="0"/>
              <a:t>Obviously, it had two weaknesses. </a:t>
            </a:r>
          </a:p>
          <a:p>
            <a:pPr marL="0" indent="0">
              <a:buNone/>
            </a:pPr>
            <a:r>
              <a:rPr lang="en-US" dirty="0" smtClean="0"/>
              <a:t>The first was that the algorithm was not particularly strong. </a:t>
            </a:r>
          </a:p>
          <a:p>
            <a:pPr marL="0" indent="0">
              <a:buNone/>
            </a:pPr>
            <a:r>
              <a:rPr lang="en-US" dirty="0" smtClean="0"/>
              <a:t>If English text was being encrypted, then it would be relatively simple to compare the frequency of letters in the cipher text against the frequency of letters in standard English. </a:t>
            </a:r>
          </a:p>
          <a:p>
            <a:pPr marL="0" indent="0">
              <a:buNone/>
            </a:pPr>
            <a:r>
              <a:rPr lang="en-US" dirty="0" smtClean="0"/>
              <a:t>Statistics would soon reveal patterns that pointed out the probable plain text letter associated with each cipher text letter. </a:t>
            </a:r>
          </a:p>
          <a:p>
            <a:pPr marL="0" indent="0">
              <a:buNone/>
            </a:pPr>
            <a:r>
              <a:rPr lang="en-US" dirty="0" smtClean="0"/>
              <a:t>Once a single association was found the entire algorithm could be cracked.</a:t>
            </a:r>
          </a:p>
          <a:p>
            <a:pPr marL="0" indent="0">
              <a:buNone/>
            </a:pPr>
            <a:r>
              <a:rPr lang="en-US" dirty="0" smtClean="0"/>
              <a:t>No message would be secure. </a:t>
            </a:r>
          </a:p>
        </p:txBody>
      </p:sp>
    </p:spTree>
    <p:extLst>
      <p:ext uri="{BB962C8B-B14F-4D97-AF65-F5344CB8AC3E}">
        <p14:creationId xmlns:p14="http://schemas.microsoft.com/office/powerpoint/2010/main" val="377426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8092" y="703386"/>
            <a:ext cx="10189028" cy="5444197"/>
          </a:xfrm>
        </p:spPr>
        <p:txBody>
          <a:bodyPr>
            <a:normAutofit lnSpcReduction="10000"/>
          </a:bodyPr>
          <a:lstStyle/>
          <a:p>
            <a:pPr lvl="1"/>
            <a:r>
              <a:rPr lang="en-IN" sz="2800" b="1" dirty="0"/>
              <a:t>Caesar Cipher</a:t>
            </a:r>
          </a:p>
          <a:p>
            <a:pPr lvl="2"/>
            <a:r>
              <a:rPr lang="en-IN" sz="2600" dirty="0"/>
              <a:t>Julius Caesar used additive ciphers to communicate with his officers. He used 3 as the key value</a:t>
            </a:r>
            <a:r>
              <a:rPr lang="en-IN" sz="2600" dirty="0" smtClean="0"/>
              <a:t>.</a:t>
            </a:r>
          </a:p>
          <a:p>
            <a:pPr lvl="2"/>
            <a:endParaRPr lang="en-IN" sz="2600" dirty="0"/>
          </a:p>
          <a:p>
            <a:pPr lvl="1"/>
            <a:r>
              <a:rPr lang="en-IN" sz="2800" b="1" dirty="0"/>
              <a:t>Cryptanalysis</a:t>
            </a:r>
          </a:p>
          <a:p>
            <a:pPr lvl="2"/>
            <a:r>
              <a:rPr lang="en-IN" sz="2600" dirty="0"/>
              <a:t>Additive ciphers are vulnerable to ciphertext-only attacks using exhaustive key searches.</a:t>
            </a:r>
          </a:p>
          <a:p>
            <a:pPr lvl="2"/>
            <a:r>
              <a:rPr lang="en-IN" sz="2600" dirty="0"/>
              <a:t>The key domain is very small. (Example: 26 keys, excluding ZERO, we have 25 keys)</a:t>
            </a:r>
          </a:p>
          <a:p>
            <a:pPr lvl="2"/>
            <a:r>
              <a:rPr lang="en-IN" sz="2600" dirty="0"/>
              <a:t>Eve can launch a brute-force attack on the ciphertext using these 25 keys.</a:t>
            </a:r>
          </a:p>
        </p:txBody>
      </p:sp>
    </p:spTree>
    <p:extLst>
      <p:ext uri="{BB962C8B-B14F-4D97-AF65-F5344CB8AC3E}">
        <p14:creationId xmlns:p14="http://schemas.microsoft.com/office/powerpoint/2010/main" val="1236820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6134" y="703386"/>
            <a:ext cx="7704667" cy="5444197"/>
          </a:xfrm>
        </p:spPr>
        <p:txBody>
          <a:bodyPr>
            <a:normAutofit fontScale="92500" lnSpcReduction="20000"/>
          </a:bodyPr>
          <a:lstStyle/>
          <a:p>
            <a:pPr lvl="1"/>
            <a:endParaRPr lang="en-IN" sz="2600" dirty="0"/>
          </a:p>
          <a:p>
            <a:pPr lvl="1"/>
            <a:endParaRPr lang="en-IN" sz="2600" dirty="0"/>
          </a:p>
          <a:p>
            <a:pPr lvl="1"/>
            <a:endParaRPr lang="en-IN" sz="2600" dirty="0"/>
          </a:p>
          <a:p>
            <a:pPr lvl="1"/>
            <a:endParaRPr lang="en-IN" sz="2600" dirty="0"/>
          </a:p>
          <a:p>
            <a:pPr lvl="1"/>
            <a:endParaRPr lang="en-IN" sz="2600" dirty="0"/>
          </a:p>
          <a:p>
            <a:pPr lvl="1"/>
            <a:endParaRPr lang="en-IN" sz="2600" dirty="0"/>
          </a:p>
          <a:p>
            <a:pPr lvl="1"/>
            <a:endParaRPr lang="en-IN" sz="2600" dirty="0"/>
          </a:p>
          <a:p>
            <a:pPr lvl="1"/>
            <a:endParaRPr lang="en-IN" sz="2600" dirty="0"/>
          </a:p>
          <a:p>
            <a:pPr lvl="1"/>
            <a:r>
              <a:rPr lang="en-IN" sz="2600" dirty="0"/>
              <a:t>Additive ciphers can also be subjected to statistical attacks.</a:t>
            </a:r>
          </a:p>
          <a:p>
            <a:pPr lvl="1"/>
            <a:r>
              <a:rPr lang="en-IN" sz="2600" dirty="0"/>
              <a:t>If Eve, gets hold of a long text then the commonly repeated words can be identified and analysed.</a:t>
            </a:r>
          </a:p>
          <a:p>
            <a:pPr lvl="1"/>
            <a:endParaRPr lang="en-IN" sz="2600" dirty="0"/>
          </a:p>
          <a:p>
            <a:pPr lvl="1"/>
            <a:endParaRPr lang="en-IN" sz="2600" dirty="0"/>
          </a:p>
          <a:p>
            <a:pPr lvl="1"/>
            <a:endParaRPr lang="en-IN" sz="2600" dirty="0"/>
          </a:p>
          <a:p>
            <a:pPr lvl="1"/>
            <a:endParaRPr lang="en-IN" sz="2600" dirty="0"/>
          </a:p>
          <a:p>
            <a:pPr lvl="1"/>
            <a:endParaRPr lang="en-IN" sz="2600" dirty="0"/>
          </a:p>
          <a:p>
            <a:pPr lvl="1"/>
            <a:endParaRPr lang="en-IN" sz="2600" dirty="0"/>
          </a:p>
          <a:p>
            <a:pPr lvl="1"/>
            <a:endParaRPr lang="en-IN" sz="2600" dirty="0"/>
          </a:p>
        </p:txBody>
      </p:sp>
      <p:pic>
        <p:nvPicPr>
          <p:cNvPr id="4"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4717" y="703386"/>
            <a:ext cx="6929864" cy="256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0425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 analysis</a:t>
            </a:r>
          </a:p>
        </p:txBody>
      </p:sp>
      <p:sp>
        <p:nvSpPr>
          <p:cNvPr id="3" name="Content Placeholder 2"/>
          <p:cNvSpPr>
            <a:spLocks noGrp="1"/>
          </p:cNvSpPr>
          <p:nvPr>
            <p:ph idx="1"/>
          </p:nvPr>
        </p:nvSpPr>
        <p:spPr>
          <a:xfrm>
            <a:off x="1295401" y="2530806"/>
            <a:ext cx="9601196" cy="3318936"/>
          </a:xfrm>
        </p:spPr>
        <p:txBody>
          <a:bodyPr>
            <a:normAutofit fontScale="92500" lnSpcReduction="10000"/>
          </a:bodyPr>
          <a:lstStyle/>
          <a:p>
            <a:pPr algn="just"/>
            <a:r>
              <a:rPr lang="en-US" dirty="0" smtClean="0"/>
              <a:t>Frequency analysis : Caesar's Cipher is so vulnerable to frequency analysis. It is because there is a one-to-one relationship between each letter. If a sufficiently large ciphertext is given, the plaintext can be found out by frequency analysis. </a:t>
            </a:r>
          </a:p>
          <a:p>
            <a:pPr algn="just"/>
            <a:r>
              <a:rPr lang="en-US" dirty="0" smtClean="0"/>
              <a:t>If there is a sufficiently large ciphertext, it would be solved by comparing the frequency of letters in the cipher text against the frequency of letters in standard English. </a:t>
            </a:r>
          </a:p>
          <a:p>
            <a:pPr algn="just"/>
            <a:r>
              <a:rPr lang="en-US" dirty="0" smtClean="0"/>
              <a:t>If the frequency of the letter in the cipher text is almost the same as the frequency of letters in standard English, we can find out which letter is substituted for the letter in ciphertext. Then the message would be decrypted.</a:t>
            </a:r>
            <a:endParaRPr lang="en-US" dirty="0"/>
          </a:p>
        </p:txBody>
      </p:sp>
    </p:spTree>
    <p:extLst>
      <p:ext uri="{BB962C8B-B14F-4D97-AF65-F5344CB8AC3E}">
        <p14:creationId xmlns:p14="http://schemas.microsoft.com/office/powerpoint/2010/main" val="199633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4845" y="1787236"/>
            <a:ext cx="8491537"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83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F905F379-0DE1-4B8D-8E5E-7D573E6130D6}" type="slidenum">
              <a:rPr lang="en-US" altLang="en-US" sz="1200" i="0" baseline="0">
                <a:latin typeface="Arial" panose="020B0604020202020204" pitchFamily="34" charset="0"/>
              </a:rPr>
              <a:pPr/>
              <a:t>7</a:t>
            </a:fld>
            <a:endParaRPr lang="en-US" altLang="en-US" sz="1200" i="0" baseline="0">
              <a:latin typeface="Arial" panose="020B0604020202020204" pitchFamily="34" charset="0"/>
            </a:endParaRPr>
          </a:p>
        </p:txBody>
      </p:sp>
      <p:sp>
        <p:nvSpPr>
          <p:cNvPr id="3687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6875" name="Text Box 11"/>
          <p:cNvSpPr txBox="1">
            <a:spLocks noChangeArrowheads="1"/>
          </p:cNvSpPr>
          <p:nvPr/>
        </p:nvSpPr>
        <p:spPr bwMode="auto">
          <a:xfrm>
            <a:off x="4668838" y="609600"/>
            <a:ext cx="2341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err="1"/>
              <a:t>Vigenere</a:t>
            </a:r>
            <a:r>
              <a:rPr lang="en-US" altLang="en-US" sz="2400" i="0" baseline="0" dirty="0"/>
              <a:t> Cipher</a:t>
            </a:r>
          </a:p>
        </p:txBody>
      </p:sp>
      <p:pic>
        <p:nvPicPr>
          <p:cNvPr id="36876"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8638" y="1219201"/>
            <a:ext cx="8564562"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7" name="Rectangle 15"/>
          <p:cNvSpPr>
            <a:spLocks noChangeArrowheads="1"/>
          </p:cNvSpPr>
          <p:nvPr/>
        </p:nvSpPr>
        <p:spPr bwMode="auto">
          <a:xfrm>
            <a:off x="1676400" y="2967465"/>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r>
              <a:rPr lang="en-US" altLang="en-US" sz="2400" i="0" baseline="0"/>
              <a:t>We can encrypt the message “She is listening” using the 6-character keyword “PASCAL”. </a:t>
            </a:r>
          </a:p>
        </p:txBody>
      </p:sp>
      <p:sp>
        <p:nvSpPr>
          <p:cNvPr id="36878" name="Text Box 16"/>
          <p:cNvSpPr txBox="1">
            <a:spLocks noChangeArrowheads="1"/>
          </p:cNvSpPr>
          <p:nvPr/>
        </p:nvSpPr>
        <p:spPr bwMode="auto">
          <a:xfrm>
            <a:off x="1752600" y="2438400"/>
            <a:ext cx="142378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a:solidFill>
                  <a:schemeClr val="bg1"/>
                </a:solidFill>
              </a:rPr>
              <a:t>Example </a:t>
            </a:r>
            <a:endParaRPr lang="en-US" altLang="en-US" sz="2000" baseline="0" dirty="0">
              <a:solidFill>
                <a:schemeClr val="bg1"/>
              </a:solidFill>
            </a:endParaRPr>
          </a:p>
        </p:txBody>
      </p:sp>
      <p:pic>
        <p:nvPicPr>
          <p:cNvPr id="36879" name="Picture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9726" y="3886201"/>
            <a:ext cx="88296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7848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E6C43EAD-8E13-4199-BABD-CBB4EB24426D}" type="slidenum">
              <a:rPr lang="en-US" altLang="en-US" sz="1200" i="0" baseline="0">
                <a:latin typeface="Arial" panose="020B0604020202020204" pitchFamily="34" charset="0"/>
              </a:rPr>
              <a:pPr/>
              <a:t>8</a:t>
            </a:fld>
            <a:endParaRPr lang="en-US" altLang="en-US" sz="1200" i="0" baseline="0">
              <a:latin typeface="Arial" panose="020B0604020202020204" pitchFamily="34" charset="0"/>
            </a:endParaRPr>
          </a:p>
        </p:txBody>
      </p:sp>
      <p:sp>
        <p:nvSpPr>
          <p:cNvPr id="37897"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7899" name="Rectangle 10"/>
          <p:cNvSpPr>
            <a:spLocks noChangeArrowheads="1"/>
          </p:cNvSpPr>
          <p:nvPr/>
        </p:nvSpPr>
        <p:spPr bwMode="auto">
          <a:xfrm>
            <a:off x="1676400" y="1029683"/>
            <a:ext cx="883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r>
              <a:rPr lang="en-US" altLang="en-US" sz="2400" i="0" baseline="0" dirty="0"/>
              <a:t>Let us see how we can encrypt the message “She is listening” using the 6-character keyword “PASCAL”. The initial key stream is (15, 0, 18, 2, 0, 11). The key stream is the repetition of this initial key stream (as many times as needed).</a:t>
            </a:r>
          </a:p>
        </p:txBody>
      </p:sp>
      <p:pic>
        <p:nvPicPr>
          <p:cNvPr id="37901"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9726" y="2743201"/>
            <a:ext cx="88296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8178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96834" y="627017"/>
            <a:ext cx="10554789" cy="5486400"/>
          </a:xfrm>
          <a:prstGeom prst="rect">
            <a:avLst/>
          </a:prstGeom>
        </p:spPr>
      </p:pic>
    </p:spTree>
    <p:extLst>
      <p:ext uri="{BB962C8B-B14F-4D97-AF65-F5344CB8AC3E}">
        <p14:creationId xmlns:p14="http://schemas.microsoft.com/office/powerpoint/2010/main" val="30866866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98</TotalTime>
  <Words>407</Words>
  <Application>Microsoft Office PowerPoint</Application>
  <PresentationFormat>Widescreen</PresentationFormat>
  <Paragraphs>46</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Garamond</vt:lpstr>
      <vt:lpstr>Tahoma</vt:lpstr>
      <vt:lpstr>Times New Roman</vt:lpstr>
      <vt:lpstr>Organic</vt:lpstr>
      <vt:lpstr>Cryptography and Network Security Lab</vt:lpstr>
      <vt:lpstr>Breaking of Caesar's Cipher :</vt:lpstr>
      <vt:lpstr>PowerPoint Presentation</vt:lpstr>
      <vt:lpstr>PowerPoint Presentation</vt:lpstr>
      <vt:lpstr>Frequency analysis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Lab</dc:title>
  <dc:creator>Dr. Sunil Gupta</dc:creator>
  <cp:lastModifiedBy>Dr. Sunil Gupta</cp:lastModifiedBy>
  <cp:revision>13</cp:revision>
  <dcterms:created xsi:type="dcterms:W3CDTF">2020-08-09T14:51:35Z</dcterms:created>
  <dcterms:modified xsi:type="dcterms:W3CDTF">2020-08-17T03:30:56Z</dcterms:modified>
</cp:coreProperties>
</file>