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81" r:id="rId3"/>
    <p:sldId id="282" r:id="rId4"/>
    <p:sldId id="283"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69" d="100"/>
          <a:sy n="69" d="100"/>
        </p:scale>
        <p:origin x="8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A9E9F-5D83-40EA-BE05-D24C0D69B493}" type="datetimeFigureOut">
              <a:rPr lang="en-US" smtClean="0"/>
              <a:t>9/7/2020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03566-696C-4E7D-922C-77DA2FB71CE4}" type="slidenum">
              <a:rPr lang="en-US" smtClean="0"/>
              <a:t>‹#›</a:t>
            </a:fld>
            <a:endParaRPr lang="en-US"/>
          </a:p>
        </p:txBody>
      </p:sp>
    </p:spTree>
    <p:extLst>
      <p:ext uri="{BB962C8B-B14F-4D97-AF65-F5344CB8AC3E}">
        <p14:creationId xmlns:p14="http://schemas.microsoft.com/office/powerpoint/2010/main" val="281845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07127-73FE-4530-9DF8-005D9CA5EBD0}" type="slidenum">
              <a:rPr lang="en-AU" altLang="en-US"/>
              <a:pPr/>
              <a:t>2</a:t>
            </a:fld>
            <a:endParaRPr lang="en-AU" alt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r>
              <a:rPr lang="en-US" altLang="en-US">
                <a:latin typeface="Times-Roman" charset="0"/>
              </a:rPr>
              <a:t>All the techniques examined so far involve the substitution of a ciphertext symbol for a plaintext symbol. A very different kind of mapping is achieved by performing some sort of permutation on the plaintext letters. This technique is referred to as a transposition cipher, and </a:t>
            </a:r>
            <a:r>
              <a:rPr lang="en-AU" altLang="en-US"/>
              <a:t>form the second basic building block of ciphers. The core idea is to rearrange the order of basic units (letters/bytes/bits) without altering their actual values. </a:t>
            </a:r>
          </a:p>
        </p:txBody>
      </p:sp>
    </p:spTree>
    <p:extLst>
      <p:ext uri="{BB962C8B-B14F-4D97-AF65-F5344CB8AC3E}">
        <p14:creationId xmlns:p14="http://schemas.microsoft.com/office/powerpoint/2010/main" val="1381388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46CBAE-DA90-4103-8175-5C65073CA27A}" type="slidenum">
              <a:rPr lang="en-AU" altLang="en-US"/>
              <a:pPr/>
              <a:t>3</a:t>
            </a:fld>
            <a:endParaRPr lang="en-AU" alt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en-US" altLang="en-US">
                <a:latin typeface="Times-Roman" charset="0"/>
              </a:rPr>
              <a:t>The simplest such cipher is the rail fence technique, in which the plaintext is written down as a sequence of diagonals and then read off as a sequence of rows.</a:t>
            </a:r>
            <a:endParaRPr lang="en-US" altLang="en-US"/>
          </a:p>
          <a:p>
            <a:r>
              <a:rPr lang="en-US" altLang="en-US"/>
              <a:t>The example message is: </a:t>
            </a:r>
            <a:r>
              <a:rPr lang="en-AU" altLang="en-US"/>
              <a:t>"meet me after the toga party" with a rail fence of depth 2.</a:t>
            </a:r>
          </a:p>
          <a:p>
            <a:r>
              <a:rPr lang="en-US" altLang="en-US">
                <a:latin typeface="Times-Roman" charset="0"/>
              </a:rPr>
              <a:t>This sort of thing would be trivial to cryptanalyze.</a:t>
            </a:r>
            <a:endParaRPr lang="en-AU" altLang="en-US">
              <a:latin typeface="Times-Roman" charset="0"/>
            </a:endParaRPr>
          </a:p>
        </p:txBody>
      </p:sp>
    </p:spTree>
    <p:extLst>
      <p:ext uri="{BB962C8B-B14F-4D97-AF65-F5344CB8AC3E}">
        <p14:creationId xmlns:p14="http://schemas.microsoft.com/office/powerpoint/2010/main" val="3514364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42D5EA-BA73-4237-B5E1-7F87D808BF2D}" type="slidenum">
              <a:rPr lang="en-AU" altLang="en-US"/>
              <a:pPr/>
              <a:t>4</a:t>
            </a:fld>
            <a:endParaRPr lang="en-AU" alt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US" altLang="en-US">
                <a:latin typeface="Times-Roman" charset="0"/>
              </a:rPr>
              <a:t>A more complex </a:t>
            </a:r>
            <a:r>
              <a:rPr lang="en-US" altLang="en-US"/>
              <a:t>transposition</a:t>
            </a:r>
            <a:r>
              <a:rPr lang="en-US" altLang="en-US">
                <a:latin typeface="Times-Roman" charset="0"/>
              </a:rPr>
              <a:t> cipher is to write the message in a rectangle, row by row, and read the message off shuffling the order of the columns in each row.</a:t>
            </a:r>
          </a:p>
          <a:p>
            <a:r>
              <a:rPr lang="en-US" altLang="en-US">
                <a:latin typeface="Times-Roman" charset="0"/>
              </a:rPr>
              <a:t>A pure transposition cipher is easily recognized because it has the same letter frequencies as the original plaintext. For the type of columnar transposition just shown, cryptanalysis is fairly straightforward and involves laying out the ciphertext in a matrix and playing around with column positions. Digram and trigram frequency tables can be useful.</a:t>
            </a:r>
          </a:p>
        </p:txBody>
      </p:sp>
    </p:spTree>
    <p:extLst>
      <p:ext uri="{BB962C8B-B14F-4D97-AF65-F5344CB8AC3E}">
        <p14:creationId xmlns:p14="http://schemas.microsoft.com/office/powerpoint/2010/main" val="62162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EAA69C2-C202-4354-8A50-8F062D171A8D}" type="datetimeFigureOut">
              <a:rPr lang="en-US" smtClean="0"/>
              <a:t>9/7/2020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C7170B9-A9B4-484A-BF47-8A61F54CFC6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520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EAA69C2-C202-4354-8A50-8F062D171A8D}"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170B9-A9B4-484A-BF47-8A61F54CFC63}" type="slidenum">
              <a:rPr lang="en-US" smtClean="0"/>
              <a:t>‹#›</a:t>
            </a:fld>
            <a:endParaRPr lang="en-US"/>
          </a:p>
        </p:txBody>
      </p:sp>
    </p:spTree>
    <p:extLst>
      <p:ext uri="{BB962C8B-B14F-4D97-AF65-F5344CB8AC3E}">
        <p14:creationId xmlns:p14="http://schemas.microsoft.com/office/powerpoint/2010/main" val="177143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AA69C2-C202-4354-8A50-8F062D171A8D}"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4804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AA69C2-C202-4354-8A50-8F062D171A8D}"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7412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AA69C2-C202-4354-8A50-8F062D171A8D}"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spTree>
    <p:extLst>
      <p:ext uri="{BB962C8B-B14F-4D97-AF65-F5344CB8AC3E}">
        <p14:creationId xmlns:p14="http://schemas.microsoft.com/office/powerpoint/2010/main" val="2636373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AA69C2-C202-4354-8A50-8F062D171A8D}"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6278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AA69C2-C202-4354-8A50-8F062D171A8D}"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8300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AA69C2-C202-4354-8A50-8F062D171A8D}"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8368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AA69C2-C202-4354-8A50-8F062D171A8D}"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56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AA69C2-C202-4354-8A50-8F062D171A8D}"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spTree>
    <p:extLst>
      <p:ext uri="{BB962C8B-B14F-4D97-AF65-F5344CB8AC3E}">
        <p14:creationId xmlns:p14="http://schemas.microsoft.com/office/powerpoint/2010/main" val="62600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AA69C2-C202-4354-8A50-8F062D171A8D}"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814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AA69C2-C202-4354-8A50-8F062D171A8D}"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170B9-A9B4-484A-BF47-8A61F54CFC63}" type="slidenum">
              <a:rPr lang="en-US" smtClean="0"/>
              <a:t>‹#›</a:t>
            </a:fld>
            <a:endParaRPr lang="en-US"/>
          </a:p>
        </p:txBody>
      </p:sp>
    </p:spTree>
    <p:extLst>
      <p:ext uri="{BB962C8B-B14F-4D97-AF65-F5344CB8AC3E}">
        <p14:creationId xmlns:p14="http://schemas.microsoft.com/office/powerpoint/2010/main" val="345259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AA69C2-C202-4354-8A50-8F062D171A8D}" type="datetimeFigureOut">
              <a:rPr lang="en-US" smtClean="0"/>
              <a:t>9/7/2020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170B9-A9B4-484A-BF47-8A61F54CFC6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7334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AA69C2-C202-4354-8A50-8F062D171A8D}" type="datetimeFigureOut">
              <a:rPr lang="en-US" smtClean="0"/>
              <a:t>9/7/2020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170B9-A9B4-484A-BF47-8A61F54CFC6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509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A69C2-C202-4354-8A50-8F062D171A8D}" type="datetimeFigureOut">
              <a:rPr lang="en-US" smtClean="0"/>
              <a:t>9/7/2020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170B9-A9B4-484A-BF47-8A61F54CFC63}" type="slidenum">
              <a:rPr lang="en-US" smtClean="0"/>
              <a:t>‹#›</a:t>
            </a:fld>
            <a:endParaRPr lang="en-US"/>
          </a:p>
        </p:txBody>
      </p:sp>
    </p:spTree>
    <p:extLst>
      <p:ext uri="{BB962C8B-B14F-4D97-AF65-F5344CB8AC3E}">
        <p14:creationId xmlns:p14="http://schemas.microsoft.com/office/powerpoint/2010/main" val="3443974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EAA69C2-C202-4354-8A50-8F062D171A8D}"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170B9-A9B4-484A-BF47-8A61F54CFC6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6239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EAA69C2-C202-4354-8A50-8F062D171A8D}"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170B9-A9B4-484A-BF47-8A61F54CFC63}" type="slidenum">
              <a:rPr lang="en-US" smtClean="0"/>
              <a:t>‹#›</a:t>
            </a:fld>
            <a:endParaRPr lang="en-US"/>
          </a:p>
        </p:txBody>
      </p:sp>
    </p:spTree>
    <p:extLst>
      <p:ext uri="{BB962C8B-B14F-4D97-AF65-F5344CB8AC3E}">
        <p14:creationId xmlns:p14="http://schemas.microsoft.com/office/powerpoint/2010/main" val="3641495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AA69C2-C202-4354-8A50-8F062D171A8D}" type="datetimeFigureOut">
              <a:rPr lang="en-US" smtClean="0"/>
              <a:t>9/7/2020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7170B9-A9B4-484A-BF47-8A61F54CFC63}" type="slidenum">
              <a:rPr lang="en-US" smtClean="0"/>
              <a:t>‹#›</a:t>
            </a:fld>
            <a:endParaRPr lang="en-US"/>
          </a:p>
        </p:txBody>
      </p:sp>
    </p:spTree>
    <p:extLst>
      <p:ext uri="{BB962C8B-B14F-4D97-AF65-F5344CB8AC3E}">
        <p14:creationId xmlns:p14="http://schemas.microsoft.com/office/powerpoint/2010/main" val="3501654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Cryptography and Network Security Lab</a:t>
            </a:r>
            <a:endParaRPr lang="en-US" dirty="0"/>
          </a:p>
        </p:txBody>
      </p:sp>
      <p:sp>
        <p:nvSpPr>
          <p:cNvPr id="3" name="Subtitle 2"/>
          <p:cNvSpPr>
            <a:spLocks noGrp="1"/>
          </p:cNvSpPr>
          <p:nvPr>
            <p:ph type="subTitle" idx="1"/>
          </p:nvPr>
        </p:nvSpPr>
        <p:spPr>
          <a:xfrm>
            <a:off x="2692398" y="3657596"/>
            <a:ext cx="6815669" cy="1554483"/>
          </a:xfrm>
        </p:spPr>
        <p:txBody>
          <a:bodyPr>
            <a:normAutofit fontScale="77500" lnSpcReduction="20000"/>
          </a:bodyPr>
          <a:lstStyle/>
          <a:p>
            <a:endParaRPr lang="en-US" b="1" dirty="0" smtClean="0"/>
          </a:p>
          <a:p>
            <a:r>
              <a:rPr lang="en-US" sz="2800" b="1" dirty="0" smtClean="0"/>
              <a:t>Lab-5</a:t>
            </a:r>
            <a:endParaRPr lang="en-US" sz="2800" b="1" dirty="0" smtClean="0"/>
          </a:p>
          <a:p>
            <a:r>
              <a:rPr lang="en-US" sz="2800" dirty="0" smtClean="0"/>
              <a:t>Dr. Sunil Gupta</a:t>
            </a:r>
          </a:p>
          <a:p>
            <a:r>
              <a:rPr lang="en-US" sz="2800" dirty="0" smtClean="0"/>
              <a:t>Professor- SoCS, UPES</a:t>
            </a:r>
            <a:endParaRPr lang="en-US" sz="2800" dirty="0"/>
          </a:p>
        </p:txBody>
      </p:sp>
    </p:spTree>
    <p:extLst>
      <p:ext uri="{BB962C8B-B14F-4D97-AF65-F5344CB8AC3E}">
        <p14:creationId xmlns:p14="http://schemas.microsoft.com/office/powerpoint/2010/main" val="245356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AU" altLang="en-US"/>
              <a:t>Transposition Ciphers</a:t>
            </a:r>
          </a:p>
        </p:txBody>
      </p:sp>
      <p:sp>
        <p:nvSpPr>
          <p:cNvPr id="100355" name="Rectangle 3"/>
          <p:cNvSpPr>
            <a:spLocks noGrp="1" noChangeArrowheads="1"/>
          </p:cNvSpPr>
          <p:nvPr>
            <p:ph type="body" idx="1"/>
          </p:nvPr>
        </p:nvSpPr>
        <p:spPr/>
        <p:txBody>
          <a:bodyPr/>
          <a:lstStyle/>
          <a:p>
            <a:r>
              <a:rPr lang="en-AU" altLang="en-US"/>
              <a:t>now consider classical </a:t>
            </a:r>
            <a:r>
              <a:rPr lang="en-AU" altLang="en-US" b="1"/>
              <a:t>transposition</a:t>
            </a:r>
            <a:r>
              <a:rPr lang="en-AU" altLang="en-US"/>
              <a:t> or </a:t>
            </a:r>
            <a:r>
              <a:rPr lang="en-AU" altLang="en-US" b="1"/>
              <a:t>permutation</a:t>
            </a:r>
            <a:r>
              <a:rPr lang="en-AU" altLang="en-US"/>
              <a:t> ciphers </a:t>
            </a:r>
          </a:p>
          <a:p>
            <a:r>
              <a:rPr lang="en-AU" altLang="en-US"/>
              <a:t>these hide the message by rearranging the letter order </a:t>
            </a:r>
          </a:p>
          <a:p>
            <a:r>
              <a:rPr lang="en-AU" altLang="en-US"/>
              <a:t>without altering the actual letters used</a:t>
            </a:r>
          </a:p>
          <a:p>
            <a:r>
              <a:rPr lang="en-AU" altLang="en-US"/>
              <a:t>can recognise these since have the same frequency distribution as the original text </a:t>
            </a:r>
          </a:p>
        </p:txBody>
      </p:sp>
    </p:spTree>
    <p:extLst>
      <p:ext uri="{BB962C8B-B14F-4D97-AF65-F5344CB8AC3E}">
        <p14:creationId xmlns:p14="http://schemas.microsoft.com/office/powerpoint/2010/main" val="355180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AU" altLang="en-US"/>
              <a:t>Rail Fence cipher</a:t>
            </a:r>
          </a:p>
        </p:txBody>
      </p:sp>
      <p:sp>
        <p:nvSpPr>
          <p:cNvPr id="102403" name="Rectangle 3"/>
          <p:cNvSpPr>
            <a:spLocks noGrp="1" noChangeArrowheads="1"/>
          </p:cNvSpPr>
          <p:nvPr>
            <p:ph type="body" idx="1"/>
          </p:nvPr>
        </p:nvSpPr>
        <p:spPr/>
        <p:txBody>
          <a:bodyPr>
            <a:normAutofit lnSpcReduction="10000"/>
          </a:bodyPr>
          <a:lstStyle/>
          <a:p>
            <a:pPr>
              <a:lnSpc>
                <a:spcPct val="90000"/>
              </a:lnSpc>
            </a:pPr>
            <a:r>
              <a:rPr lang="en-AU" altLang="en-US" sz="2800"/>
              <a:t>write message letters out diagonally over a number of rows </a:t>
            </a:r>
          </a:p>
          <a:p>
            <a:pPr>
              <a:lnSpc>
                <a:spcPct val="90000"/>
              </a:lnSpc>
            </a:pPr>
            <a:r>
              <a:rPr lang="en-AU" altLang="en-US" sz="2800"/>
              <a:t>then read off cipher row by row</a:t>
            </a:r>
          </a:p>
          <a:p>
            <a:pPr>
              <a:lnSpc>
                <a:spcPct val="90000"/>
              </a:lnSpc>
            </a:pPr>
            <a:r>
              <a:rPr lang="en-US" altLang="en-US" sz="2800"/>
              <a:t>eg. write message out as:</a:t>
            </a:r>
            <a:endParaRPr lang="en-AU" altLang="en-US" sz="2800"/>
          </a:p>
          <a:p>
            <a:pPr lvl="1">
              <a:lnSpc>
                <a:spcPct val="90000"/>
              </a:lnSpc>
              <a:buFont typeface="Wingdings" panose="05000000000000000000" pitchFamily="2" charset="2"/>
              <a:buNone/>
            </a:pPr>
            <a:r>
              <a:rPr lang="en-AU" altLang="en-US">
                <a:latin typeface="Courier New" panose="02070309020205020404" pitchFamily="49" charset="0"/>
              </a:rPr>
              <a:t>m e m a t r h t g p r y</a:t>
            </a:r>
          </a:p>
          <a:p>
            <a:pPr lvl="1">
              <a:lnSpc>
                <a:spcPct val="90000"/>
              </a:lnSpc>
              <a:buFont typeface="Wingdings" panose="05000000000000000000" pitchFamily="2" charset="2"/>
              <a:buNone/>
            </a:pPr>
            <a:r>
              <a:rPr lang="en-AU" altLang="en-US">
                <a:latin typeface="Courier New" panose="02070309020205020404" pitchFamily="49" charset="0"/>
              </a:rPr>
              <a:t> e t e f e t e o a a t</a:t>
            </a:r>
          </a:p>
          <a:p>
            <a:pPr>
              <a:lnSpc>
                <a:spcPct val="90000"/>
              </a:lnSpc>
            </a:pPr>
            <a:r>
              <a:rPr lang="en-US" altLang="en-US" sz="2800"/>
              <a:t>giving ciphertext</a:t>
            </a:r>
          </a:p>
          <a:p>
            <a:pPr lvl="1">
              <a:lnSpc>
                <a:spcPct val="90000"/>
              </a:lnSpc>
              <a:buFont typeface="Wingdings" panose="05000000000000000000" pitchFamily="2" charset="2"/>
              <a:buNone/>
            </a:pPr>
            <a:r>
              <a:rPr lang="en-AU" altLang="en-US">
                <a:latin typeface="Courier New" panose="02070309020205020404" pitchFamily="49" charset="0"/>
              </a:rPr>
              <a:t>MEMATRHTGPRYETEFETEOAAT</a:t>
            </a:r>
          </a:p>
          <a:p>
            <a:pPr lvl="1">
              <a:lnSpc>
                <a:spcPct val="90000"/>
              </a:lnSpc>
              <a:buFont typeface="Wingdings" panose="05000000000000000000" pitchFamily="2" charset="2"/>
              <a:buNone/>
            </a:pPr>
            <a:endParaRPr lang="en-AU" altLang="en-US" sz="2400"/>
          </a:p>
          <a:p>
            <a:pPr lvl="1">
              <a:lnSpc>
                <a:spcPct val="90000"/>
              </a:lnSpc>
            </a:pPr>
            <a:endParaRPr lang="en-AU" altLang="en-US" sz="2400"/>
          </a:p>
        </p:txBody>
      </p:sp>
    </p:spTree>
    <p:extLst>
      <p:ext uri="{BB962C8B-B14F-4D97-AF65-F5344CB8AC3E}">
        <p14:creationId xmlns:p14="http://schemas.microsoft.com/office/powerpoint/2010/main" val="398927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AU" altLang="en-US"/>
              <a:t>Row Transposition Ciphers</a:t>
            </a:r>
          </a:p>
        </p:txBody>
      </p:sp>
      <p:sp>
        <p:nvSpPr>
          <p:cNvPr id="104451" name="Rectangle 3"/>
          <p:cNvSpPr>
            <a:spLocks noGrp="1" noChangeArrowheads="1"/>
          </p:cNvSpPr>
          <p:nvPr>
            <p:ph type="body" idx="1"/>
          </p:nvPr>
        </p:nvSpPr>
        <p:spPr/>
        <p:txBody>
          <a:bodyPr>
            <a:normAutofit fontScale="92500" lnSpcReduction="20000"/>
          </a:bodyPr>
          <a:lstStyle/>
          <a:p>
            <a:pPr>
              <a:lnSpc>
                <a:spcPct val="80000"/>
              </a:lnSpc>
            </a:pPr>
            <a:r>
              <a:rPr lang="en-US" altLang="en-US" dirty="0"/>
              <a:t>a more complex transposition</a:t>
            </a:r>
            <a:endParaRPr lang="en-AU" altLang="en-US" dirty="0"/>
          </a:p>
          <a:p>
            <a:pPr>
              <a:lnSpc>
                <a:spcPct val="80000"/>
              </a:lnSpc>
            </a:pPr>
            <a:r>
              <a:rPr lang="en-AU" altLang="en-US" dirty="0"/>
              <a:t>write letters of message out in rows over a specified number of columns</a:t>
            </a:r>
          </a:p>
          <a:p>
            <a:pPr>
              <a:lnSpc>
                <a:spcPct val="80000"/>
              </a:lnSpc>
            </a:pPr>
            <a:r>
              <a:rPr lang="en-AU" altLang="en-US" dirty="0"/>
              <a:t>then reorder the columns according to some key before reading off the rows</a:t>
            </a:r>
            <a:endParaRPr lang="en-AU" altLang="en-US" sz="3600" dirty="0">
              <a:latin typeface="Courier New" panose="02070309020205020404" pitchFamily="49" charset="0"/>
            </a:endParaRPr>
          </a:p>
          <a:p>
            <a:pPr lvl="1">
              <a:lnSpc>
                <a:spcPct val="80000"/>
              </a:lnSpc>
              <a:buFont typeface="Wingdings" panose="05000000000000000000" pitchFamily="2" charset="2"/>
              <a:buNone/>
            </a:pPr>
            <a:r>
              <a:rPr lang="en-AU" altLang="en-US" dirty="0">
                <a:latin typeface="Courier" charset="0"/>
              </a:rPr>
              <a:t>Key:       </a:t>
            </a:r>
            <a:r>
              <a:rPr lang="en-AU" altLang="en-US" dirty="0" smtClean="0">
                <a:latin typeface="Courier" charset="0"/>
              </a:rPr>
              <a:t>4 3 1 2 </a:t>
            </a:r>
            <a:r>
              <a:rPr lang="en-AU" altLang="en-US" dirty="0">
                <a:latin typeface="Courier" charset="0"/>
              </a:rPr>
              <a:t>5 6 7</a:t>
            </a:r>
          </a:p>
          <a:p>
            <a:pPr lvl="1">
              <a:lnSpc>
                <a:spcPct val="80000"/>
              </a:lnSpc>
              <a:buFont typeface="Wingdings" panose="05000000000000000000" pitchFamily="2" charset="2"/>
              <a:buNone/>
            </a:pPr>
            <a:r>
              <a:rPr lang="en-AU" altLang="en-US" dirty="0">
                <a:latin typeface="Courier" charset="0"/>
              </a:rPr>
              <a:t>Plaintext: a t </a:t>
            </a:r>
            <a:r>
              <a:rPr lang="en-AU" altLang="en-US" dirty="0" err="1">
                <a:latin typeface="Courier" charset="0"/>
              </a:rPr>
              <a:t>t</a:t>
            </a:r>
            <a:r>
              <a:rPr lang="en-AU" altLang="en-US" dirty="0">
                <a:latin typeface="Courier" charset="0"/>
              </a:rPr>
              <a:t> a c k p</a:t>
            </a:r>
          </a:p>
          <a:p>
            <a:pPr lvl="1">
              <a:lnSpc>
                <a:spcPct val="80000"/>
              </a:lnSpc>
              <a:buFont typeface="Wingdings" panose="05000000000000000000" pitchFamily="2" charset="2"/>
              <a:buNone/>
            </a:pPr>
            <a:r>
              <a:rPr lang="en-AU" altLang="en-US" dirty="0">
                <a:latin typeface="Courier" charset="0"/>
              </a:rPr>
              <a:t>           o s t p o n e</a:t>
            </a:r>
          </a:p>
          <a:p>
            <a:pPr lvl="1">
              <a:lnSpc>
                <a:spcPct val="80000"/>
              </a:lnSpc>
              <a:buFont typeface="Wingdings" panose="05000000000000000000" pitchFamily="2" charset="2"/>
              <a:buNone/>
            </a:pPr>
            <a:r>
              <a:rPr lang="en-AU" altLang="en-US" dirty="0">
                <a:latin typeface="Courier" charset="0"/>
              </a:rPr>
              <a:t>           d u n t </a:t>
            </a:r>
            <a:r>
              <a:rPr lang="en-AU" altLang="en-US" dirty="0" err="1">
                <a:latin typeface="Courier" charset="0"/>
              </a:rPr>
              <a:t>i</a:t>
            </a:r>
            <a:r>
              <a:rPr lang="en-AU" altLang="en-US" dirty="0">
                <a:latin typeface="Courier" charset="0"/>
              </a:rPr>
              <a:t> l t</a:t>
            </a:r>
          </a:p>
          <a:p>
            <a:pPr lvl="1">
              <a:lnSpc>
                <a:spcPct val="80000"/>
              </a:lnSpc>
              <a:buFont typeface="Wingdings" panose="05000000000000000000" pitchFamily="2" charset="2"/>
              <a:buNone/>
            </a:pPr>
            <a:r>
              <a:rPr lang="en-AU" altLang="en-US" dirty="0">
                <a:latin typeface="Courier" charset="0"/>
              </a:rPr>
              <a:t>           w o a m x y z</a:t>
            </a:r>
          </a:p>
          <a:p>
            <a:pPr lvl="1">
              <a:lnSpc>
                <a:spcPct val="80000"/>
              </a:lnSpc>
              <a:buFont typeface="Wingdings" panose="05000000000000000000" pitchFamily="2" charset="2"/>
              <a:buNone/>
            </a:pPr>
            <a:r>
              <a:rPr lang="en-AU" altLang="en-US" dirty="0" err="1">
                <a:latin typeface="Courier" charset="0"/>
              </a:rPr>
              <a:t>Ciphertext</a:t>
            </a:r>
            <a:r>
              <a:rPr lang="en-AU" altLang="en-US" dirty="0">
                <a:latin typeface="Courier" charset="0"/>
              </a:rPr>
              <a:t>: TTNAAPTMTSUOAODWCOIXKNLYPETZ</a:t>
            </a:r>
          </a:p>
          <a:p>
            <a:pPr lvl="1">
              <a:lnSpc>
                <a:spcPct val="80000"/>
              </a:lnSpc>
              <a:buFont typeface="Wingdings" panose="05000000000000000000" pitchFamily="2" charset="2"/>
              <a:buNone/>
            </a:pPr>
            <a:r>
              <a:rPr lang="en-AU" altLang="en-US" sz="2400" dirty="0"/>
              <a:t> </a:t>
            </a:r>
          </a:p>
        </p:txBody>
      </p:sp>
    </p:spTree>
    <p:extLst>
      <p:ext uri="{BB962C8B-B14F-4D97-AF65-F5344CB8AC3E}">
        <p14:creationId xmlns:p14="http://schemas.microsoft.com/office/powerpoint/2010/main" val="27302657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105</TotalTime>
  <Words>417</Words>
  <Application>Microsoft Office PowerPoint</Application>
  <PresentationFormat>Widescreen</PresentationFormat>
  <Paragraphs>38</Paragraphs>
  <Slides>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Calibri</vt:lpstr>
      <vt:lpstr>Courier</vt:lpstr>
      <vt:lpstr>Courier New</vt:lpstr>
      <vt:lpstr>Garamond</vt:lpstr>
      <vt:lpstr>Times-Roman</vt:lpstr>
      <vt:lpstr>Wingdings</vt:lpstr>
      <vt:lpstr>Organic</vt:lpstr>
      <vt:lpstr>Cryptography and Network Security Lab</vt:lpstr>
      <vt:lpstr>Transposition Ciphers</vt:lpstr>
      <vt:lpstr>Rail Fence cipher</vt:lpstr>
      <vt:lpstr>Row Transposition Ciphers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Lab</dc:title>
  <dc:creator>Dr. Sunil Gupta</dc:creator>
  <cp:lastModifiedBy>Dr. Sunil Gupta</cp:lastModifiedBy>
  <cp:revision>18</cp:revision>
  <dcterms:created xsi:type="dcterms:W3CDTF">2020-08-09T14:51:35Z</dcterms:created>
  <dcterms:modified xsi:type="dcterms:W3CDTF">2020-09-07T02:55:03Z</dcterms:modified>
</cp:coreProperties>
</file>