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350" r:id="rId3"/>
    <p:sldId id="351" r:id="rId4"/>
    <p:sldId id="352" r:id="rId5"/>
    <p:sldId id="353" r:id="rId6"/>
    <p:sldId id="354" r:id="rId7"/>
    <p:sldId id="355" r:id="rId8"/>
    <p:sldId id="361" r:id="rId9"/>
    <p:sldId id="362" r:id="rId10"/>
    <p:sldId id="357" r:id="rId11"/>
    <p:sldId id="358" r:id="rId12"/>
  </p:sldIdLst>
  <p:sldSz cx="12192000" cy="6858000"/>
  <p:notesSz cx="6858000" cy="9144000"/>
  <p:embeddedFontLst>
    <p:embeddedFont>
      <p:font typeface="Times" panose="020206030504050203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2" roundtripDataSignature="AMtx7mjBjwGkP3Eo1cf5QDCR18hPFXR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E6D"/>
    <a:srgbClr val="E3D739"/>
    <a:srgbClr val="E6D9FF"/>
    <a:srgbClr val="B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F2610-6C24-4C07-A39A-D0211FC8BD4F}">
  <a:tblStyle styleId="{E67F2610-6C24-4C07-A39A-D0211FC8BD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93842" autoAdjust="0"/>
  </p:normalViewPr>
  <p:slideViewPr>
    <p:cSldViewPr snapToGrid="0">
      <p:cViewPr varScale="1">
        <p:scale>
          <a:sx n="80" d="100"/>
          <a:sy n="80" d="100"/>
        </p:scale>
        <p:origin x="28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124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2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12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7D5CB-6AE8-4A5A-B028-7A8A008807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F4090A-97D4-49C6-A0CE-78227FF1A311}">
      <dgm:prSet custT="1"/>
      <dgm:spPr>
        <a:solidFill>
          <a:srgbClr val="E5CE6D"/>
        </a:solidFill>
      </dgm:spPr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JavaScript</a:t>
          </a:r>
        </a:p>
        <a:p>
          <a:r>
            <a:rPr lang="en-US" sz="1800" dirty="0">
              <a:solidFill>
                <a:schemeClr val="tx1"/>
              </a:solidFill>
            </a:rPr>
            <a:t>The primary programming language for implementing the Sudoku solver logic and user interface.</a:t>
          </a:r>
          <a:endParaRPr lang="en-IN" sz="1800" dirty="0">
            <a:solidFill>
              <a:schemeClr val="tx1"/>
            </a:solidFill>
          </a:endParaRPr>
        </a:p>
      </dgm:t>
    </dgm:pt>
    <dgm:pt modelId="{050A318F-3E45-4632-9060-BDEFF84AF7AC}" type="parTrans" cxnId="{1EEC7DCF-9596-4427-951F-2B5895995F72}">
      <dgm:prSet/>
      <dgm:spPr/>
      <dgm:t>
        <a:bodyPr/>
        <a:lstStyle/>
        <a:p>
          <a:endParaRPr lang="en-IN"/>
        </a:p>
      </dgm:t>
    </dgm:pt>
    <dgm:pt modelId="{617DC85D-DC74-473C-85D3-CA61DD54708A}" type="sibTrans" cxnId="{1EEC7DCF-9596-4427-951F-2B5895995F72}">
      <dgm:prSet/>
      <dgm:spPr/>
      <dgm:t>
        <a:bodyPr/>
        <a:lstStyle/>
        <a:p>
          <a:endParaRPr lang="en-IN"/>
        </a:p>
      </dgm:t>
    </dgm:pt>
    <dgm:pt modelId="{9BC51914-076F-47B7-98E3-693DBE5F182F}">
      <dgm:prSet/>
      <dgm:spPr>
        <a:solidFill>
          <a:srgbClr val="E5CE6D"/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HTML</a:t>
          </a:r>
        </a:p>
        <a:p>
          <a:r>
            <a:rPr lang="en-US" dirty="0">
              <a:solidFill>
                <a:schemeClr val="tx1"/>
              </a:solidFill>
            </a:rPr>
            <a:t>Used for structuring the web page and defining elements like the Sudoku grid, buttons, and input fields.</a:t>
          </a:r>
          <a:r>
            <a:rPr lang="en-US" b="0" i="0" dirty="0">
              <a:solidFill>
                <a:schemeClr val="tx1"/>
              </a:solidFill>
            </a:rPr>
            <a:t>.</a:t>
          </a:r>
          <a:endParaRPr lang="en-IN" dirty="0">
            <a:solidFill>
              <a:schemeClr val="tx1"/>
            </a:solidFill>
          </a:endParaRPr>
        </a:p>
      </dgm:t>
    </dgm:pt>
    <dgm:pt modelId="{38A522B6-CB7E-483A-B034-B5BAE5917A28}" type="parTrans" cxnId="{70E305E9-682F-4300-9019-60E80E8A6CAC}">
      <dgm:prSet/>
      <dgm:spPr/>
      <dgm:t>
        <a:bodyPr/>
        <a:lstStyle/>
        <a:p>
          <a:endParaRPr lang="en-IN"/>
        </a:p>
      </dgm:t>
    </dgm:pt>
    <dgm:pt modelId="{D943E4AD-BF40-497E-9E2C-F09A1BB36909}" type="sibTrans" cxnId="{70E305E9-682F-4300-9019-60E80E8A6CAC}">
      <dgm:prSet/>
      <dgm:spPr/>
      <dgm:t>
        <a:bodyPr/>
        <a:lstStyle/>
        <a:p>
          <a:endParaRPr lang="en-IN"/>
        </a:p>
      </dgm:t>
    </dgm:pt>
    <dgm:pt modelId="{39A2344B-5611-4EEB-A96A-DE7B090B356B}">
      <dgm:prSet/>
      <dgm:spPr>
        <a:solidFill>
          <a:srgbClr val="E5CE6D"/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CSS</a:t>
          </a:r>
        </a:p>
        <a:p>
          <a:r>
            <a:rPr lang="en-US" dirty="0">
              <a:solidFill>
                <a:schemeClr val="tx1"/>
              </a:solidFill>
            </a:rPr>
            <a:t>For styling the user interface, ensuring a visually appealing and user-friendly experience.</a:t>
          </a:r>
          <a:endParaRPr lang="en-IN" dirty="0">
            <a:solidFill>
              <a:schemeClr val="tx1"/>
            </a:solidFill>
          </a:endParaRPr>
        </a:p>
      </dgm:t>
    </dgm:pt>
    <dgm:pt modelId="{6C3755A2-D8B9-4E66-9224-571E7EC3E2E8}" type="parTrans" cxnId="{4188E47A-D357-43BC-B971-0A43DA5A3DCE}">
      <dgm:prSet/>
      <dgm:spPr/>
      <dgm:t>
        <a:bodyPr/>
        <a:lstStyle/>
        <a:p>
          <a:endParaRPr lang="en-IN"/>
        </a:p>
      </dgm:t>
    </dgm:pt>
    <dgm:pt modelId="{5DBF7214-8CF0-40C5-935A-A93191A2AFE3}" type="sibTrans" cxnId="{4188E47A-D357-43BC-B971-0A43DA5A3DCE}">
      <dgm:prSet/>
      <dgm:spPr/>
      <dgm:t>
        <a:bodyPr/>
        <a:lstStyle/>
        <a:p>
          <a:endParaRPr lang="en-IN"/>
        </a:p>
      </dgm:t>
    </dgm:pt>
    <dgm:pt modelId="{2A37E907-B747-4D9B-8C2F-927EB3D5FBE1}" type="pres">
      <dgm:prSet presAssocID="{9F07D5CB-6AE8-4A5A-B028-7A8A00880721}" presName="Name0" presStyleCnt="0">
        <dgm:presLayoutVars>
          <dgm:chMax val="7"/>
          <dgm:chPref val="7"/>
          <dgm:dir/>
        </dgm:presLayoutVars>
      </dgm:prSet>
      <dgm:spPr/>
    </dgm:pt>
    <dgm:pt modelId="{076A186F-9C63-43FA-9680-B42AFE412493}" type="pres">
      <dgm:prSet presAssocID="{9F07D5CB-6AE8-4A5A-B028-7A8A00880721}" presName="Name1" presStyleCnt="0"/>
      <dgm:spPr/>
    </dgm:pt>
    <dgm:pt modelId="{B04E614F-09CF-49B1-8683-E9667A11944B}" type="pres">
      <dgm:prSet presAssocID="{9F07D5CB-6AE8-4A5A-B028-7A8A00880721}" presName="cycle" presStyleCnt="0"/>
      <dgm:spPr/>
    </dgm:pt>
    <dgm:pt modelId="{A8622AA1-BDD6-4685-BB73-C9B03D709F7C}" type="pres">
      <dgm:prSet presAssocID="{9F07D5CB-6AE8-4A5A-B028-7A8A00880721}" presName="srcNode" presStyleLbl="node1" presStyleIdx="0" presStyleCnt="3"/>
      <dgm:spPr/>
    </dgm:pt>
    <dgm:pt modelId="{CFEFE979-4A5E-4255-94E4-BCC4E2996D18}" type="pres">
      <dgm:prSet presAssocID="{9F07D5CB-6AE8-4A5A-B028-7A8A00880721}" presName="conn" presStyleLbl="parChTrans1D2" presStyleIdx="0" presStyleCnt="1"/>
      <dgm:spPr/>
    </dgm:pt>
    <dgm:pt modelId="{B21F728A-3FE0-4181-879F-84E59E35EDD9}" type="pres">
      <dgm:prSet presAssocID="{9F07D5CB-6AE8-4A5A-B028-7A8A00880721}" presName="extraNode" presStyleLbl="node1" presStyleIdx="0" presStyleCnt="3"/>
      <dgm:spPr/>
    </dgm:pt>
    <dgm:pt modelId="{AECCC0D0-CBC1-47E5-9B86-B3C67FB7853F}" type="pres">
      <dgm:prSet presAssocID="{9F07D5CB-6AE8-4A5A-B028-7A8A00880721}" presName="dstNode" presStyleLbl="node1" presStyleIdx="0" presStyleCnt="3"/>
      <dgm:spPr/>
    </dgm:pt>
    <dgm:pt modelId="{3A178E33-9B86-494C-B143-B1D1F31052A7}" type="pres">
      <dgm:prSet presAssocID="{E9F4090A-97D4-49C6-A0CE-78227FF1A311}" presName="text_1" presStyleLbl="node1" presStyleIdx="0" presStyleCnt="3">
        <dgm:presLayoutVars>
          <dgm:bulletEnabled val="1"/>
        </dgm:presLayoutVars>
      </dgm:prSet>
      <dgm:spPr/>
    </dgm:pt>
    <dgm:pt modelId="{E80FCB0B-E5B7-42F6-A520-C683770061DC}" type="pres">
      <dgm:prSet presAssocID="{E9F4090A-97D4-49C6-A0CE-78227FF1A311}" presName="accent_1" presStyleCnt="0"/>
      <dgm:spPr/>
    </dgm:pt>
    <dgm:pt modelId="{6881199E-C5CC-4341-A5B7-50FE94ABAE2E}" type="pres">
      <dgm:prSet presAssocID="{E9F4090A-97D4-49C6-A0CE-78227FF1A311}" presName="accentRepeatNode" presStyleLbl="solidFgAcc1" presStyleIdx="0" presStyleCnt="3"/>
      <dgm:spPr>
        <a:solidFill>
          <a:schemeClr val="bg1">
            <a:lumMod val="85000"/>
          </a:schemeClr>
        </a:solidFill>
      </dgm:spPr>
    </dgm:pt>
    <dgm:pt modelId="{DC7884B4-7957-4AF8-A2D6-20FEE7D63048}" type="pres">
      <dgm:prSet presAssocID="{9BC51914-076F-47B7-98E3-693DBE5F182F}" presName="text_2" presStyleLbl="node1" presStyleIdx="1" presStyleCnt="3">
        <dgm:presLayoutVars>
          <dgm:bulletEnabled val="1"/>
        </dgm:presLayoutVars>
      </dgm:prSet>
      <dgm:spPr/>
    </dgm:pt>
    <dgm:pt modelId="{B6C91C5E-2675-4F7B-ADA6-9BCAFA4A976B}" type="pres">
      <dgm:prSet presAssocID="{9BC51914-076F-47B7-98E3-693DBE5F182F}" presName="accent_2" presStyleCnt="0"/>
      <dgm:spPr/>
    </dgm:pt>
    <dgm:pt modelId="{38D9986B-010A-4884-A459-C0B8DB8E9915}" type="pres">
      <dgm:prSet presAssocID="{9BC51914-076F-47B7-98E3-693DBE5F182F}" presName="accentRepeatNode" presStyleLbl="solidFgAcc1" presStyleIdx="1" presStyleCnt="3"/>
      <dgm:spPr>
        <a:solidFill>
          <a:schemeClr val="tx2"/>
        </a:solidFill>
      </dgm:spPr>
    </dgm:pt>
    <dgm:pt modelId="{F04DBB20-0C94-4EA6-B25D-855146BD72C5}" type="pres">
      <dgm:prSet presAssocID="{39A2344B-5611-4EEB-A96A-DE7B090B356B}" presName="text_3" presStyleLbl="node1" presStyleIdx="2" presStyleCnt="3">
        <dgm:presLayoutVars>
          <dgm:bulletEnabled val="1"/>
        </dgm:presLayoutVars>
      </dgm:prSet>
      <dgm:spPr/>
    </dgm:pt>
    <dgm:pt modelId="{EDF98856-2D61-4AC6-A984-BEEE29AD5D4F}" type="pres">
      <dgm:prSet presAssocID="{39A2344B-5611-4EEB-A96A-DE7B090B356B}" presName="accent_3" presStyleCnt="0"/>
      <dgm:spPr/>
    </dgm:pt>
    <dgm:pt modelId="{EC784312-AC53-4542-98DF-BAA2EF0FF0EA}" type="pres">
      <dgm:prSet presAssocID="{39A2344B-5611-4EEB-A96A-DE7B090B356B}" presName="accentRepeatNode" presStyleLbl="solidFgAcc1" presStyleIdx="2" presStyleCnt="3"/>
      <dgm:spPr>
        <a:solidFill>
          <a:schemeClr val="tx2"/>
        </a:solidFill>
      </dgm:spPr>
    </dgm:pt>
  </dgm:ptLst>
  <dgm:cxnLst>
    <dgm:cxn modelId="{02037C2C-E5A4-4E28-ADB9-34404EC33630}" type="presOf" srcId="{E9F4090A-97D4-49C6-A0CE-78227FF1A311}" destId="{3A178E33-9B86-494C-B143-B1D1F31052A7}" srcOrd="0" destOrd="0" presId="urn:microsoft.com/office/officeart/2008/layout/VerticalCurvedList"/>
    <dgm:cxn modelId="{23BBC037-35A8-48ED-8933-E25AD3CA65C5}" type="presOf" srcId="{9F07D5CB-6AE8-4A5A-B028-7A8A00880721}" destId="{2A37E907-B747-4D9B-8C2F-927EB3D5FBE1}" srcOrd="0" destOrd="0" presId="urn:microsoft.com/office/officeart/2008/layout/VerticalCurvedList"/>
    <dgm:cxn modelId="{4188E47A-D357-43BC-B971-0A43DA5A3DCE}" srcId="{9F07D5CB-6AE8-4A5A-B028-7A8A00880721}" destId="{39A2344B-5611-4EEB-A96A-DE7B090B356B}" srcOrd="2" destOrd="0" parTransId="{6C3755A2-D8B9-4E66-9224-571E7EC3E2E8}" sibTransId="{5DBF7214-8CF0-40C5-935A-A93191A2AFE3}"/>
    <dgm:cxn modelId="{246BEFC5-217C-4743-888B-293F3D4865FF}" type="presOf" srcId="{39A2344B-5611-4EEB-A96A-DE7B090B356B}" destId="{F04DBB20-0C94-4EA6-B25D-855146BD72C5}" srcOrd="0" destOrd="0" presId="urn:microsoft.com/office/officeart/2008/layout/VerticalCurvedList"/>
    <dgm:cxn modelId="{1EEC7DCF-9596-4427-951F-2B5895995F72}" srcId="{9F07D5CB-6AE8-4A5A-B028-7A8A00880721}" destId="{E9F4090A-97D4-49C6-A0CE-78227FF1A311}" srcOrd="0" destOrd="0" parTransId="{050A318F-3E45-4632-9060-BDEFF84AF7AC}" sibTransId="{617DC85D-DC74-473C-85D3-CA61DD54708A}"/>
    <dgm:cxn modelId="{946398D9-5456-451A-9AFE-6AF8FF59E9DD}" type="presOf" srcId="{9BC51914-076F-47B7-98E3-693DBE5F182F}" destId="{DC7884B4-7957-4AF8-A2D6-20FEE7D63048}" srcOrd="0" destOrd="0" presId="urn:microsoft.com/office/officeart/2008/layout/VerticalCurvedList"/>
    <dgm:cxn modelId="{70E305E9-682F-4300-9019-60E80E8A6CAC}" srcId="{9F07D5CB-6AE8-4A5A-B028-7A8A00880721}" destId="{9BC51914-076F-47B7-98E3-693DBE5F182F}" srcOrd="1" destOrd="0" parTransId="{38A522B6-CB7E-483A-B034-B5BAE5917A28}" sibTransId="{D943E4AD-BF40-497E-9E2C-F09A1BB36909}"/>
    <dgm:cxn modelId="{CF2DADEA-53D6-4690-9A1E-703FDBF7E6D3}" type="presOf" srcId="{617DC85D-DC74-473C-85D3-CA61DD54708A}" destId="{CFEFE979-4A5E-4255-94E4-BCC4E2996D18}" srcOrd="0" destOrd="0" presId="urn:microsoft.com/office/officeart/2008/layout/VerticalCurvedList"/>
    <dgm:cxn modelId="{61F6E220-B6F1-40BC-A2B4-5E9B9460CBBA}" type="presParOf" srcId="{2A37E907-B747-4D9B-8C2F-927EB3D5FBE1}" destId="{076A186F-9C63-43FA-9680-B42AFE412493}" srcOrd="0" destOrd="0" presId="urn:microsoft.com/office/officeart/2008/layout/VerticalCurvedList"/>
    <dgm:cxn modelId="{B9DC3628-BF9C-4C48-80B7-458FDACE46E7}" type="presParOf" srcId="{076A186F-9C63-43FA-9680-B42AFE412493}" destId="{B04E614F-09CF-49B1-8683-E9667A11944B}" srcOrd="0" destOrd="0" presId="urn:microsoft.com/office/officeart/2008/layout/VerticalCurvedList"/>
    <dgm:cxn modelId="{3606D01B-6DF6-4AF1-8F04-860A04AF89F8}" type="presParOf" srcId="{B04E614F-09CF-49B1-8683-E9667A11944B}" destId="{A8622AA1-BDD6-4685-BB73-C9B03D709F7C}" srcOrd="0" destOrd="0" presId="urn:microsoft.com/office/officeart/2008/layout/VerticalCurvedList"/>
    <dgm:cxn modelId="{F57A5DBB-F6AB-4302-9D92-E84769BE68BE}" type="presParOf" srcId="{B04E614F-09CF-49B1-8683-E9667A11944B}" destId="{CFEFE979-4A5E-4255-94E4-BCC4E2996D18}" srcOrd="1" destOrd="0" presId="urn:microsoft.com/office/officeart/2008/layout/VerticalCurvedList"/>
    <dgm:cxn modelId="{C7171CB1-5979-4078-B15C-FEB462096682}" type="presParOf" srcId="{B04E614F-09CF-49B1-8683-E9667A11944B}" destId="{B21F728A-3FE0-4181-879F-84E59E35EDD9}" srcOrd="2" destOrd="0" presId="urn:microsoft.com/office/officeart/2008/layout/VerticalCurvedList"/>
    <dgm:cxn modelId="{8EAC75ED-461A-4540-8402-F67655728598}" type="presParOf" srcId="{B04E614F-09CF-49B1-8683-E9667A11944B}" destId="{AECCC0D0-CBC1-47E5-9B86-B3C67FB7853F}" srcOrd="3" destOrd="0" presId="urn:microsoft.com/office/officeart/2008/layout/VerticalCurvedList"/>
    <dgm:cxn modelId="{DFDB47EA-A575-401F-B78F-9B4EB1629E7B}" type="presParOf" srcId="{076A186F-9C63-43FA-9680-B42AFE412493}" destId="{3A178E33-9B86-494C-B143-B1D1F31052A7}" srcOrd="1" destOrd="0" presId="urn:microsoft.com/office/officeart/2008/layout/VerticalCurvedList"/>
    <dgm:cxn modelId="{20DD87D3-49C9-45E1-8DC6-E1C4EA9769DE}" type="presParOf" srcId="{076A186F-9C63-43FA-9680-B42AFE412493}" destId="{E80FCB0B-E5B7-42F6-A520-C683770061DC}" srcOrd="2" destOrd="0" presId="urn:microsoft.com/office/officeart/2008/layout/VerticalCurvedList"/>
    <dgm:cxn modelId="{43D9A6DE-53D1-489C-A29A-4C105BBA422E}" type="presParOf" srcId="{E80FCB0B-E5B7-42F6-A520-C683770061DC}" destId="{6881199E-C5CC-4341-A5B7-50FE94ABAE2E}" srcOrd="0" destOrd="0" presId="urn:microsoft.com/office/officeart/2008/layout/VerticalCurvedList"/>
    <dgm:cxn modelId="{41C63A9B-F395-492D-A0A1-7B4966312DFE}" type="presParOf" srcId="{076A186F-9C63-43FA-9680-B42AFE412493}" destId="{DC7884B4-7957-4AF8-A2D6-20FEE7D63048}" srcOrd="3" destOrd="0" presId="urn:microsoft.com/office/officeart/2008/layout/VerticalCurvedList"/>
    <dgm:cxn modelId="{FE80F607-A89A-4056-97ED-88FFCB9393F6}" type="presParOf" srcId="{076A186F-9C63-43FA-9680-B42AFE412493}" destId="{B6C91C5E-2675-4F7B-ADA6-9BCAFA4A976B}" srcOrd="4" destOrd="0" presId="urn:microsoft.com/office/officeart/2008/layout/VerticalCurvedList"/>
    <dgm:cxn modelId="{43C97684-BA2E-4749-87F3-E981AB53F52F}" type="presParOf" srcId="{B6C91C5E-2675-4F7B-ADA6-9BCAFA4A976B}" destId="{38D9986B-010A-4884-A459-C0B8DB8E9915}" srcOrd="0" destOrd="0" presId="urn:microsoft.com/office/officeart/2008/layout/VerticalCurvedList"/>
    <dgm:cxn modelId="{5A39C0D6-88C4-418F-9726-DBD9652DDCD0}" type="presParOf" srcId="{076A186F-9C63-43FA-9680-B42AFE412493}" destId="{F04DBB20-0C94-4EA6-B25D-855146BD72C5}" srcOrd="5" destOrd="0" presId="urn:microsoft.com/office/officeart/2008/layout/VerticalCurvedList"/>
    <dgm:cxn modelId="{707FB200-465C-4881-8632-0B8E634F23A8}" type="presParOf" srcId="{076A186F-9C63-43FA-9680-B42AFE412493}" destId="{EDF98856-2D61-4AC6-A984-BEEE29AD5D4F}" srcOrd="6" destOrd="0" presId="urn:microsoft.com/office/officeart/2008/layout/VerticalCurvedList"/>
    <dgm:cxn modelId="{85AC7725-D435-49D1-A911-19752A49801E}" type="presParOf" srcId="{EDF98856-2D61-4AC6-A984-BEEE29AD5D4F}" destId="{EC784312-AC53-4542-98DF-BAA2EF0FF0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E979-4A5E-4255-94E4-BCC4E2996D18}">
      <dsp:nvSpPr>
        <dsp:cNvPr id="0" name=""/>
        <dsp:cNvSpPr/>
      </dsp:nvSpPr>
      <dsp:spPr>
        <a:xfrm>
          <a:off x="-4854229" y="-743918"/>
          <a:ext cx="5781551" cy="5781551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78E33-9B86-494C-B143-B1D1F31052A7}">
      <dsp:nvSpPr>
        <dsp:cNvPr id="0" name=""/>
        <dsp:cNvSpPr/>
      </dsp:nvSpPr>
      <dsp:spPr>
        <a:xfrm>
          <a:off x="596406" y="429371"/>
          <a:ext cx="8253902" cy="858742"/>
        </a:xfrm>
        <a:prstGeom prst="rect">
          <a:avLst/>
        </a:prstGeom>
        <a:solidFill>
          <a:srgbClr val="E5CE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62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JavaScript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primary programming language for implementing the Sudoku solver logic and user interface.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596406" y="429371"/>
        <a:ext cx="8253902" cy="858742"/>
      </dsp:txXfrm>
    </dsp:sp>
    <dsp:sp modelId="{6881199E-C5CC-4341-A5B7-50FE94ABAE2E}">
      <dsp:nvSpPr>
        <dsp:cNvPr id="0" name=""/>
        <dsp:cNvSpPr/>
      </dsp:nvSpPr>
      <dsp:spPr>
        <a:xfrm>
          <a:off x="59691" y="322028"/>
          <a:ext cx="1073428" cy="107342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84B4-7957-4AF8-A2D6-20FEE7D63048}">
      <dsp:nvSpPr>
        <dsp:cNvPr id="0" name=""/>
        <dsp:cNvSpPr/>
      </dsp:nvSpPr>
      <dsp:spPr>
        <a:xfrm>
          <a:off x="908559" y="1717485"/>
          <a:ext cx="7941749" cy="858742"/>
        </a:xfrm>
        <a:prstGeom prst="rect">
          <a:avLst/>
        </a:prstGeom>
        <a:solidFill>
          <a:srgbClr val="E5CE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6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Used for structuring the web page and defining elements like the Sudoku grid, buttons, and input fields.</a:t>
          </a:r>
          <a:r>
            <a:rPr lang="en-US" sz="1700" b="0" i="0" kern="1200" dirty="0">
              <a:solidFill>
                <a:schemeClr val="tx1"/>
              </a:solidFill>
            </a:rPr>
            <a:t>.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908559" y="1717485"/>
        <a:ext cx="7941749" cy="858742"/>
      </dsp:txXfrm>
    </dsp:sp>
    <dsp:sp modelId="{38D9986B-010A-4884-A459-C0B8DB8E9915}">
      <dsp:nvSpPr>
        <dsp:cNvPr id="0" name=""/>
        <dsp:cNvSpPr/>
      </dsp:nvSpPr>
      <dsp:spPr>
        <a:xfrm>
          <a:off x="371844" y="1610142"/>
          <a:ext cx="1073428" cy="1073428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BB20-0C94-4EA6-B25D-855146BD72C5}">
      <dsp:nvSpPr>
        <dsp:cNvPr id="0" name=""/>
        <dsp:cNvSpPr/>
      </dsp:nvSpPr>
      <dsp:spPr>
        <a:xfrm>
          <a:off x="596406" y="3005599"/>
          <a:ext cx="8253902" cy="858742"/>
        </a:xfrm>
        <a:prstGeom prst="rect">
          <a:avLst/>
        </a:prstGeom>
        <a:solidFill>
          <a:srgbClr val="E5CE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6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CSS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For styling the user interface, ensuring a visually appealing and user-friendly experience.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596406" y="3005599"/>
        <a:ext cx="8253902" cy="858742"/>
      </dsp:txXfrm>
    </dsp:sp>
    <dsp:sp modelId="{EC784312-AC53-4542-98DF-BAA2EF0FF0EA}">
      <dsp:nvSpPr>
        <dsp:cNvPr id="0" name=""/>
        <dsp:cNvSpPr/>
      </dsp:nvSpPr>
      <dsp:spPr>
        <a:xfrm>
          <a:off x="59691" y="2898256"/>
          <a:ext cx="1073428" cy="1073428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427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1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22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Sudoku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ctrTitle"/>
          </p:nvPr>
        </p:nvSpPr>
        <p:spPr>
          <a:xfrm>
            <a:off x="264160" y="1571947"/>
            <a:ext cx="11663680" cy="1569074"/>
          </a:xfrm>
          <a:prstGeom prst="rect">
            <a:avLst/>
          </a:prstGeom>
          <a:solidFill>
            <a:srgbClr val="EDEDED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"/>
              <a:buNone/>
            </a:pP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	DAA projects</a:t>
            </a:r>
            <a:b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Topic: “ </a:t>
            </a:r>
            <a:r>
              <a:rPr lang="en-IN" sz="5400" b="1" dirty="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Sudoku Solver</a:t>
            </a:r>
            <a:r>
              <a:rPr lang="en-IN" sz="53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”</a:t>
            </a:r>
            <a:endParaRPr sz="5000" b="1" dirty="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DD3EE-0033-964D-F38E-5502B184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6" t="16197" r="7963" b="26713"/>
          <a:stretch/>
        </p:blipFill>
        <p:spPr>
          <a:xfrm>
            <a:off x="9072880" y="169847"/>
            <a:ext cx="2895600" cy="115824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5FFEC59-BB09-CA2D-A7B4-3AC02A91B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1" y="3429001"/>
            <a:ext cx="10296524" cy="27584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2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 &amp; Enrolment No.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IN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Aaditya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 (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09817711622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Tanishq Rawat (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11217711622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Branch&amp; Section:</a:t>
            </a:r>
            <a:r>
              <a:rPr lang="en-IN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AIML-B</a:t>
            </a: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D0315-99F6-D6DD-3716-30E56FE4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E68F-32A5-A708-2F7D-5D6BE26E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739D-2590-EF84-A3FD-2280E842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74" y="566530"/>
            <a:ext cx="11308133" cy="920039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Improvements</a:t>
            </a:r>
            <a:br>
              <a:rPr lang="en-IN" sz="1600" b="1" dirty="0"/>
            </a:b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BA063-948C-ED72-EC0F-FFFD9E959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EE5F5-0243-AA3F-2037-C1BB9C1A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5A716-DD1F-BE9E-66AB-C7B55BC796BE}"/>
              </a:ext>
            </a:extLst>
          </p:cNvPr>
          <p:cNvSpPr txBox="1"/>
          <p:nvPr/>
        </p:nvSpPr>
        <p:spPr>
          <a:xfrm>
            <a:off x="218662" y="1331843"/>
            <a:ext cx="5585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development of a Sudoku solver using JavaScript, encompassing logic implementation, user interface design, and user experience enhancements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80740-E183-BD32-DC30-D6CE1797C8D5}"/>
              </a:ext>
            </a:extLst>
          </p:cNvPr>
          <p:cNvSpPr txBox="1"/>
          <p:nvPr/>
        </p:nvSpPr>
        <p:spPr>
          <a:xfrm>
            <a:off x="218662" y="3757017"/>
            <a:ext cx="55857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could include exploring different solving algorithms, optimizing the performance for larger grids, and incorporating additional game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F35CBF-8A2A-84CA-5FCB-4F500E991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06208" y="1111475"/>
            <a:ext cx="5585791" cy="5330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23468-F56F-79D7-FA91-0A2E6E772802}"/>
              </a:ext>
            </a:extLst>
          </p:cNvPr>
          <p:cNvSpPr txBox="1"/>
          <p:nvPr/>
        </p:nvSpPr>
        <p:spPr>
          <a:xfrm>
            <a:off x="8027166" y="6968602"/>
            <a:ext cx="28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en.wikipedia.org/wiki/Sudoku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1659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5DAC-FBFC-C7F7-CD58-F3642C54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3522-9E15-132C-E605-CA7DA38A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596348"/>
            <a:ext cx="10522942" cy="890221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br>
              <a:rPr lang="en-US" sz="1600" b="1" dirty="0"/>
            </a:b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33F55-1305-8BD3-3634-820723AC5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33658-F739-CE6F-70BE-227311FD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98296-DB08-82DE-4B0B-D36503DF0BB9}"/>
              </a:ext>
            </a:extLst>
          </p:cNvPr>
          <p:cNvSpPr txBox="1"/>
          <p:nvPr/>
        </p:nvSpPr>
        <p:spPr>
          <a:xfrm>
            <a:off x="337931" y="1570383"/>
            <a:ext cx="109006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Programming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reinforces JavaScript programming skills through its implementation, encompassing user interface development and logical problem solving.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Sudoku puzzles using JavaScript cultivates logical reasoning, problem-solving, and critical thinking skills.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practical experience in designing and implementing algorithms, specifically a backtracking algorithm for Sudoku solving.</a:t>
            </a:r>
          </a:p>
        </p:txBody>
      </p:sp>
    </p:spTree>
    <p:extLst>
      <p:ext uri="{BB962C8B-B14F-4D97-AF65-F5344CB8AC3E}">
        <p14:creationId xmlns:p14="http://schemas.microsoft.com/office/powerpoint/2010/main" val="37981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CE1-9A77-12F5-CE95-4FD09AF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14448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FB24-0BE8-6763-BB6B-288D627B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93901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2547-1501-DDAE-CD8D-E010DBE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18370-6B08-9202-E2FD-FD174AADC3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2881" y="1395466"/>
            <a:ext cx="11826240" cy="5202104"/>
          </a:xfrm>
        </p:spPr>
        <p:txBody>
          <a:bodyPr>
            <a:noAutofit/>
          </a:bodyPr>
          <a:lstStyle/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 Backtracking Algo</a:t>
            </a:r>
          </a:p>
          <a:p>
            <a:pPr marL="628650" indent="-514350" algn="just">
              <a:buSzPct val="100000"/>
              <a:buAutoNum type="arabicPeriod"/>
            </a:pPr>
            <a:r>
              <a:rPr lang="e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User Experience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 </a:t>
            </a:r>
          </a:p>
          <a:p>
            <a:pPr marL="628650" indent="-514350" algn="just">
              <a:buSzPct val="100000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628650" indent="-514350" algn="just">
              <a:buSzPct val="100000"/>
              <a:buFont typeface="+mj-lt"/>
              <a:buAutoNum type="arabicPeriod"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Improvements</a:t>
            </a:r>
          </a:p>
          <a:p>
            <a:pPr marL="628650" indent="-514350" algn="just">
              <a:buSzPct val="100000"/>
              <a:buFont typeface="+mj-lt"/>
              <a:buAutoNum type="arabicPeriod"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CE1-9A77-12F5-CE95-4FD09AF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59" y="161006"/>
            <a:ext cx="10515600" cy="1325563"/>
          </a:xfrm>
        </p:spPr>
        <p:txBody>
          <a:bodyPr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&amp; Motivation</a:t>
            </a:r>
            <a:endParaRPr lang="en-IN" sz="4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FB24-0BE8-6763-BB6B-288D627B0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2547-1501-DDAE-CD8D-E010DBE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18370-6B08-9202-E2FD-FD174AADC3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7" y="1395466"/>
            <a:ext cx="10515599" cy="5462534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 is a popular logic-based number puzzle game originating in the late 1970s but inspired by earlier number placement puzzles. The classic version of Sudoku consists of a 9x9 grid divided into nine 3x3 sub-grids. The objective is to fill in all 81 cells with digits from 1 to 9 so that each row, each column, and each 3x3 sub-grid contains every digit from 1 to 9 exactly once.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Placement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goal is to fill a 9x9 grid with digits from 1 to 9.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Each row, column, and 3x3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contain all digits without repetition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and Deduction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Players use logic and deduction to determine the correct placement of                        numbers.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 algn="just">
              <a:buNone/>
            </a:pP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8E7B-5B28-D0D4-FB60-F66ED280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84EF-C3DA-4566-3F85-F72800D8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59" y="161006"/>
            <a:ext cx="10515600" cy="1325563"/>
          </a:xfrm>
        </p:spPr>
        <p:txBody>
          <a:bodyPr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  <a:endParaRPr lang="en-IN" sz="4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ACF03-AB6B-C1E2-90AB-80C39D796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E1DE4-7F67-200B-6833-EC2DF11F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F0D1A6-EA97-1EE9-2386-5A5EAD8DFC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7" y="1395466"/>
            <a:ext cx="10515599" cy="5462534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for a Sudoku solver is to create a program that can efficiently determine the correct placement of numbers in a partially filled Sudoku grid to satisfy all the rules of the game.</a:t>
            </a:r>
          </a:p>
          <a:p>
            <a:pPr marL="11430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Row Constraint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Each row must contain all the digits from 1 to 9, without any repetition.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Column Constraint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each column must also contain all the digits from 1 to 9, with no repetitions.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3x3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subgrid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within the larger 9x9 grid, must have all the digits from 1 to 9, without repetition.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 algn="just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07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E178-7011-1B1B-6CBB-93AB35106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1044-E305-C933-58B4-E3904E92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2473"/>
            <a:ext cx="11218680" cy="749423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 Backtracking Algo</a:t>
            </a:r>
            <a:br>
              <a:rPr lang="en-IN" sz="2000" b="1" dirty="0"/>
            </a:br>
            <a:endParaRPr lang="en-IN" sz="4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E3927-669C-A267-7630-25B381E2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8F56A-A932-FDAD-FF66-E4BFBD65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F2895-BB65-3D35-F5BC-FAE5466A76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7" y="1395466"/>
            <a:ext cx="10515599" cy="5462534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75319-3019-4E21-DC11-F67256AE3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8715"/>
              </p:ext>
            </p:extLst>
          </p:nvPr>
        </p:nvGraphicFramePr>
        <p:xfrm>
          <a:off x="457200" y="1401896"/>
          <a:ext cx="10396330" cy="5244390"/>
        </p:xfrm>
        <a:graphic>
          <a:graphicData uri="http://schemas.openxmlformats.org/drawingml/2006/table">
            <a:tbl>
              <a:tblPr firstRow="1" bandRow="1">
                <a:tableStyleId>{E67F2610-6C24-4C07-A39A-D0211FC8BD4F}</a:tableStyleId>
              </a:tblPr>
              <a:tblGrid>
                <a:gridCol w="10396330">
                  <a:extLst>
                    <a:ext uri="{9D8B030D-6E8A-4147-A177-3AD203B41FA5}">
                      <a16:colId xmlns:a16="http://schemas.microsoft.com/office/drawing/2014/main" val="1345230007"/>
                    </a:ext>
                  </a:extLst>
                </a:gridCol>
              </a:tblGrid>
              <a:tr h="9139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Find Empty Cell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begins by finding an empty cell in the grid.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04191"/>
                  </a:ext>
                </a:extLst>
              </a:tr>
              <a:tr h="26683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Try Possible Values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each empty cell, the algorithm iterates through possible values (1 to 9).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874324"/>
                  </a:ext>
                </a:extLst>
              </a:tr>
              <a:tr h="105725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Check Validity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checks if the candidate value is valid based on Sudoku rules.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90119"/>
                  </a:ext>
                </a:extLst>
              </a:tr>
              <a:tr h="105725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Recursive Call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valid, the algorithm recursively calls itself to solve the rest of the puzzle.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68044"/>
                  </a:ext>
                </a:extLst>
              </a:tr>
              <a:tr h="105725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Backtrack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no valid value is found, the algorithm backtracks and tries another value.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2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A280A-B6CA-04EB-B65B-A4EF4338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4150-62A5-F13F-3960-5FC05BD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59" y="161006"/>
            <a:ext cx="10515600" cy="1325563"/>
          </a:xfrm>
        </p:spPr>
        <p:txBody>
          <a:bodyPr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1E50F-23DB-A488-6851-BC6C8C485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26F5E-6749-57CB-7C50-CA8009C9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83CCAB-FB6E-45B6-8104-20BE2C168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505090"/>
              </p:ext>
            </p:extLst>
          </p:nvPr>
        </p:nvGraphicFramePr>
        <p:xfrm>
          <a:off x="1396019" y="1638750"/>
          <a:ext cx="8909123" cy="429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960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D178-19E5-1C80-3425-E80ACAFEC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8F17-B8C0-59C8-50E1-FC9864B7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775252"/>
            <a:ext cx="11093416" cy="711317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Enhancing the User Experience</a:t>
            </a:r>
            <a:br>
              <a:rPr lang="en-IN" sz="2400" b="1" dirty="0"/>
            </a:br>
            <a:endParaRPr lang="en-IN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4579F-C485-CCF6-B4C6-BE775748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228F2-226D-29CA-C37A-2B8A7649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6" name="Google Shape;1370;p59">
            <a:extLst>
              <a:ext uri="{FF2B5EF4-FFF2-40B4-BE49-F238E27FC236}">
                <a16:creationId xmlns:a16="http://schemas.microsoft.com/office/drawing/2014/main" id="{C0445A51-2D16-7522-D195-865C4C45905B}"/>
              </a:ext>
            </a:extLst>
          </p:cNvPr>
          <p:cNvSpPr txBox="1">
            <a:spLocks/>
          </p:cNvSpPr>
          <p:nvPr/>
        </p:nvSpPr>
        <p:spPr>
          <a:xfrm>
            <a:off x="145143" y="1474101"/>
            <a:ext cx="11553371" cy="472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Difficulty Levels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Allow users to select from different difficulty levels, ranging from easy to expert, providing a tailored experience.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Hints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Implement a hint feature that provides a suggestion for an empty cell, helping users progress when stuck.</a:t>
            </a:r>
          </a:p>
          <a:p>
            <a:pPr marL="5715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Timer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Include a timer to track the user's solving time, adding a competitive element to the game.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118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4F5F-7287-A334-6A08-F93BB2F8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BFA4-D5D7-FA31-B6D9-6D66040C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775252"/>
            <a:ext cx="11093416" cy="711317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Interface</a:t>
            </a:r>
            <a:br>
              <a:rPr lang="en-IN" sz="2400" b="1" dirty="0"/>
            </a:br>
            <a:endParaRPr lang="en-IN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D2F8D-F17F-7EEA-EC86-ADED74D3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9778D-C86F-6906-9F8F-ADA5DDA2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6" name="Google Shape;1370;p59">
            <a:extLst>
              <a:ext uri="{FF2B5EF4-FFF2-40B4-BE49-F238E27FC236}">
                <a16:creationId xmlns:a16="http://schemas.microsoft.com/office/drawing/2014/main" id="{F5B1E36F-315E-EED9-02D2-5143314D6E71}"/>
              </a:ext>
            </a:extLst>
          </p:cNvPr>
          <p:cNvSpPr txBox="1">
            <a:spLocks/>
          </p:cNvSpPr>
          <p:nvPr/>
        </p:nvSpPr>
        <p:spPr>
          <a:xfrm>
            <a:off x="145143" y="1474101"/>
            <a:ext cx="11553371" cy="472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62B33-1A2E-A9F9-3998-C1416A1B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851"/>
          <a:stretch/>
        </p:blipFill>
        <p:spPr>
          <a:xfrm>
            <a:off x="914399" y="1502651"/>
            <a:ext cx="10164417" cy="4767098"/>
          </a:xfrm>
          <a:prstGeom prst="rect">
            <a:avLst/>
          </a:prstGeom>
        </p:spPr>
      </p:pic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A08E1B38-4B9C-A851-1520-FD49FE6B2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8487" y="5571433"/>
            <a:ext cx="340150" cy="2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E2A4-337B-A9D2-1DD7-2572809C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AD1-DCBB-8261-5931-F088F10F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775252"/>
            <a:ext cx="11093416" cy="711317"/>
          </a:xfrm>
        </p:spPr>
        <p:txBody>
          <a:bodyPr>
            <a:normAutofit fontScale="90000"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Result</a:t>
            </a:r>
            <a:br>
              <a:rPr lang="en-IN" sz="2400" b="1" dirty="0"/>
            </a:br>
            <a:endParaRPr lang="en-IN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0EE66-9AD1-DFC4-D9DB-08CC73EA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197" r="7963" b="26713"/>
          <a:stretch/>
        </p:blipFill>
        <p:spPr>
          <a:xfrm>
            <a:off x="9113520" y="73353"/>
            <a:ext cx="2895600" cy="115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6CD58-520B-E2AE-8611-211119D8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2" y="6187440"/>
            <a:ext cx="3426778" cy="500713"/>
          </a:xfrm>
          <a:prstGeom prst="rect">
            <a:avLst/>
          </a:prstGeom>
        </p:spPr>
      </p:pic>
      <p:sp>
        <p:nvSpPr>
          <p:cNvPr id="6" name="Google Shape;1370;p59">
            <a:extLst>
              <a:ext uri="{FF2B5EF4-FFF2-40B4-BE49-F238E27FC236}">
                <a16:creationId xmlns:a16="http://schemas.microsoft.com/office/drawing/2014/main" id="{1F7081A7-1488-D037-6229-9F45D3CCAC61}"/>
              </a:ext>
            </a:extLst>
          </p:cNvPr>
          <p:cNvSpPr txBox="1">
            <a:spLocks/>
          </p:cNvSpPr>
          <p:nvPr/>
        </p:nvSpPr>
        <p:spPr>
          <a:xfrm>
            <a:off x="145143" y="1474101"/>
            <a:ext cx="11553371" cy="472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A241B-9397-3FD8-061A-DE0EA835C9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71"/>
          <a:stretch/>
        </p:blipFill>
        <p:spPr>
          <a:xfrm>
            <a:off x="1355587" y="1309143"/>
            <a:ext cx="8672528" cy="46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673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</vt:lpstr>
      <vt:lpstr>Wingdings</vt:lpstr>
      <vt:lpstr>Times New Roman</vt:lpstr>
      <vt:lpstr>Calibri</vt:lpstr>
      <vt:lpstr>Arial</vt:lpstr>
      <vt:lpstr>Office Theme</vt:lpstr>
      <vt:lpstr>   DAA projects Topic: “ Sudoku Solver”</vt:lpstr>
      <vt:lpstr>Table of Content</vt:lpstr>
      <vt:lpstr>1. Introduction &amp; Motivation</vt:lpstr>
      <vt:lpstr>2. Problem Statement</vt:lpstr>
      <vt:lpstr>3. Implementing  Backtracking Algo </vt:lpstr>
      <vt:lpstr>4. Tech Stack</vt:lpstr>
      <vt:lpstr>5. Enhancing the User Experience </vt:lpstr>
      <vt:lpstr>6. User Interface </vt:lpstr>
      <vt:lpstr>7. Result </vt:lpstr>
      <vt:lpstr>8. Conclusion and Future Improvements </vt:lpstr>
      <vt:lpstr>9. Learning Outcomes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Harendra Nath Tiwari</dc:creator>
  <cp:lastModifiedBy>Tanishq Rawat</cp:lastModifiedBy>
  <cp:revision>538</cp:revision>
  <dcterms:created xsi:type="dcterms:W3CDTF">2012-01-31T02:41:24Z</dcterms:created>
  <dcterms:modified xsi:type="dcterms:W3CDTF">2024-11-07T18:52:42Z</dcterms:modified>
</cp:coreProperties>
</file>