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0"/>
  </p:notesMasterIdLst>
  <p:handoutMasterIdLst>
    <p:handoutMasterId r:id="rId11"/>
  </p:handoutMasterIdLst>
  <p:sldIdLst>
    <p:sldId id="259" r:id="rId3"/>
    <p:sldId id="265" r:id="rId4"/>
    <p:sldId id="266" r:id="rId5"/>
    <p:sldId id="267" r:id="rId6"/>
    <p:sldId id="263"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00" y="66"/>
      </p:cViewPr>
      <p:guideLst/>
    </p:cSldViewPr>
  </p:slideViewPr>
  <p:notesTextViewPr>
    <p:cViewPr>
      <p:scale>
        <a:sx n="1" d="1"/>
        <a:sy n="1" d="1"/>
      </p:scale>
      <p:origin x="0" y="0"/>
    </p:cViewPr>
  </p:notesTextViewPr>
  <p:notesViewPr>
    <p:cSldViewPr snapToGrid="0">
      <p:cViewPr varScale="1">
        <p:scale>
          <a:sx n="76" d="100"/>
          <a:sy n="76" d="100"/>
        </p:scale>
        <p:origin x="32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25-Jan-21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25-Jan-21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p:spPr>
        <p:txBody>
          <a:bodyPr/>
          <a:lstStyle>
            <a:lvl1pPr>
              <a:defRPr>
                <a:solidFill>
                  <a:schemeClr val="bg1"/>
                </a:solidFill>
              </a:defRPr>
            </a:lvl1pPr>
          </a:lstStyle>
          <a:p>
            <a:fld id="{533BCB2B-1AF8-4FC0-8A17-C0E6D40426BF}" type="datetime1">
              <a:rPr lang="en-US" smtClean="0"/>
              <a:t>25-Jan-21</a:t>
            </a:fld>
            <a:endParaRPr lang="en-US"/>
          </a:p>
        </p:txBody>
      </p:sp>
      <p:sp>
        <p:nvSpPr>
          <p:cNvPr id="17" name="Footer Placeholder 16"/>
          <p:cNvSpPr>
            <a:spLocks noGrp="1"/>
          </p:cNvSpPr>
          <p:nvPr>
            <p:ph type="ftr" sz="quarter" idx="11"/>
          </p:nvPr>
        </p:nvSpPr>
        <p:spPr>
          <a:xfrm>
            <a:off x="8077183" y="2930267"/>
            <a:ext cx="1727200" cy="457200"/>
          </a:xfr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6C92A-CAD7-4B96-8A25-64B92E050815}" type="datetime1">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4F62-EA7E-4D70-AF22-BD86757D3155}" type="datetime1">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a:t>Click to edit Master title style</a:t>
            </a:r>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25-Jan-21</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F3FA8F-E4AE-4BCB-ADE0-9DECA7A16747}" type="datetime1">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a:t>Click to edit Master title style</a:t>
            </a:r>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EA8D5-A1EF-4995-BB5E-D278733DC501}" type="datetime1">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p:spPr>
        <p:txBody>
          <a:bodyPr rtlCol="0"/>
          <a:lstStyle/>
          <a:p>
            <a:fld id="{1EA8C313-C41C-438F-9ABA-0F5C940ADB13}" type="datetime1">
              <a:rPr lang="en-US" smtClean="0"/>
              <a:t>25-Jan-21</a:t>
            </a:fld>
            <a:endParaRPr lang="en-US"/>
          </a:p>
        </p:txBody>
      </p:sp>
      <p:sp>
        <p:nvSpPr>
          <p:cNvPr id="27" name="Slide Number Placeholder 26"/>
          <p:cNvSpPr>
            <a:spLocks noGrp="1"/>
          </p:cNvSpPr>
          <p:nvPr>
            <p:ph type="sldNum" sz="quarter" idx="11"/>
          </p:nvPr>
        </p:nvSpPr>
        <p:spPr>
          <a:xfrm>
            <a:off x="10899648" y="362884"/>
            <a:ext cx="1016000" cy="365760"/>
          </a:xfr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a:t>Click to edit Master title style</a:t>
            </a:r>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25-Jan-21</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a:t>Click to edit Master title style</a:t>
            </a:r>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41E0-B930-4E4F-B101-1077B3800E20}" type="datetime1">
              <a:rPr lang="en-US" smtClean="0"/>
              <a:t>25-Jan-21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540AC2-8591-468F-9A21-0A84DF454DEF}" type="datetime1">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CA9968-A8E7-4C22-B7AC-58FCBCCC98E9}" type="datetime1">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5739D9E8-B0FF-4E40-8A65-1C1B44D4BA58}" type="datetime1">
              <a:rPr lang="en-US" smtClean="0"/>
              <a:t>25-Jan-21</a:t>
            </a:fld>
            <a:endParaRPr lang="en-US"/>
          </a:p>
        </p:txBody>
      </p:sp>
      <p:sp>
        <p:nvSpPr>
          <p:cNvPr id="3"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23"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598" y="2624917"/>
            <a:ext cx="11443857" cy="4122248"/>
          </a:xfrm>
        </p:spPr>
        <p:txBody>
          <a:bodyPr>
            <a:normAutofit/>
          </a:bodyPr>
          <a:lstStyle/>
          <a:p>
            <a:r>
              <a:rPr lang="en-GB" sz="2000" b="1" i="1" dirty="0">
                <a:solidFill>
                  <a:schemeClr val="accent3">
                    <a:lumMod val="20000"/>
                    <a:lumOff val="80000"/>
                  </a:schemeClr>
                </a:solidFill>
              </a:rPr>
              <a:t>TOPIC: IoT Smart Greeting System</a:t>
            </a:r>
          </a:p>
          <a:p>
            <a:endParaRPr lang="en-GB" sz="2000" b="1" i="1" dirty="0">
              <a:solidFill>
                <a:schemeClr val="accent3">
                  <a:lumMod val="20000"/>
                  <a:lumOff val="80000"/>
                </a:schemeClr>
              </a:solidFill>
            </a:endParaRPr>
          </a:p>
          <a:p>
            <a:endParaRPr lang="en-GB" sz="2000" b="1" i="1" dirty="0">
              <a:solidFill>
                <a:schemeClr val="accent3">
                  <a:lumMod val="20000"/>
                  <a:lumOff val="80000"/>
                </a:schemeClr>
              </a:solidFill>
            </a:endParaRPr>
          </a:p>
          <a:p>
            <a:endParaRPr lang="en-GB" sz="1700" b="1" i="1" dirty="0">
              <a:solidFill>
                <a:schemeClr val="accent3">
                  <a:lumMod val="50000"/>
                </a:schemeClr>
              </a:solidFill>
            </a:endParaRPr>
          </a:p>
          <a:p>
            <a:endParaRPr lang="en-GB" sz="1700" b="1" i="1" dirty="0">
              <a:solidFill>
                <a:schemeClr val="accent3">
                  <a:lumMod val="50000"/>
                </a:schemeClr>
              </a:solidFill>
            </a:endParaRPr>
          </a:p>
          <a:p>
            <a:endParaRPr lang="en-GB" sz="1700" b="1" i="1" dirty="0">
              <a:solidFill>
                <a:schemeClr val="accent3">
                  <a:lumMod val="50000"/>
                </a:schemeClr>
              </a:solidFill>
            </a:endParaRPr>
          </a:p>
          <a:p>
            <a:endParaRPr lang="en-GB" sz="1700" b="1" i="1" dirty="0">
              <a:solidFill>
                <a:schemeClr val="accent3">
                  <a:lumMod val="50000"/>
                </a:schemeClr>
              </a:solidFill>
            </a:endParaRPr>
          </a:p>
          <a:p>
            <a:endParaRPr lang="en-GB" sz="1700" b="1" i="1" dirty="0">
              <a:solidFill>
                <a:schemeClr val="accent3">
                  <a:lumMod val="50000"/>
                </a:schemeClr>
              </a:solidFill>
            </a:endParaRPr>
          </a:p>
          <a:p>
            <a:endParaRPr lang="en-IN" sz="2000" dirty="0">
              <a:solidFill>
                <a:schemeClr val="accent3">
                  <a:lumMod val="20000"/>
                  <a:lumOff val="80000"/>
                </a:schemeClr>
              </a:solidFill>
            </a:endParaRPr>
          </a:p>
        </p:txBody>
      </p:sp>
      <p:sp>
        <p:nvSpPr>
          <p:cNvPr id="2" name="Title 1"/>
          <p:cNvSpPr>
            <a:spLocks noGrp="1"/>
          </p:cNvSpPr>
          <p:nvPr>
            <p:ph type="ctrTitle"/>
          </p:nvPr>
        </p:nvSpPr>
        <p:spPr/>
        <p:txBody>
          <a:bodyPr>
            <a:normAutofit/>
          </a:bodyPr>
          <a:lstStyle/>
          <a:p>
            <a:r>
              <a:rPr lang="en-GB" sz="5400" dirty="0"/>
              <a:t>IoT (Internet of Things)</a:t>
            </a:r>
            <a:endParaRPr lang="en-IN" sz="5400" dirty="0"/>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4EC13-EFCC-484A-A283-C28A9E14E096}"/>
              </a:ext>
            </a:extLst>
          </p:cNvPr>
          <p:cNvSpPr>
            <a:spLocks noGrp="1"/>
          </p:cNvSpPr>
          <p:nvPr>
            <p:ph sz="half" idx="1"/>
          </p:nvPr>
        </p:nvSpPr>
        <p:spPr>
          <a:xfrm>
            <a:off x="203200" y="290945"/>
            <a:ext cx="4511041" cy="6337502"/>
          </a:xfrm>
        </p:spPr>
        <p:txBody>
          <a:bodyPr/>
          <a:lstStyle/>
          <a:p>
            <a:endParaRPr lang="en-IN" dirty="0"/>
          </a:p>
          <a:p>
            <a:endParaRPr lang="en-IN" dirty="0"/>
          </a:p>
          <a:p>
            <a:endParaRPr lang="en-IN" dirty="0"/>
          </a:p>
          <a:p>
            <a:endParaRPr lang="en-IN" dirty="0"/>
          </a:p>
          <a:p>
            <a:pPr marL="109728" indent="0">
              <a:buNone/>
            </a:pPr>
            <a:endParaRPr lang="en-IN" sz="4400" dirty="0"/>
          </a:p>
          <a:p>
            <a:pPr marL="109728" indent="0">
              <a:buNone/>
            </a:pPr>
            <a:r>
              <a:rPr lang="en-IN" sz="4400" dirty="0"/>
              <a:t>    CONTENTS</a:t>
            </a:r>
          </a:p>
        </p:txBody>
      </p:sp>
      <p:sp>
        <p:nvSpPr>
          <p:cNvPr id="4" name="Text Placeholder 3">
            <a:extLst>
              <a:ext uri="{FF2B5EF4-FFF2-40B4-BE49-F238E27FC236}">
                <a16:creationId xmlns:a16="http://schemas.microsoft.com/office/drawing/2014/main" id="{55375462-924F-4AF3-8377-2C2A9CD6C162}"/>
              </a:ext>
            </a:extLst>
          </p:cNvPr>
          <p:cNvSpPr>
            <a:spLocks noGrp="1"/>
          </p:cNvSpPr>
          <p:nvPr>
            <p:ph type="body" idx="2"/>
          </p:nvPr>
        </p:nvSpPr>
        <p:spPr>
          <a:xfrm>
            <a:off x="5609046" y="991395"/>
            <a:ext cx="5830126" cy="5154571"/>
          </a:xfrm>
        </p:spPr>
        <p:txBody>
          <a:bodyPr/>
          <a:lstStyle/>
          <a:p>
            <a:endParaRPr lang="en-IN" dirty="0"/>
          </a:p>
          <a:p>
            <a:endParaRPr lang="en-IN" dirty="0"/>
          </a:p>
          <a:p>
            <a:pPr marL="294894" indent="-285750">
              <a:buClr>
                <a:schemeClr val="accent3"/>
              </a:buClr>
              <a:buSzPct val="70000"/>
              <a:buFont typeface="Arial" panose="020B0604020202020204" pitchFamily="34" charset="0"/>
              <a:buChar char="•"/>
            </a:pPr>
            <a:endParaRPr lang="en-IN" sz="2400" dirty="0"/>
          </a:p>
          <a:p>
            <a:pPr marL="294894" indent="-285750">
              <a:buClr>
                <a:schemeClr val="accent3"/>
              </a:buClr>
              <a:buSzPct val="70000"/>
              <a:buFont typeface="Arial" panose="020B0604020202020204" pitchFamily="34" charset="0"/>
              <a:buChar char="•"/>
            </a:pPr>
            <a:endParaRPr lang="en-IN" sz="2400" dirty="0"/>
          </a:p>
          <a:p>
            <a:pPr marL="352044" indent="-342900">
              <a:buClr>
                <a:schemeClr val="accent3"/>
              </a:buClr>
              <a:buSzPct val="70000"/>
              <a:buFont typeface="Century Gothic" panose="020B0502020202020204" pitchFamily="34" charset="0"/>
              <a:buChar char="►"/>
            </a:pPr>
            <a:r>
              <a:rPr lang="en-IN" sz="2400" dirty="0"/>
              <a:t>Project Objective</a:t>
            </a:r>
          </a:p>
          <a:p>
            <a:pPr marL="352044" indent="-342900">
              <a:buClr>
                <a:schemeClr val="accent3"/>
              </a:buClr>
              <a:buSzPct val="70000"/>
              <a:buFont typeface="Century Gothic" panose="020B0502020202020204" pitchFamily="34" charset="0"/>
              <a:buChar char="►"/>
            </a:pPr>
            <a:r>
              <a:rPr lang="en-IN" sz="2400" dirty="0"/>
              <a:t>Hardware &amp; Software Requirements</a:t>
            </a:r>
          </a:p>
          <a:p>
            <a:pPr marL="352044" indent="-342900">
              <a:buClr>
                <a:schemeClr val="accent3"/>
              </a:buClr>
              <a:buSzPct val="70000"/>
              <a:buFont typeface="Century Gothic" panose="020B0502020202020204" pitchFamily="34" charset="0"/>
              <a:buChar char="►"/>
            </a:pPr>
            <a:r>
              <a:rPr lang="en-IN" sz="2400" dirty="0"/>
              <a:t>Application Work Flow</a:t>
            </a:r>
          </a:p>
          <a:p>
            <a:pPr marL="352044" indent="-342900">
              <a:buClr>
                <a:schemeClr val="accent3"/>
              </a:buClr>
              <a:buSzPct val="70000"/>
              <a:buFont typeface="Century Gothic" panose="020B0502020202020204" pitchFamily="34" charset="0"/>
              <a:buChar char="►"/>
            </a:pPr>
            <a:r>
              <a:rPr lang="en-IN" sz="2400" dirty="0"/>
              <a:t>Screenshots</a:t>
            </a:r>
          </a:p>
          <a:p>
            <a:pPr marL="352044" indent="-342900">
              <a:buClr>
                <a:schemeClr val="accent3"/>
              </a:buClr>
              <a:buSzPct val="70000"/>
              <a:buFont typeface="Century Gothic" panose="020B0502020202020204" pitchFamily="34" charset="0"/>
              <a:buChar char="►"/>
            </a:pPr>
            <a:r>
              <a:rPr lang="en-IN" sz="2400" dirty="0"/>
              <a:t>Future Scope of Improvements</a:t>
            </a:r>
          </a:p>
          <a:p>
            <a:pPr marL="294894" indent="-285750">
              <a:buClr>
                <a:schemeClr val="accent3"/>
              </a:buClr>
              <a:buSzPct val="70000"/>
              <a:buFont typeface="Arial" panose="020B0604020202020204" pitchFamily="34" charset="0"/>
              <a:buChar char="•"/>
            </a:pPr>
            <a:endParaRPr lang="en-IN" sz="2400" dirty="0"/>
          </a:p>
          <a:p>
            <a:pPr marL="294894" indent="-285750">
              <a:buClr>
                <a:schemeClr val="accent3"/>
              </a:buClr>
              <a:buSzPct val="70000"/>
              <a:buFont typeface="Arial" panose="020B0604020202020204" pitchFamily="34" charset="0"/>
              <a:buChar char="•"/>
            </a:pPr>
            <a:endParaRPr lang="en-IN" sz="2400" dirty="0"/>
          </a:p>
        </p:txBody>
      </p:sp>
    </p:spTree>
    <p:extLst>
      <p:ext uri="{BB962C8B-B14F-4D97-AF65-F5344CB8AC3E}">
        <p14:creationId xmlns:p14="http://schemas.microsoft.com/office/powerpoint/2010/main" val="187555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C173B-2E0B-4B3C-A6FD-EC8D914F8593}"/>
              </a:ext>
            </a:extLst>
          </p:cNvPr>
          <p:cNvSpPr>
            <a:spLocks noGrp="1"/>
          </p:cNvSpPr>
          <p:nvPr>
            <p:ph idx="1"/>
          </p:nvPr>
        </p:nvSpPr>
        <p:spPr/>
        <p:txBody>
          <a:bodyPr>
            <a:normAutofit/>
          </a:bodyPr>
          <a:lstStyle/>
          <a:p>
            <a:pPr marL="109728" indent="0">
              <a:buClr>
                <a:schemeClr val="tx1"/>
              </a:buClr>
              <a:buNone/>
            </a:pPr>
            <a:r>
              <a:rPr lang="en-GB" sz="2400" i="1" dirty="0"/>
              <a:t>The primary project goals consist of: </a:t>
            </a:r>
          </a:p>
          <a:p>
            <a:pPr marL="109728" indent="0">
              <a:buClr>
                <a:schemeClr val="tx1"/>
              </a:buClr>
              <a:buNone/>
            </a:pPr>
            <a:endParaRPr lang="en-GB" sz="2400" i="1" dirty="0"/>
          </a:p>
          <a:p>
            <a:pPr lvl="0" fontAlgn="base">
              <a:buClr>
                <a:schemeClr val="tx1"/>
              </a:buClr>
              <a:buFont typeface="Century Gothic" panose="020B0502020202020204" pitchFamily="34" charset="0"/>
              <a:buChar char="►"/>
            </a:pPr>
            <a:r>
              <a:rPr lang="en-GB" sz="2400" i="1" dirty="0"/>
              <a:t>Checking light intensity online from a sensor.</a:t>
            </a:r>
            <a:endParaRPr lang="en-IN" sz="2400" dirty="0"/>
          </a:p>
          <a:p>
            <a:pPr lvl="0" fontAlgn="base">
              <a:buClr>
                <a:schemeClr val="tx1"/>
              </a:buClr>
              <a:buFont typeface="Century Gothic" panose="020B0502020202020204" pitchFamily="34" charset="0"/>
              <a:buChar char="►"/>
            </a:pPr>
            <a:r>
              <a:rPr lang="en-GB" sz="2400" i="1" dirty="0"/>
              <a:t>Storing the data at a particular time sent by the sensor.</a:t>
            </a:r>
            <a:endParaRPr lang="en-IN" sz="2400" dirty="0"/>
          </a:p>
          <a:p>
            <a:pPr lvl="0" fontAlgn="base">
              <a:buClr>
                <a:schemeClr val="tx1"/>
              </a:buClr>
              <a:buFont typeface="Century Gothic" panose="020B0502020202020204" pitchFamily="34" charset="0"/>
              <a:buChar char="►"/>
            </a:pPr>
            <a:r>
              <a:rPr lang="en-GB" sz="2400" i="1" dirty="0"/>
              <a:t>Being greeted according to the Light sensed by the Light sensor</a:t>
            </a:r>
            <a:r>
              <a:rPr lang="en-GB" i="1" dirty="0"/>
              <a:t>.</a:t>
            </a:r>
            <a:endParaRPr lang="en-IN" dirty="0"/>
          </a:p>
          <a:p>
            <a:pPr marL="109728" indent="0">
              <a:buClr>
                <a:schemeClr val="tx1"/>
              </a:buClr>
              <a:buNone/>
            </a:pPr>
            <a:endParaRPr lang="en-IN" dirty="0"/>
          </a:p>
          <a:p>
            <a:pPr>
              <a:buClr>
                <a:schemeClr val="tx1"/>
              </a:buClr>
              <a:buFont typeface="Century Gothic" panose="020B0502020202020204" pitchFamily="34" charset="0"/>
              <a:buChar char="►"/>
            </a:pPr>
            <a:endParaRPr lang="en-IN" sz="2400" dirty="0"/>
          </a:p>
          <a:p>
            <a:pPr lvl="0" fontAlgn="base">
              <a:buClr>
                <a:schemeClr val="tx1"/>
              </a:buClr>
            </a:pPr>
            <a:endParaRPr lang="en-IN" sz="2400" i="1" dirty="0"/>
          </a:p>
          <a:p>
            <a:endParaRPr lang="en-IN" dirty="0"/>
          </a:p>
        </p:txBody>
      </p:sp>
      <p:sp>
        <p:nvSpPr>
          <p:cNvPr id="4" name="Title 3">
            <a:extLst>
              <a:ext uri="{FF2B5EF4-FFF2-40B4-BE49-F238E27FC236}">
                <a16:creationId xmlns:a16="http://schemas.microsoft.com/office/drawing/2014/main" id="{4810A9D7-4194-4272-9C04-F0048B330B69}"/>
              </a:ext>
            </a:extLst>
          </p:cNvPr>
          <p:cNvSpPr>
            <a:spLocks noGrp="1"/>
          </p:cNvSpPr>
          <p:nvPr>
            <p:ph type="title"/>
          </p:nvPr>
        </p:nvSpPr>
        <p:spPr/>
        <p:txBody>
          <a:bodyPr/>
          <a:lstStyle/>
          <a:p>
            <a:r>
              <a:rPr lang="en-IN" dirty="0"/>
              <a:t>			    </a:t>
            </a:r>
            <a:r>
              <a:rPr lang="en-IN" sz="4400" dirty="0"/>
              <a:t>Project Objective</a:t>
            </a:r>
            <a:endParaRPr lang="en-IN" dirty="0"/>
          </a:p>
        </p:txBody>
      </p:sp>
    </p:spTree>
    <p:extLst>
      <p:ext uri="{BB962C8B-B14F-4D97-AF65-F5344CB8AC3E}">
        <p14:creationId xmlns:p14="http://schemas.microsoft.com/office/powerpoint/2010/main" val="297540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06A40-F7BB-4747-9C25-6769B4DC7580}"/>
              </a:ext>
            </a:extLst>
          </p:cNvPr>
          <p:cNvSpPr>
            <a:spLocks noGrp="1"/>
          </p:cNvSpPr>
          <p:nvPr>
            <p:ph sz="half" idx="2"/>
          </p:nvPr>
        </p:nvSpPr>
        <p:spPr>
          <a:xfrm>
            <a:off x="6096000" y="889790"/>
            <a:ext cx="5384800" cy="5358611"/>
          </a:xfrm>
        </p:spPr>
        <p:txBody>
          <a:bodyPr>
            <a:normAutofit fontScale="62500" lnSpcReduction="20000"/>
          </a:bodyPr>
          <a:lstStyle/>
          <a:p>
            <a:pPr marL="109728" indent="0" algn="ctr">
              <a:buNone/>
            </a:pPr>
            <a:r>
              <a:rPr lang="en-IN" sz="4500" dirty="0"/>
              <a:t>Software Requirements</a:t>
            </a:r>
          </a:p>
          <a:p>
            <a:pPr marL="109728" indent="0" algn="ctr">
              <a:buNone/>
            </a:pPr>
            <a:endParaRPr lang="en-IN" sz="1900" dirty="0"/>
          </a:p>
          <a:p>
            <a:pPr marL="1773936" lvl="7" indent="0" algn="ctr">
              <a:buNone/>
            </a:pPr>
            <a:endParaRPr lang="en-GB" sz="3300" dirty="0"/>
          </a:p>
          <a:p>
            <a:pPr marL="1773936" lvl="7" indent="0" algn="ctr">
              <a:buNone/>
            </a:pPr>
            <a:endParaRPr lang="en-GB" sz="3300" dirty="0"/>
          </a:p>
          <a:p>
            <a:pPr marL="1773936" lvl="7" indent="0" algn="ctr">
              <a:buNone/>
            </a:pPr>
            <a:r>
              <a:rPr lang="en-GB" sz="3300" u="sng" dirty="0"/>
              <a:t>Client Side</a:t>
            </a:r>
            <a:endParaRPr lang="en-IN" sz="3300" u="sng" dirty="0"/>
          </a:p>
          <a:p>
            <a:pPr marL="109728" lvl="0" indent="0" algn="r">
              <a:buNone/>
            </a:pPr>
            <a:endParaRPr lang="en-IN" sz="3800" dirty="0"/>
          </a:p>
          <a:p>
            <a:pPr>
              <a:buClrTx/>
            </a:pPr>
            <a:endParaRPr lang="en-GB" sz="3800" dirty="0"/>
          </a:p>
          <a:p>
            <a:pPr marL="109728" indent="0">
              <a:buClrTx/>
              <a:buNone/>
            </a:pPr>
            <a:r>
              <a:rPr lang="en-GB" sz="3800" u="sng" dirty="0"/>
              <a:t>Server side</a:t>
            </a:r>
            <a:endParaRPr lang="en-IN" sz="3800" u="sng" dirty="0"/>
          </a:p>
        </p:txBody>
      </p:sp>
      <p:sp>
        <p:nvSpPr>
          <p:cNvPr id="4" name="Content Placeholder 3">
            <a:extLst>
              <a:ext uri="{FF2B5EF4-FFF2-40B4-BE49-F238E27FC236}">
                <a16:creationId xmlns:a16="http://schemas.microsoft.com/office/drawing/2014/main" id="{90F4F679-CA83-4E62-BCCD-0BE2C8323298}"/>
              </a:ext>
            </a:extLst>
          </p:cNvPr>
          <p:cNvSpPr>
            <a:spLocks noGrp="1"/>
          </p:cNvSpPr>
          <p:nvPr>
            <p:ph sz="half" idx="1"/>
          </p:nvPr>
        </p:nvSpPr>
        <p:spPr>
          <a:xfrm>
            <a:off x="310661" y="889791"/>
            <a:ext cx="5384800" cy="5358610"/>
          </a:xfrm>
        </p:spPr>
        <p:txBody>
          <a:bodyPr>
            <a:normAutofit fontScale="62500" lnSpcReduction="20000"/>
          </a:bodyPr>
          <a:lstStyle/>
          <a:p>
            <a:pPr marL="109728" indent="0" algn="ctr">
              <a:buNone/>
            </a:pPr>
            <a:r>
              <a:rPr lang="en-IN" sz="4500" dirty="0"/>
              <a:t>Hardware Requirements</a:t>
            </a:r>
          </a:p>
          <a:p>
            <a:pPr marL="109728" indent="0" algn="ctr">
              <a:buNone/>
            </a:pPr>
            <a:endParaRPr lang="en-IN" sz="3400" dirty="0"/>
          </a:p>
          <a:p>
            <a:pPr>
              <a:buClr>
                <a:schemeClr val="tx1"/>
              </a:buClr>
            </a:pPr>
            <a:r>
              <a:rPr lang="en-GB" sz="3400" u="sng" dirty="0"/>
              <a:t>Client Side</a:t>
            </a:r>
            <a:r>
              <a:rPr lang="en-GB" sz="3400" dirty="0"/>
              <a:t>:</a:t>
            </a:r>
            <a:endParaRPr lang="en-IN" sz="3400" dirty="0"/>
          </a:p>
          <a:p>
            <a:pPr lvl="0">
              <a:buClr>
                <a:schemeClr val="tx1"/>
              </a:buClr>
              <a:buSzPct val="40000"/>
            </a:pPr>
            <a:r>
              <a:rPr lang="en-GB" sz="3400" dirty="0"/>
              <a:t>Processor: Intel Pentium @2.20 GHz</a:t>
            </a:r>
            <a:endParaRPr lang="en-IN" sz="3400" dirty="0"/>
          </a:p>
          <a:p>
            <a:pPr lvl="0">
              <a:buClr>
                <a:schemeClr val="tx1"/>
              </a:buClr>
              <a:buSzPct val="40000"/>
            </a:pPr>
            <a:r>
              <a:rPr lang="en-GB" sz="3400" dirty="0"/>
              <a:t>Internal RAM: 4 GB RAM</a:t>
            </a:r>
            <a:endParaRPr lang="en-IN" sz="3400" dirty="0"/>
          </a:p>
          <a:p>
            <a:pPr lvl="0">
              <a:buClr>
                <a:schemeClr val="tx1"/>
              </a:buClr>
              <a:buSzPct val="40000"/>
            </a:pPr>
            <a:r>
              <a:rPr lang="en-GB" sz="3400" dirty="0"/>
              <a:t>System Type: 64-bit operating system</a:t>
            </a:r>
          </a:p>
          <a:p>
            <a:pPr marL="109728" lvl="0" indent="0">
              <a:buClr>
                <a:schemeClr val="tx1"/>
              </a:buClr>
              <a:buSzPct val="40000"/>
              <a:buNone/>
            </a:pPr>
            <a:endParaRPr lang="en-IN" sz="3400" dirty="0"/>
          </a:p>
          <a:p>
            <a:pPr>
              <a:buClr>
                <a:schemeClr val="tx1"/>
              </a:buClr>
            </a:pPr>
            <a:r>
              <a:rPr lang="en-GB" sz="3400" u="sng" dirty="0"/>
              <a:t>Server Side</a:t>
            </a:r>
            <a:r>
              <a:rPr lang="en-GB" sz="3400" dirty="0"/>
              <a:t>:</a:t>
            </a:r>
            <a:endParaRPr lang="en-IN" sz="3400" dirty="0"/>
          </a:p>
          <a:p>
            <a:pPr lvl="0">
              <a:buClr>
                <a:schemeClr val="tx1"/>
              </a:buClr>
              <a:buSzPct val="40000"/>
            </a:pPr>
            <a:r>
              <a:rPr lang="en-GB" sz="3400" dirty="0"/>
              <a:t>Processor: Intel Pentium @2.20 GHz</a:t>
            </a:r>
            <a:endParaRPr lang="en-IN" sz="3400" dirty="0"/>
          </a:p>
          <a:p>
            <a:pPr lvl="0">
              <a:buClr>
                <a:schemeClr val="tx1"/>
              </a:buClr>
              <a:buSzPct val="40000"/>
            </a:pPr>
            <a:r>
              <a:rPr lang="en-GB" sz="3400" dirty="0"/>
              <a:t>Internal RAM: 4 GB RAM</a:t>
            </a:r>
            <a:endParaRPr lang="en-IN" sz="3400" dirty="0"/>
          </a:p>
          <a:p>
            <a:pPr lvl="0">
              <a:buClr>
                <a:schemeClr val="tx1"/>
              </a:buClr>
              <a:buSzPct val="40000"/>
            </a:pPr>
            <a:r>
              <a:rPr lang="en-GB" sz="3400" dirty="0"/>
              <a:t>System Type: 64-bit operating system</a:t>
            </a:r>
            <a:endParaRPr lang="en-IN" sz="3400" dirty="0"/>
          </a:p>
          <a:p>
            <a:pPr lvl="0">
              <a:buClr>
                <a:schemeClr val="tx1"/>
              </a:buClr>
              <a:buSzPct val="40000"/>
            </a:pPr>
            <a:r>
              <a:rPr lang="en-GB" sz="3400" dirty="0"/>
              <a:t>NODE MCU</a:t>
            </a:r>
            <a:endParaRPr lang="en-IN" sz="3400" dirty="0"/>
          </a:p>
          <a:p>
            <a:pPr lvl="0">
              <a:buClr>
                <a:schemeClr val="tx1"/>
              </a:buClr>
              <a:buSzPct val="40000"/>
            </a:pPr>
            <a:r>
              <a:rPr lang="en-GB" sz="3400" dirty="0"/>
              <a:t>Light Sensor (Input Card)</a:t>
            </a:r>
            <a:endParaRPr lang="en-IN" sz="3400" dirty="0"/>
          </a:p>
          <a:p>
            <a:pPr lvl="0">
              <a:buClr>
                <a:schemeClr val="tx1"/>
              </a:buClr>
              <a:buSzPct val="40000"/>
            </a:pPr>
            <a:r>
              <a:rPr lang="en-GB" sz="3400" dirty="0"/>
              <a:t>Jumper Wires</a:t>
            </a:r>
            <a:endParaRPr lang="en-IN" sz="3400" dirty="0"/>
          </a:p>
          <a:p>
            <a:pPr marL="109728" indent="0">
              <a:buClr>
                <a:schemeClr val="tx1"/>
              </a:buClr>
              <a:buNone/>
            </a:pPr>
            <a:endParaRPr lang="en-IN" sz="3200" dirty="0"/>
          </a:p>
        </p:txBody>
      </p:sp>
      <p:pic>
        <p:nvPicPr>
          <p:cNvPr id="7" name="Picture 6" descr="A picture containing screenshot&#10;&#10;Description generated with high confidence">
            <a:extLst>
              <a:ext uri="{FF2B5EF4-FFF2-40B4-BE49-F238E27FC236}">
                <a16:creationId xmlns:a16="http://schemas.microsoft.com/office/drawing/2014/main" id="{85225503-50A2-4F31-818E-BD72001310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6069" y="3471173"/>
            <a:ext cx="1835821" cy="1245735"/>
          </a:xfrm>
          <a:prstGeom prst="rect">
            <a:avLst/>
          </a:prstGeom>
        </p:spPr>
      </p:pic>
      <p:pic>
        <p:nvPicPr>
          <p:cNvPr id="11" name="Picture 10" descr="A picture containing clipart&#10;&#10;Description generated with high confidence">
            <a:extLst>
              <a:ext uri="{FF2B5EF4-FFF2-40B4-BE49-F238E27FC236}">
                <a16:creationId xmlns:a16="http://schemas.microsoft.com/office/drawing/2014/main" id="{C6D6EE0F-30AD-49EF-BDDB-EF6D62248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213" y="1484578"/>
            <a:ext cx="1927870" cy="1037061"/>
          </a:xfrm>
          <a:prstGeom prst="rect">
            <a:avLst/>
          </a:prstGeom>
        </p:spPr>
      </p:pic>
      <p:pic>
        <p:nvPicPr>
          <p:cNvPr id="13" name="Picture 12" descr="A screen shot of a monitor&#10;&#10;Description generated with high confidence">
            <a:extLst>
              <a:ext uri="{FF2B5EF4-FFF2-40B4-BE49-F238E27FC236}">
                <a16:creationId xmlns:a16="http://schemas.microsoft.com/office/drawing/2014/main" id="{AC0B9A35-D4C4-4650-945D-26C89DB77F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695" y="5004715"/>
            <a:ext cx="1640187" cy="1220349"/>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327B6998-2093-4D43-B0D7-6BC5BBFD6D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209" y="4854891"/>
            <a:ext cx="2146351" cy="1207322"/>
          </a:xfrm>
          <a:prstGeom prst="rect">
            <a:avLst/>
          </a:prstGeom>
        </p:spPr>
      </p:pic>
      <p:pic>
        <p:nvPicPr>
          <p:cNvPr id="19" name="Picture 18" descr="A drawing of a face&#10;&#10;Description generated with high confidence">
            <a:extLst>
              <a:ext uri="{FF2B5EF4-FFF2-40B4-BE49-F238E27FC236}">
                <a16:creationId xmlns:a16="http://schemas.microsoft.com/office/drawing/2014/main" id="{0BF05C96-254C-40BE-85B5-624E5E7A9E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2160" y="3142899"/>
            <a:ext cx="3189080" cy="1245735"/>
          </a:xfrm>
          <a:prstGeom prst="rect">
            <a:avLst/>
          </a:prstGeom>
        </p:spPr>
      </p:pic>
      <p:pic>
        <p:nvPicPr>
          <p:cNvPr id="21" name="Picture 20" descr="A close up of a piece of paper&#10;&#10;Description generated with high confidence">
            <a:extLst>
              <a:ext uri="{FF2B5EF4-FFF2-40B4-BE49-F238E27FC236}">
                <a16:creationId xmlns:a16="http://schemas.microsoft.com/office/drawing/2014/main" id="{00926428-6BF4-4324-98A6-FACE801106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94179" y="4606254"/>
            <a:ext cx="1037061" cy="1037061"/>
          </a:xfrm>
          <a:prstGeom prst="rect">
            <a:avLst/>
          </a:prstGeom>
        </p:spPr>
      </p:pic>
    </p:spTree>
    <p:extLst>
      <p:ext uri="{BB962C8B-B14F-4D97-AF65-F5344CB8AC3E}">
        <p14:creationId xmlns:p14="http://schemas.microsoft.com/office/powerpoint/2010/main" val="5193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extLst>
              <a:ext uri="{FF2B5EF4-FFF2-40B4-BE49-F238E27FC236}">
                <a16:creationId xmlns:a16="http://schemas.microsoft.com/office/drawing/2014/main" id="{56823EF0-505E-4AEF-B413-C63A835CE79C}"/>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 y="5263003"/>
            <a:ext cx="914400" cy="914400"/>
          </a:xfrm>
        </p:spPr>
      </p:pic>
      <p:sp>
        <p:nvSpPr>
          <p:cNvPr id="2" name="Title 1"/>
          <p:cNvSpPr>
            <a:spLocks noGrp="1"/>
          </p:cNvSpPr>
          <p:nvPr>
            <p:ph type="title"/>
          </p:nvPr>
        </p:nvSpPr>
        <p:spPr/>
        <p:txBody>
          <a:bodyPr/>
          <a:lstStyle/>
          <a:p>
            <a:r>
              <a:rPr lang="en-US" dirty="0"/>
              <a:t>Application Work Flow</a:t>
            </a:r>
          </a:p>
        </p:txBody>
      </p:sp>
      <p:cxnSp>
        <p:nvCxnSpPr>
          <p:cNvPr id="8" name="Straight Arrow Connector 7">
            <a:extLst>
              <a:ext uri="{FF2B5EF4-FFF2-40B4-BE49-F238E27FC236}">
                <a16:creationId xmlns:a16="http://schemas.microsoft.com/office/drawing/2014/main" id="{0FBC1812-299B-4C92-B082-84455CE2BECA}"/>
              </a:ext>
            </a:extLst>
          </p:cNvPr>
          <p:cNvCxnSpPr>
            <a:cxnSpLocks/>
          </p:cNvCxnSpPr>
          <p:nvPr/>
        </p:nvCxnSpPr>
        <p:spPr>
          <a:xfrm>
            <a:off x="855785" y="5720203"/>
            <a:ext cx="5627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C5A4537E-1F00-4186-BDA7-C42BE2E56D04}"/>
              </a:ext>
            </a:extLst>
          </p:cNvPr>
          <p:cNvSpPr/>
          <p:nvPr/>
        </p:nvSpPr>
        <p:spPr>
          <a:xfrm>
            <a:off x="1529859" y="5257142"/>
            <a:ext cx="1992925" cy="91440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600" dirty="0">
                <a:solidFill>
                  <a:schemeClr val="bg1"/>
                </a:solidFill>
              </a:rPr>
              <a:t>INDEX.php</a:t>
            </a:r>
          </a:p>
          <a:p>
            <a:pPr algn="ctr"/>
            <a:r>
              <a:rPr lang="en-IN" sz="1600" dirty="0">
                <a:solidFill>
                  <a:schemeClr val="bg1"/>
                </a:solidFill>
              </a:rPr>
              <a:t>(Sign in)</a:t>
            </a:r>
            <a:endParaRPr lang="en-IN" sz="1200" dirty="0">
              <a:solidFill>
                <a:schemeClr val="bg1"/>
              </a:solidFill>
            </a:endParaRPr>
          </a:p>
        </p:txBody>
      </p:sp>
      <p:sp>
        <p:nvSpPr>
          <p:cNvPr id="16" name="Rectangle 15">
            <a:extLst>
              <a:ext uri="{FF2B5EF4-FFF2-40B4-BE49-F238E27FC236}">
                <a16:creationId xmlns:a16="http://schemas.microsoft.com/office/drawing/2014/main" id="{3927404E-1ED5-4C6A-9404-2CE40C3DFB7F}"/>
              </a:ext>
            </a:extLst>
          </p:cNvPr>
          <p:cNvSpPr/>
          <p:nvPr/>
        </p:nvSpPr>
        <p:spPr>
          <a:xfrm>
            <a:off x="3481755" y="4103077"/>
            <a:ext cx="2074984" cy="1066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WELCOME PAGE &amp; MAIN PAGE</a:t>
            </a:r>
          </a:p>
          <a:p>
            <a:pPr algn="ctr"/>
            <a:r>
              <a:rPr lang="en-IN" dirty="0"/>
              <a:t>(HTML)</a:t>
            </a:r>
          </a:p>
        </p:txBody>
      </p:sp>
      <p:cxnSp>
        <p:nvCxnSpPr>
          <p:cNvPr id="18" name="Straight Arrow Connector 17">
            <a:extLst>
              <a:ext uri="{FF2B5EF4-FFF2-40B4-BE49-F238E27FC236}">
                <a16:creationId xmlns:a16="http://schemas.microsoft.com/office/drawing/2014/main" id="{EF001403-8B97-4DE4-A04E-2C8B5D678FB0}"/>
              </a:ext>
            </a:extLst>
          </p:cNvPr>
          <p:cNvCxnSpPr>
            <a:cxnSpLocks/>
          </p:cNvCxnSpPr>
          <p:nvPr/>
        </p:nvCxnSpPr>
        <p:spPr>
          <a:xfrm flipV="1">
            <a:off x="855785" y="4747848"/>
            <a:ext cx="2625970" cy="778923"/>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0E053A72-A24B-45AE-9AFB-6AD4C9B7B7C5}"/>
              </a:ext>
            </a:extLst>
          </p:cNvPr>
          <p:cNvSpPr/>
          <p:nvPr/>
        </p:nvSpPr>
        <p:spPr>
          <a:xfrm>
            <a:off x="6242538" y="4237727"/>
            <a:ext cx="1940171" cy="797499"/>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DATA.php</a:t>
            </a:r>
          </a:p>
        </p:txBody>
      </p:sp>
      <p:cxnSp>
        <p:nvCxnSpPr>
          <p:cNvPr id="26" name="Straight Arrow Connector 25">
            <a:extLst>
              <a:ext uri="{FF2B5EF4-FFF2-40B4-BE49-F238E27FC236}">
                <a16:creationId xmlns:a16="http://schemas.microsoft.com/office/drawing/2014/main" id="{65785754-A2C0-4EF7-879C-5FEEE5C9689A}"/>
              </a:ext>
            </a:extLst>
          </p:cNvPr>
          <p:cNvCxnSpPr>
            <a:stCxn id="16" idx="3"/>
            <a:endCxn id="24" idx="2"/>
          </p:cNvCxnSpPr>
          <p:nvPr/>
        </p:nvCxnSpPr>
        <p:spPr>
          <a:xfrm>
            <a:off x="5556739" y="4636477"/>
            <a:ext cx="685799" cy="0"/>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FDF44EDF-19B1-4956-B587-998761C32612}"/>
              </a:ext>
            </a:extLst>
          </p:cNvPr>
          <p:cNvCxnSpPr>
            <a:cxnSpLocks/>
          </p:cNvCxnSpPr>
          <p:nvPr/>
        </p:nvCxnSpPr>
        <p:spPr>
          <a:xfrm flipV="1">
            <a:off x="3593122" y="5047115"/>
            <a:ext cx="3042141" cy="77892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D280C1F1-3807-43C2-A710-A95E5EB6B52A}"/>
              </a:ext>
            </a:extLst>
          </p:cNvPr>
          <p:cNvSpPr/>
          <p:nvPr/>
        </p:nvSpPr>
        <p:spPr>
          <a:xfrm>
            <a:off x="1148863" y="3245024"/>
            <a:ext cx="10972799" cy="3005647"/>
          </a:xfrm>
          <a:prstGeom prst="rect">
            <a:avLst/>
          </a:prstGeom>
          <a:noFill/>
          <a:ln w="9525" cap="flat" cmpd="sng" algn="ctr">
            <a:noFill/>
            <a:prstDash val="solid"/>
            <a:round/>
            <a:headEnd type="none" w="med" len="med"/>
            <a:tailEnd type="none" w="med" len="med"/>
          </a:ln>
          <a:effectLst>
            <a:glow rad="63500">
              <a:schemeClr val="accent3">
                <a:satMod val="175000"/>
                <a:alpha val="40000"/>
              </a:schemeClr>
            </a:glow>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CCAD6175-65E7-41F5-8395-A57FDD216A4D}"/>
              </a:ext>
            </a:extLst>
          </p:cNvPr>
          <p:cNvSpPr/>
          <p:nvPr/>
        </p:nvSpPr>
        <p:spPr>
          <a:xfrm>
            <a:off x="6365631" y="3369560"/>
            <a:ext cx="1336431" cy="435405"/>
          </a:xfrm>
          <a:prstGeom prst="roundRect">
            <a:avLst>
              <a:gd name="adj" fmla="val 0"/>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CSS File</a:t>
            </a:r>
          </a:p>
        </p:txBody>
      </p:sp>
      <p:cxnSp>
        <p:nvCxnSpPr>
          <p:cNvPr id="35" name="Straight Arrow Connector 34">
            <a:extLst>
              <a:ext uri="{FF2B5EF4-FFF2-40B4-BE49-F238E27FC236}">
                <a16:creationId xmlns:a16="http://schemas.microsoft.com/office/drawing/2014/main" id="{BC242E91-F144-46DB-8A0D-96847DF27510}"/>
              </a:ext>
            </a:extLst>
          </p:cNvPr>
          <p:cNvCxnSpPr/>
          <p:nvPr/>
        </p:nvCxnSpPr>
        <p:spPr>
          <a:xfrm flipH="1">
            <a:off x="5556739" y="3804965"/>
            <a:ext cx="808892" cy="43276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35">
            <a:extLst>
              <a:ext uri="{FF2B5EF4-FFF2-40B4-BE49-F238E27FC236}">
                <a16:creationId xmlns:a16="http://schemas.microsoft.com/office/drawing/2014/main" id="{5C4A7F4D-5EDE-45F9-9A9E-88C66112E19D}"/>
              </a:ext>
            </a:extLst>
          </p:cNvPr>
          <p:cNvSpPr/>
          <p:nvPr/>
        </p:nvSpPr>
        <p:spPr>
          <a:xfrm>
            <a:off x="9355015" y="3675185"/>
            <a:ext cx="1500556" cy="42789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DATA.txt</a:t>
            </a:r>
          </a:p>
        </p:txBody>
      </p:sp>
      <p:sp>
        <p:nvSpPr>
          <p:cNvPr id="37" name="Rectangle 36">
            <a:extLst>
              <a:ext uri="{FF2B5EF4-FFF2-40B4-BE49-F238E27FC236}">
                <a16:creationId xmlns:a16="http://schemas.microsoft.com/office/drawing/2014/main" id="{0AC8E327-CECD-4880-AF21-CC9F402468A6}"/>
              </a:ext>
            </a:extLst>
          </p:cNvPr>
          <p:cNvSpPr/>
          <p:nvPr/>
        </p:nvSpPr>
        <p:spPr>
          <a:xfrm>
            <a:off x="9355015" y="4378569"/>
            <a:ext cx="1500556" cy="42789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LOGIN.txt</a:t>
            </a:r>
          </a:p>
        </p:txBody>
      </p:sp>
      <p:sp>
        <p:nvSpPr>
          <p:cNvPr id="38" name="Rectangle 37">
            <a:extLst>
              <a:ext uri="{FF2B5EF4-FFF2-40B4-BE49-F238E27FC236}">
                <a16:creationId xmlns:a16="http://schemas.microsoft.com/office/drawing/2014/main" id="{34874535-5063-43CE-B903-671CE28FF69C}"/>
              </a:ext>
            </a:extLst>
          </p:cNvPr>
          <p:cNvSpPr/>
          <p:nvPr/>
        </p:nvSpPr>
        <p:spPr>
          <a:xfrm>
            <a:off x="9261228" y="5246082"/>
            <a:ext cx="1781909" cy="42789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DATA_LOG.txt</a:t>
            </a:r>
          </a:p>
        </p:txBody>
      </p:sp>
      <p:sp>
        <p:nvSpPr>
          <p:cNvPr id="41" name="Flowchart: Card 40">
            <a:extLst>
              <a:ext uri="{FF2B5EF4-FFF2-40B4-BE49-F238E27FC236}">
                <a16:creationId xmlns:a16="http://schemas.microsoft.com/office/drawing/2014/main" id="{6CB8C63A-9381-4078-B8D4-38ABE7CFD42C}"/>
              </a:ext>
            </a:extLst>
          </p:cNvPr>
          <p:cNvSpPr/>
          <p:nvPr/>
        </p:nvSpPr>
        <p:spPr>
          <a:xfrm>
            <a:off x="1213338" y="3369560"/>
            <a:ext cx="1354017" cy="611084"/>
          </a:xfrm>
          <a:prstGeom prst="flowChartPunchedCard">
            <a:avLst/>
          </a:prstGeom>
          <a:solidFill>
            <a:schemeClr val="accent3">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SERVER</a:t>
            </a:r>
          </a:p>
        </p:txBody>
      </p:sp>
      <p:cxnSp>
        <p:nvCxnSpPr>
          <p:cNvPr id="47" name="Straight Arrow Connector 46">
            <a:extLst>
              <a:ext uri="{FF2B5EF4-FFF2-40B4-BE49-F238E27FC236}">
                <a16:creationId xmlns:a16="http://schemas.microsoft.com/office/drawing/2014/main" id="{DE17AC11-5D6A-45F1-8811-00EFFE069249}"/>
              </a:ext>
            </a:extLst>
          </p:cNvPr>
          <p:cNvCxnSpPr>
            <a:cxnSpLocks/>
          </p:cNvCxnSpPr>
          <p:nvPr/>
        </p:nvCxnSpPr>
        <p:spPr>
          <a:xfrm flipV="1">
            <a:off x="7889631" y="3873015"/>
            <a:ext cx="1465384" cy="463061"/>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35D609AE-A6AB-43B8-976D-9617098D3F67}"/>
              </a:ext>
            </a:extLst>
          </p:cNvPr>
          <p:cNvCxnSpPr>
            <a:cxnSpLocks/>
          </p:cNvCxnSpPr>
          <p:nvPr/>
        </p:nvCxnSpPr>
        <p:spPr>
          <a:xfrm>
            <a:off x="8027379" y="4996791"/>
            <a:ext cx="1233849" cy="564593"/>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42DF06A6-0027-4A9C-9758-B13F7F18770C}"/>
              </a:ext>
            </a:extLst>
          </p:cNvPr>
          <p:cNvCxnSpPr/>
          <p:nvPr/>
        </p:nvCxnSpPr>
        <p:spPr>
          <a:xfrm>
            <a:off x="8182709" y="4580791"/>
            <a:ext cx="1172306"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F62DD56E-4144-4B88-B678-09E138B1F35E}"/>
              </a:ext>
            </a:extLst>
          </p:cNvPr>
          <p:cNvCxnSpPr/>
          <p:nvPr/>
        </p:nvCxnSpPr>
        <p:spPr>
          <a:xfrm flipH="1">
            <a:off x="8182709" y="4747847"/>
            <a:ext cx="1172306"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Arrow: Right 54">
            <a:extLst>
              <a:ext uri="{FF2B5EF4-FFF2-40B4-BE49-F238E27FC236}">
                <a16:creationId xmlns:a16="http://schemas.microsoft.com/office/drawing/2014/main" id="{7EC9AE3E-C7FC-406F-A669-34AC67252980}"/>
              </a:ext>
            </a:extLst>
          </p:cNvPr>
          <p:cNvSpPr/>
          <p:nvPr/>
        </p:nvSpPr>
        <p:spPr>
          <a:xfrm>
            <a:off x="1213338" y="2186207"/>
            <a:ext cx="738554" cy="279743"/>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56" name="Rectangle: Rounded Corners 55">
            <a:extLst>
              <a:ext uri="{FF2B5EF4-FFF2-40B4-BE49-F238E27FC236}">
                <a16:creationId xmlns:a16="http://schemas.microsoft.com/office/drawing/2014/main" id="{53D6750F-85AA-4634-872A-573F9DE296ED}"/>
              </a:ext>
            </a:extLst>
          </p:cNvPr>
          <p:cNvSpPr/>
          <p:nvPr/>
        </p:nvSpPr>
        <p:spPr>
          <a:xfrm>
            <a:off x="2186355" y="1814804"/>
            <a:ext cx="2332892" cy="94403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INPUT CARD(LCR)</a:t>
            </a:r>
          </a:p>
          <a:p>
            <a:pPr algn="ctr"/>
            <a:r>
              <a:rPr lang="en-IN" dirty="0"/>
              <a:t>Light Sensor</a:t>
            </a:r>
          </a:p>
        </p:txBody>
      </p:sp>
      <p:pic>
        <p:nvPicPr>
          <p:cNvPr id="62" name="Graphic 61" descr="Partial Sun">
            <a:extLst>
              <a:ext uri="{FF2B5EF4-FFF2-40B4-BE49-F238E27FC236}">
                <a16:creationId xmlns:a16="http://schemas.microsoft.com/office/drawing/2014/main" id="{8E409382-F5A3-4E75-8CB5-DE5DFE94F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816" y="1868878"/>
            <a:ext cx="914400" cy="914400"/>
          </a:xfrm>
          <a:prstGeom prst="rect">
            <a:avLst/>
          </a:prstGeom>
          <a:effectLst/>
        </p:spPr>
      </p:pic>
      <p:sp>
        <p:nvSpPr>
          <p:cNvPr id="63" name="Arrow: Right 62">
            <a:extLst>
              <a:ext uri="{FF2B5EF4-FFF2-40B4-BE49-F238E27FC236}">
                <a16:creationId xmlns:a16="http://schemas.microsoft.com/office/drawing/2014/main" id="{1386A8DB-69AE-4C20-A92B-4E907E12827D}"/>
              </a:ext>
            </a:extLst>
          </p:cNvPr>
          <p:cNvSpPr/>
          <p:nvPr/>
        </p:nvSpPr>
        <p:spPr>
          <a:xfrm>
            <a:off x="4753710" y="1868878"/>
            <a:ext cx="2051536" cy="744885"/>
          </a:xfrm>
          <a:prstGeom prst="righ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p>
        </p:txBody>
      </p:sp>
      <p:sp>
        <p:nvSpPr>
          <p:cNvPr id="65" name="Oval 64">
            <a:extLst>
              <a:ext uri="{FF2B5EF4-FFF2-40B4-BE49-F238E27FC236}">
                <a16:creationId xmlns:a16="http://schemas.microsoft.com/office/drawing/2014/main" id="{C184FBC4-8873-453B-96B7-A9A0BE3C2F2F}"/>
              </a:ext>
            </a:extLst>
          </p:cNvPr>
          <p:cNvSpPr/>
          <p:nvPr/>
        </p:nvSpPr>
        <p:spPr>
          <a:xfrm>
            <a:off x="5084886" y="2066688"/>
            <a:ext cx="1143000" cy="34467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a:t>
            </a:r>
          </a:p>
        </p:txBody>
      </p:sp>
      <p:sp>
        <p:nvSpPr>
          <p:cNvPr id="68" name="Rectangle: Diagonal Corners Rounded 67">
            <a:extLst>
              <a:ext uri="{FF2B5EF4-FFF2-40B4-BE49-F238E27FC236}">
                <a16:creationId xmlns:a16="http://schemas.microsoft.com/office/drawing/2014/main" id="{1BCA6E87-8179-4470-A5A0-B8FD6BF28BCB}"/>
              </a:ext>
            </a:extLst>
          </p:cNvPr>
          <p:cNvSpPr/>
          <p:nvPr/>
        </p:nvSpPr>
        <p:spPr>
          <a:xfrm>
            <a:off x="6957643" y="1547228"/>
            <a:ext cx="2904391" cy="1268487"/>
          </a:xfrm>
          <a:prstGeom prst="round2DiagRect">
            <a:avLst/>
          </a:prstGeom>
          <a:solidFill>
            <a:schemeClr val="accent3">
              <a:alpha val="50000"/>
            </a:schemeClr>
          </a:solid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style>
          <a:lnRef idx="0">
            <a:scrgbClr r="0" g="0" b="0"/>
          </a:lnRef>
          <a:fillRef idx="0">
            <a:scrgbClr r="0" g="0" b="0"/>
          </a:fillRef>
          <a:effectRef idx="0">
            <a:scrgbClr r="0" g="0" b="0"/>
          </a:effectRef>
          <a:fontRef idx="minor">
            <a:schemeClr val="lt1"/>
          </a:fontRef>
        </p:style>
        <p:txBody>
          <a:bodyPr rtlCol="0" anchor="ctr"/>
          <a:lstStyle/>
          <a:p>
            <a:pPr algn="ctr"/>
            <a:r>
              <a:rPr lang="en-IN" dirty="0"/>
              <a:t>NODE MCU</a:t>
            </a:r>
          </a:p>
        </p:txBody>
      </p:sp>
      <p:cxnSp>
        <p:nvCxnSpPr>
          <p:cNvPr id="70" name="Straight Arrow Connector 69">
            <a:extLst>
              <a:ext uri="{FF2B5EF4-FFF2-40B4-BE49-F238E27FC236}">
                <a16:creationId xmlns:a16="http://schemas.microsoft.com/office/drawing/2014/main" id="{7086B92F-59B2-4E4C-992B-49F57C4E6EF6}"/>
              </a:ext>
            </a:extLst>
          </p:cNvPr>
          <p:cNvCxnSpPr>
            <a:cxnSpLocks/>
          </p:cNvCxnSpPr>
          <p:nvPr/>
        </p:nvCxnSpPr>
        <p:spPr>
          <a:xfrm flipH="1">
            <a:off x="7592158" y="2833407"/>
            <a:ext cx="920262" cy="1416206"/>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1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generated with very high confidence">
            <a:extLst>
              <a:ext uri="{FF2B5EF4-FFF2-40B4-BE49-F238E27FC236}">
                <a16:creationId xmlns:a16="http://schemas.microsoft.com/office/drawing/2014/main" id="{14DF28DF-D589-4DE3-B8FC-9EE6A0294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469" y="1775190"/>
            <a:ext cx="5671115" cy="3397559"/>
          </a:xfrm>
          <a:prstGeom prst="rect">
            <a:avLst/>
          </a:prstGeom>
        </p:spPr>
      </p:pic>
      <p:sp>
        <p:nvSpPr>
          <p:cNvPr id="8" name="TextBox 7">
            <a:extLst>
              <a:ext uri="{FF2B5EF4-FFF2-40B4-BE49-F238E27FC236}">
                <a16:creationId xmlns:a16="http://schemas.microsoft.com/office/drawing/2014/main" id="{B786EA43-97EE-4C52-92F7-2A13D3378C80}"/>
              </a:ext>
            </a:extLst>
          </p:cNvPr>
          <p:cNvSpPr txBox="1"/>
          <p:nvPr/>
        </p:nvSpPr>
        <p:spPr>
          <a:xfrm>
            <a:off x="7515335" y="896083"/>
            <a:ext cx="3297382" cy="553998"/>
          </a:xfrm>
          <a:prstGeom prst="rect">
            <a:avLst/>
          </a:prstGeom>
          <a:noFill/>
          <a:ln>
            <a:solidFill>
              <a:schemeClr val="bg1">
                <a:lumMod val="9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nchor="ctr" anchorCtr="1">
            <a:spAutoFit/>
          </a:bodyPr>
          <a:lstStyle/>
          <a:p>
            <a:r>
              <a:rPr lang="en-IN" sz="3000" b="1" dirty="0">
                <a:solidFill>
                  <a:schemeClr val="tx1">
                    <a:lumMod val="85000"/>
                    <a:lumOff val="15000"/>
                  </a:schemeClr>
                </a:solidFill>
              </a:rPr>
              <a:t>Screenshots</a:t>
            </a:r>
          </a:p>
        </p:txBody>
      </p:sp>
      <p:pic>
        <p:nvPicPr>
          <p:cNvPr id="9" name="Picture 8" descr="A screenshot of a computer screen&#10;&#10;Description generated with very high confidence">
            <a:extLst>
              <a:ext uri="{FF2B5EF4-FFF2-40B4-BE49-F238E27FC236}">
                <a16:creationId xmlns:a16="http://schemas.microsoft.com/office/drawing/2014/main" id="{DC3E1A8F-C550-4B7D-9A54-929284A9E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16" y="43104"/>
            <a:ext cx="5903584" cy="3340926"/>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2D083CD4-77FD-4034-BB8C-EFCCE3D3A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16" y="3584705"/>
            <a:ext cx="5903584" cy="3185221"/>
          </a:xfrm>
          <a:prstGeom prst="rect">
            <a:avLst/>
          </a:prstGeom>
        </p:spPr>
      </p:pic>
      <p:pic>
        <p:nvPicPr>
          <p:cNvPr id="6" name="Picture 5">
            <a:extLst>
              <a:ext uri="{FF2B5EF4-FFF2-40B4-BE49-F238E27FC236}">
                <a16:creationId xmlns:a16="http://schemas.microsoft.com/office/drawing/2014/main" id="{B4FE29AD-5CA1-4C00-B3E8-E72D4E904652}"/>
              </a:ext>
            </a:extLst>
          </p:cNvPr>
          <p:cNvPicPr/>
          <p:nvPr/>
        </p:nvPicPr>
        <p:blipFill>
          <a:blip r:embed="rId5">
            <a:extLst>
              <a:ext uri="{28A0092B-C50C-407E-A947-70E740481C1C}">
                <a14:useLocalDpi xmlns:a14="http://schemas.microsoft.com/office/drawing/2010/main" val="0"/>
              </a:ext>
            </a:extLst>
          </a:blip>
          <a:stretch>
            <a:fillRect/>
          </a:stretch>
        </p:blipFill>
        <p:spPr>
          <a:xfrm>
            <a:off x="6328468" y="1775190"/>
            <a:ext cx="5671115" cy="3397559"/>
          </a:xfrm>
          <a:prstGeom prst="rect">
            <a:avLst/>
          </a:prstGeom>
        </p:spPr>
      </p:pic>
    </p:spTree>
    <p:extLst>
      <p:ext uri="{BB962C8B-B14F-4D97-AF65-F5344CB8AC3E}">
        <p14:creationId xmlns:p14="http://schemas.microsoft.com/office/powerpoint/2010/main" val="360453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C99BC0-6847-41F8-BC31-B4245E35A501}"/>
              </a:ext>
            </a:extLst>
          </p:cNvPr>
          <p:cNvSpPr>
            <a:spLocks noGrp="1"/>
          </p:cNvSpPr>
          <p:nvPr>
            <p:ph type="body" idx="1"/>
          </p:nvPr>
        </p:nvSpPr>
        <p:spPr>
          <a:xfrm>
            <a:off x="184880" y="1828800"/>
            <a:ext cx="5781205" cy="3657600"/>
          </a:xfrm>
        </p:spPr>
        <p:txBody>
          <a:bodyPr>
            <a:normAutofit fontScale="40000" lnSpcReduction="20000"/>
          </a:bodyPr>
          <a:lstStyle/>
          <a:p>
            <a:r>
              <a:rPr lang="en-IN" sz="9600" dirty="0">
                <a:solidFill>
                  <a:schemeClr val="accent3">
                    <a:lumMod val="50000"/>
                  </a:schemeClr>
                </a:solidFill>
              </a:rPr>
              <a:t>FUTURE SCOPE OF IMPROVEMENTS</a:t>
            </a:r>
          </a:p>
          <a:p>
            <a:endParaRPr lang="en-IN" sz="1050" i="1" dirty="0">
              <a:solidFill>
                <a:schemeClr val="accent3">
                  <a:lumMod val="50000"/>
                </a:schemeClr>
              </a:solidFill>
            </a:endParaRPr>
          </a:p>
          <a:p>
            <a:r>
              <a:rPr lang="en-GB" sz="5500" i="1" dirty="0">
                <a:solidFill>
                  <a:schemeClr val="tx1">
                    <a:lumMod val="95000"/>
                    <a:lumOff val="5000"/>
                  </a:schemeClr>
                </a:solidFill>
              </a:rPr>
              <a:t>The data from the sensor can be fed to a circuit which may accordingly adjust the light of the street lamps intensity which will in turn provide smart lighting on the streets as the sun light intensity can be measured by the light sensor we are using.</a:t>
            </a:r>
            <a:endParaRPr lang="en-IN" sz="9800" dirty="0">
              <a:solidFill>
                <a:schemeClr val="accent3">
                  <a:lumMod val="50000"/>
                </a:schemeClr>
              </a:solidFill>
            </a:endParaRPr>
          </a:p>
        </p:txBody>
      </p:sp>
      <p:pic>
        <p:nvPicPr>
          <p:cNvPr id="10" name="Picture 9">
            <a:extLst>
              <a:ext uri="{FF2B5EF4-FFF2-40B4-BE49-F238E27FC236}">
                <a16:creationId xmlns:a16="http://schemas.microsoft.com/office/drawing/2014/main" id="{F6350005-3325-4798-B27A-DD5E0249F3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1547" y="1745046"/>
            <a:ext cx="6041035" cy="3367907"/>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1882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234</Words>
  <Application>Microsoft Office PowerPoint</Application>
  <PresentationFormat>Widescreen</PresentationFormat>
  <Paragraphs>73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Sheet lightning design template</vt:lpstr>
      <vt:lpstr>IoT (Internet of Things)</vt:lpstr>
      <vt:lpstr>PowerPoint Presentation</vt:lpstr>
      <vt:lpstr>       Project Objective</vt:lpstr>
      <vt:lpstr>PowerPoint Presentation</vt:lpstr>
      <vt:lpstr>Application Work 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2017-11-18T05:27:16Z</dcterms:created>
  <dcterms:modified xsi:type="dcterms:W3CDTF">2021-01-25T08:49:31Z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