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vertBarState="maximized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1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848631B-3DC8-4DE2-9019-80423F58B860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6B2D54-E37C-40AD-B09D-C6CDF7F05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848631B-3DC8-4DE2-9019-80423F58B860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6B2D54-E37C-40AD-B09D-C6CDF7F05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848631B-3DC8-4DE2-9019-80423F58B860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6B2D54-E37C-40AD-B09D-C6CDF7F05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848631B-3DC8-4DE2-9019-80423F58B860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6B2D54-E37C-40AD-B09D-C6CDF7F05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848631B-3DC8-4DE2-9019-80423F58B860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6B2D54-E37C-40AD-B09D-C6CDF7F05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848631B-3DC8-4DE2-9019-80423F58B860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6B2D54-E37C-40AD-B09D-C6CDF7F05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848631B-3DC8-4DE2-9019-80423F58B860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04863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6B2D54-E37C-40AD-B09D-C6CDF7F05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848631B-3DC8-4DE2-9019-80423F58B860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6B2D54-E37C-40AD-B09D-C6CDF7F05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848631B-3DC8-4DE2-9019-80423F58B860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0486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6B2D54-E37C-40AD-B09D-C6CDF7F05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848631B-3DC8-4DE2-9019-80423F58B860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6B2D54-E37C-40AD-B09D-C6CDF7F05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848631B-3DC8-4DE2-9019-80423F58B860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6B2D54-E37C-40AD-B09D-C6CDF7F05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631B-3DC8-4DE2-9019-80423F58B860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B2D54-E37C-40AD-B09D-C6CDF7F05958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hyperlink" Target="http://www.google.co.in/" TargetMode="External"/><Relationship Id="rId2" Type="http://schemas.openxmlformats.org/officeDocument/2006/relationships/hyperlink" Target="http://www.docs.oracle.com/" TargetMode="External"/><Relationship Id="rId3" Type="http://schemas.openxmlformats.org/officeDocument/2006/relationships/hyperlink" Target="http://www.javatpoint.com/" TargetMode="Externa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Content Placeholder 6" descr="FELogo2.jpg.jpg"/>
          <p:cNvPicPr>
            <a:picLocks noChangeAspect="1" noGrp="1"/>
          </p:cNvPicPr>
          <p:nvPr>
            <p:ph sz="half" idx="1"/>
          </p:nvPr>
        </p:nvPicPr>
        <p:blipFill rotWithShape="1">
          <a:blip xmlns:r="http://schemas.openxmlformats.org/officeDocument/2006/relationships" r:embed="rId1" cstate="print"/>
          <a:srcRect l="21622" r="22972"/>
          <a:stretch>
            <a:fillRect/>
          </a:stretch>
        </p:blipFill>
        <p:spPr>
          <a:xfrm>
            <a:off x="3643306" y="357166"/>
            <a:ext cx="1562100" cy="990600"/>
          </a:xfrm>
        </p:spPr>
      </p:pic>
      <p:sp>
        <p:nvSpPr>
          <p:cNvPr id="1048596" name="TextBox 7"/>
          <p:cNvSpPr txBox="1"/>
          <p:nvPr/>
        </p:nvSpPr>
        <p:spPr>
          <a:xfrm flipH="1">
            <a:off x="1943100" y="5410200"/>
            <a:ext cx="5257800" cy="523220"/>
          </a:xfrm>
          <a:prstGeom prst="rect"/>
          <a:solidFill>
            <a:srgbClr val="FF0000"/>
          </a:solidFill>
        </p:spPr>
        <p:txBody>
          <a:bodyPr rtlCol="0" wrap="square">
            <a:spAutoFit/>
          </a:bodyPr>
          <a:p>
            <a:r>
              <a:rPr b="1" dirty="0" sz="2800" lang="en-IN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PROJECT COMPETITION 2023</a:t>
            </a:r>
            <a:endParaRPr b="1" dirty="0" sz="2800" lang="en-IN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36" y="0"/>
            <a:ext cx="9143727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285720" y="214290"/>
            <a:ext cx="8572560" cy="63579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bIns="45720" lIns="91440" rIns="91440" rtlCol="0" tIns="45720" vert="horz">
            <a:normAutofit/>
          </a:bodyPr>
          <a:p>
            <a:endParaRPr dirty="0" sz="1400" lang="en-US" smtClean="0"/>
          </a:p>
          <a:p>
            <a:r>
              <a:rPr b="1" dirty="0" sz="2800" lang="en-US" u="sng" smtClean="0">
                <a:solidFill>
                  <a:schemeClr val="tx2"/>
                </a:solidFill>
                <a:latin typeface="Cambria Math"/>
                <a:ea typeface="Cambria Math"/>
              </a:rPr>
              <a:t>JAVA  GUI  CALCULATOR</a:t>
            </a:r>
          </a:p>
          <a:p>
            <a:pPr algn="l"/>
            <a:endParaRPr dirty="0" sz="1400" lang="en-US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dirty="0" sz="1400"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ea typeface="Cambria Math"/>
              </a:rPr>
              <a:t> </a:t>
            </a:r>
            <a:r>
              <a:rPr dirty="0" sz="1600" lang="en-US" u="sng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ea typeface="Cambria Math"/>
              </a:rPr>
              <a:t>GROUP NUMBER</a:t>
            </a:r>
            <a:r>
              <a:rPr dirty="0" sz="1600"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ea typeface="Cambria Math"/>
              </a:rPr>
              <a:t>: A</a:t>
            </a:r>
          </a:p>
          <a:p>
            <a:pPr algn="l">
              <a:buFont typeface="Wingdings" pitchFamily="2" charset="2"/>
              <a:buChar char="§"/>
            </a:pPr>
            <a:endParaRPr dirty="0" sz="1600" lang="en-US" smtClean="0">
              <a:solidFill>
                <a:schemeClr val="tx1">
                  <a:lumMod val="95000"/>
                  <a:lumOff val="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>
              <a:buFont typeface="Wingdings" pitchFamily="2" charset="2"/>
              <a:buChar char="§"/>
            </a:pPr>
            <a:r>
              <a:rPr dirty="0" sz="1600"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ea typeface="Cambria Math"/>
              </a:rPr>
              <a:t> </a:t>
            </a:r>
            <a:r>
              <a:rPr dirty="0" sz="1600" lang="en-US" u="sng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ea typeface="Cambria Math"/>
              </a:rPr>
              <a:t>PROJECT ALLOCATION NO:</a:t>
            </a:r>
            <a:r>
              <a:rPr dirty="0" sz="1600"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ea typeface="Cambria Math"/>
              </a:rPr>
              <a:t> 6</a:t>
            </a:r>
          </a:p>
          <a:p>
            <a:pPr algn="l"/>
            <a:endParaRPr dirty="0" sz="1600" lang="en-US" smtClean="0">
              <a:solidFill>
                <a:schemeClr val="tx1">
                  <a:lumMod val="95000"/>
                  <a:lumOff val="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>
              <a:buFont typeface="Wingdings" pitchFamily="2" charset="2"/>
              <a:buChar char="§"/>
            </a:pPr>
            <a:r>
              <a:rPr dirty="0" sz="1600"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ea typeface="Cambria Math"/>
              </a:rPr>
              <a:t> </a:t>
            </a:r>
            <a:r>
              <a:rPr dirty="0" sz="1600" lang="en-US" u="sng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ea typeface="Cambria Math"/>
              </a:rPr>
              <a:t>TEAM MEMBERS DETAILS:</a:t>
            </a:r>
            <a:endParaRPr dirty="0" sz="1600" lang="en-US" u="sng" smtClean="0">
              <a:solidFill>
                <a:schemeClr val="tx1">
                  <a:lumMod val="95000"/>
                  <a:lumOff val="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endParaRPr dirty="0" sz="1400" lang="en-US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sz="1600" lang="en-US" noProof="1" u="sng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Team Member 1:-</a:t>
            </a:r>
          </a:p>
          <a:p>
            <a:pPr algn="l"/>
            <a:r>
              <a:rPr sz="1600"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Name:-Tania Acharya                              Department:-IT                          Class Roll:-21IT43</a:t>
            </a:r>
          </a:p>
          <a:p>
            <a:pPr algn="l"/>
            <a:endParaRPr sz="1600" lang="en-US" noProof="1" smtClean="0">
              <a:solidFill>
                <a:schemeClr val="tx1">
                  <a:lumMod val="95000"/>
                  <a:lumOff val="5000"/>
                </a:schemeClr>
              </a:solidFill>
              <a:latin typeface="Calisto MT" pitchFamily="18" charset="0"/>
            </a:endParaRPr>
          </a:p>
          <a:p>
            <a:pPr algn="l"/>
            <a:r>
              <a:rPr sz="1600" lang="en-US" noProof="1" u="sng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Team Member 2:-</a:t>
            </a:r>
          </a:p>
          <a:p>
            <a:pPr algn="l"/>
            <a:r>
              <a:rPr sz="1600"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Name:-Pousali Chowdhury                     Department:-IT                           Class Roll:-21IT45</a:t>
            </a:r>
          </a:p>
          <a:p>
            <a:pPr algn="l"/>
            <a:endParaRPr sz="1600" lang="en-US" noProof="1" smtClean="0">
              <a:solidFill>
                <a:schemeClr val="tx1">
                  <a:lumMod val="95000"/>
                  <a:lumOff val="5000"/>
                </a:schemeClr>
              </a:solidFill>
              <a:latin typeface="Calisto MT" pitchFamily="18" charset="0"/>
            </a:endParaRPr>
          </a:p>
          <a:p>
            <a:pPr algn="l"/>
            <a:r>
              <a:rPr sz="1600" lang="en-US" noProof="1" u="sng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Team Member 3:-</a:t>
            </a:r>
          </a:p>
          <a:p>
            <a:pPr algn="l"/>
            <a:r>
              <a:rPr sz="1600"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Name:-Ritama Barai                                Department:-IT                           Class Roll:-21IT30</a:t>
            </a:r>
          </a:p>
          <a:p>
            <a:pPr algn="l"/>
            <a:endParaRPr sz="1600" lang="en-US" noProof="1" smtClean="0">
              <a:solidFill>
                <a:schemeClr val="tx1">
                  <a:lumMod val="95000"/>
                  <a:lumOff val="5000"/>
                </a:schemeClr>
              </a:solidFill>
              <a:latin typeface="Calisto MT" pitchFamily="18" charset="0"/>
            </a:endParaRPr>
          </a:p>
          <a:p>
            <a:pPr algn="l"/>
            <a:r>
              <a:rPr sz="1600" lang="en-US" noProof="1" u="sng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Team Member 4:-</a:t>
            </a:r>
          </a:p>
          <a:p>
            <a:pPr algn="l"/>
            <a:r>
              <a:rPr sz="1600"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Name:-Indranil Das                                  Department:-IT                           Class Roll:-21IT87</a:t>
            </a:r>
          </a:p>
          <a:p>
            <a:endParaRPr dirty="0" sz="160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428596" y="357166"/>
            <a:ext cx="8358246" cy="6215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bIns="45720" lIns="91440" rIns="91440" rtlCol="0" tIns="45720" vert="horz">
            <a:normAutofit lnSpcReduction="10000"/>
          </a:bodyPr>
          <a:p>
            <a:pPr algn="l" indent="-342900" marL="342900">
              <a:buFont typeface="Wingdings" pitchFamily="34" charset="0"/>
              <a:buChar char="§"/>
            </a:pPr>
            <a:r>
              <a:rPr b="1" sz="2400" lang="en-US" noProof="1" u="sng">
                <a:solidFill>
                  <a:schemeClr val="tx2"/>
                </a:solidFill>
                <a:latin typeface="Cambria Math"/>
                <a:ea typeface="Cambria Math"/>
              </a:rPr>
              <a:t>Project Title:-</a:t>
            </a:r>
            <a:endParaRPr dirty="0" lang="en-US">
              <a:solidFill>
                <a:schemeClr val="tx2"/>
              </a:solidFill>
              <a:latin typeface="Cambria Math"/>
              <a:ea typeface="Cambria Math"/>
            </a:endParaRPr>
          </a:p>
          <a:p>
            <a:pPr algn="l"/>
            <a:r>
              <a:rPr sz="1600" lang="en-US" noProof="1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Design </a:t>
            </a:r>
            <a:r>
              <a:rPr sz="1600" lang="en-US" noProof="1" smtClean="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a graphical user </a:t>
            </a:r>
            <a:r>
              <a:rPr sz="1600" lang="en-US" noProof="1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interface for a calculator that performs all arithmetic and scientific calculations.</a:t>
            </a:r>
            <a:endParaRPr sz="1400" lang="en-US" noProof="1">
              <a:solidFill>
                <a:schemeClr val="tx2">
                  <a:lumMod val="50000"/>
                </a:schemeClr>
              </a:solidFill>
              <a:latin typeface="Cambria"/>
              <a:ea typeface="Cambria"/>
            </a:endParaRPr>
          </a:p>
          <a:p>
            <a:pPr algn="l" indent="-342900" marL="342900">
              <a:buFont typeface="Wingdings" pitchFamily="34" charset="0"/>
              <a:buChar char="§"/>
            </a:pPr>
            <a:r>
              <a:rPr b="1" sz="2400" lang="en-US" noProof="1" u="sng">
                <a:solidFill>
                  <a:schemeClr val="tx2"/>
                </a:solidFill>
                <a:latin typeface="Cambria Math"/>
                <a:ea typeface="Cambria Math"/>
              </a:rPr>
              <a:t>Project Overview:-</a:t>
            </a:r>
          </a:p>
          <a:p>
            <a:pPr algn="l"/>
            <a:r>
              <a:rPr sz="1600" lang="en-US" noProof="1" smtClean="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Java GUI </a:t>
            </a:r>
            <a:r>
              <a:rPr sz="1600" lang="en-US" noProof="1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calculator project is a software application that allows users to perform basic arithmetic operations (addition, subtraction, multiplication, division,modulas)  and scientific operations(sin,cos,tan,factorial,square root etc) using a graphical user interface (GUI).</a:t>
            </a:r>
          </a:p>
          <a:p>
            <a:pPr algn="l"/>
            <a:endParaRPr sz="1400" lang="en-US" noProof="1">
              <a:solidFill>
                <a:schemeClr val="tx2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l" indent="-342900" marL="342900">
              <a:buFont typeface="Wingdings" pitchFamily="34" charset="0"/>
              <a:buChar char="§"/>
            </a:pPr>
            <a:r>
              <a:rPr b="1" sz="2400" lang="en-US" noProof="1" u="sng">
                <a:solidFill>
                  <a:schemeClr val="tx2"/>
                </a:solidFill>
                <a:latin typeface="Cambria Math"/>
                <a:ea typeface="Cambria Math"/>
              </a:rPr>
              <a:t>Project Objective:-</a:t>
            </a:r>
          </a:p>
          <a:p>
            <a:pPr algn="l"/>
            <a:r>
              <a:rPr sz="1600" lang="en-US" noProof="1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The objective of a Java GUI-based calculator project is to create a user-friendly software application that allows users to perform basic arithmetic operations and scientific operations(sin,cos,tan,factorial,square root etc) with ease and accuracy through a graphical interface, enhancing the user's computing experience.</a:t>
            </a:r>
          </a:p>
          <a:p>
            <a:pPr algn="l"/>
            <a:endParaRPr sz="1400" lang="en-US" noProof="1">
              <a:solidFill>
                <a:schemeClr val="tx2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l" indent="-342900" marL="342900">
              <a:buFont typeface="Wingdings" pitchFamily="34" charset="0"/>
              <a:buChar char="§"/>
            </a:pPr>
            <a:r>
              <a:rPr b="1" sz="2400" lang="en-US" noProof="1" u="sng">
                <a:solidFill>
                  <a:schemeClr val="tx2"/>
                </a:solidFill>
                <a:latin typeface="Cambria Math"/>
                <a:ea typeface="Cambria Math"/>
              </a:rPr>
              <a:t>Project Goals:-</a:t>
            </a:r>
          </a:p>
          <a:p>
            <a:pPr algn="l"/>
            <a:r>
              <a:rPr sz="1600" lang="en-US" noProof="1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The primary aim of this project are:-</a:t>
            </a:r>
          </a:p>
          <a:p>
            <a:pPr algn="l"/>
            <a:r>
              <a:rPr sz="1600" lang="en-US" noProof="1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1.To create a user friendly and visually appealing  graphical interface  that enables users to input numbers and operators easily.</a:t>
            </a:r>
          </a:p>
          <a:p>
            <a:pPr algn="l"/>
            <a:r>
              <a:rPr sz="1600" lang="en-US" noProof="1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2.To ensure a smooth and efficient user experience.</a:t>
            </a:r>
          </a:p>
          <a:p>
            <a:pPr algn="l"/>
            <a:r>
              <a:rPr sz="1600" lang="en-US" noProof="1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3.To easily perform arithmetic and scientific operations using the ‘GUI Calculator</a:t>
            </a:r>
            <a:r>
              <a:rPr sz="1600" lang="en-US" noProof="1" smtClean="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’.</a:t>
            </a:r>
          </a:p>
          <a:p>
            <a:pPr algn="l"/>
            <a:r>
              <a:rPr sz="1600" lang="en-US" noProof="1" smtClean="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4.To handle exceptions in the ‘java GUI calculator’ project’s code.</a:t>
            </a:r>
            <a:endParaRPr sz="1600" lang="en-US" noProof="1">
              <a:solidFill>
                <a:schemeClr val="tx2">
                  <a:lumMod val="50000"/>
                </a:schemeClr>
              </a:solidFill>
              <a:latin typeface="Cambria"/>
              <a:ea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285720" y="214290"/>
            <a:ext cx="8572560" cy="64294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bIns="45720" lIns="91440" rIns="91440" rtlCol="0" tIns="45720" vert="horz">
            <a:normAutofit fontScale="66667" lnSpcReduction="20000"/>
          </a:bodyPr>
          <a:p>
            <a:pPr algn="l" indent="-457200" marL="457200">
              <a:buFont typeface="Wingdings" pitchFamily="34" charset="0"/>
              <a:buChar char="§"/>
            </a:pPr>
            <a:r>
              <a:rPr b="1" sz="3100" lang="en-US" noProof="1" u="sng">
                <a:solidFill>
                  <a:schemeClr val="tx2"/>
                </a:solidFill>
                <a:latin typeface="Cambria"/>
                <a:ea typeface="Cambria"/>
              </a:rPr>
              <a:t>Software Requirements:-</a:t>
            </a:r>
            <a:endParaRPr dirty="0" lang="en-US">
              <a:solidFill>
                <a:schemeClr val="tx2"/>
              </a:solidFill>
            </a:endParaRPr>
          </a:p>
          <a:p>
            <a:pPr algn="l" indent="-457200" marL="457200">
              <a:buFont typeface="+mj-lt"/>
              <a:buAutoNum type="arabicPeriod"/>
            </a:pPr>
            <a:r>
              <a:rPr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Eclipse IDE</a:t>
            </a:r>
          </a:p>
          <a:p>
            <a:pPr algn="l" indent="-457200" marL="457200">
              <a:buFont typeface="+mj-lt"/>
              <a:buAutoNum type="arabicPeriod"/>
            </a:pPr>
            <a:r>
              <a:rPr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Java Version(Java SE-17)</a:t>
            </a:r>
          </a:p>
          <a:p>
            <a:pPr algn="l" indent="-457200" marL="457200">
              <a:buAutoNum type="arabicPeriod"/>
            </a:pPr>
            <a:r>
              <a:rPr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JDK(Java Development Kit)</a:t>
            </a:r>
            <a:r>
              <a:rPr sz="6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 </a:t>
            </a:r>
            <a:endParaRPr sz="2100" lang="en-US" noProof="1">
              <a:solidFill>
                <a:schemeClr val="bg2">
                  <a:lumMod val="10000"/>
                </a:schemeClr>
              </a:solidFill>
              <a:ea typeface="+mn-lt"/>
              <a:cs typeface="+mn-lt"/>
            </a:endParaRPr>
          </a:p>
          <a:p>
            <a:pPr algn="l" indent="-457200" marL="457200">
              <a:buAutoNum type="arabicPeriod"/>
            </a:pPr>
            <a:endParaRPr sz="600" lang="en-US" noProof="1">
              <a:solidFill>
                <a:schemeClr val="bg2">
                  <a:lumMod val="10000"/>
                </a:schemeClr>
              </a:solidFill>
              <a:latin typeface="Cambria"/>
              <a:ea typeface="Cambria"/>
            </a:endParaRPr>
          </a:p>
          <a:p>
            <a:pPr algn="l" indent="-457200" marL="457200">
              <a:buFont typeface="Wingdings" pitchFamily="34" charset="0"/>
              <a:buChar char="§"/>
            </a:pPr>
            <a:r>
              <a:rPr b="1" sz="3100" lang="en-US" noProof="1" u="sng">
                <a:solidFill>
                  <a:schemeClr val="tx2"/>
                </a:solidFill>
                <a:latin typeface="Cambria Math"/>
                <a:ea typeface="Cambria Math"/>
              </a:rPr>
              <a:t>Technical Learning:-</a:t>
            </a:r>
          </a:p>
          <a:p>
            <a:pPr algn="l" indent="-457200" marL="457200">
              <a:buAutoNum type="arabicPeriod"/>
            </a:pPr>
            <a:r>
              <a:rPr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This project helps to learn the concepts of how to use  swing library in java programming language ,which provides a toolkit for building graphical user interfaces.</a:t>
            </a:r>
            <a:endParaRPr dirty="0" sz="2100" lang="en-US">
              <a:solidFill>
                <a:schemeClr val="bg2">
                  <a:lumMod val="10000"/>
                </a:schemeClr>
              </a:solidFill>
              <a:ea typeface="Calibri"/>
              <a:cs typeface="Calibri"/>
            </a:endParaRPr>
          </a:p>
          <a:p>
            <a:pPr algn="l" indent="-457200" marL="457200">
              <a:buAutoNum type="arabicPeriod"/>
            </a:pPr>
            <a:r>
              <a:rPr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It also helps to understand how to handle user interactions with the components of GUI calculator using event </a:t>
            </a:r>
            <a:r>
              <a:rPr sz="2100" lang="en-US" noProof="1" smtClean="0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handling,also how to handle basic arithmetic exceptions in the java programming language.</a:t>
            </a:r>
            <a:endParaRPr sz="2100" lang="en-US" noProof="1">
              <a:solidFill>
                <a:schemeClr val="bg2">
                  <a:lumMod val="10000"/>
                </a:schemeClr>
              </a:solidFill>
              <a:latin typeface="Cambria"/>
              <a:ea typeface="Cambria"/>
            </a:endParaRPr>
          </a:p>
          <a:p>
            <a:pPr algn="l" indent="-457200" marL="457200">
              <a:buAutoNum type="arabicPeriod"/>
            </a:pPr>
            <a:r>
              <a:rPr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It helps to familiarize with layout managers to arrange the GUI components of the calculator in a visually appealing and functional manner.</a:t>
            </a:r>
            <a:r>
              <a:rPr sz="7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 </a:t>
            </a:r>
          </a:p>
          <a:p>
            <a:pPr algn="l" indent="-457200" marL="457200">
              <a:buAutoNum type="arabicPeriod"/>
            </a:pPr>
            <a:endParaRPr sz="700" lang="en-US" noProof="1">
              <a:solidFill>
                <a:schemeClr val="bg2">
                  <a:lumMod val="10000"/>
                </a:schemeClr>
              </a:solidFill>
              <a:latin typeface="Cambria"/>
              <a:ea typeface="Cambria"/>
            </a:endParaRPr>
          </a:p>
          <a:p>
            <a:pPr algn="l" indent="-457200" marL="457200">
              <a:buFont typeface="Wingdings" pitchFamily="34" charset="0"/>
              <a:buChar char="§"/>
            </a:pPr>
            <a:r>
              <a:rPr b="1" sz="3100" lang="en-US" noProof="1" u="sng">
                <a:solidFill>
                  <a:schemeClr val="tx2"/>
                </a:solidFill>
                <a:latin typeface="Cambria Math"/>
                <a:ea typeface="Cambria Math"/>
              </a:rPr>
              <a:t>Tech Stack:-</a:t>
            </a:r>
          </a:p>
          <a:p>
            <a:pPr algn="l" indent="-457200" marL="457200">
              <a:buAutoNum type="arabicPeriod"/>
            </a:pPr>
            <a:r>
              <a:rPr b="1"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Programming Language:</a:t>
            </a:r>
            <a:r>
              <a:rPr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 Java is the programming language for building the application.</a:t>
            </a:r>
            <a:endParaRPr dirty="0" lang="en-US">
              <a:solidFill>
                <a:schemeClr val="bg2">
                  <a:lumMod val="10000"/>
                </a:schemeClr>
              </a:solidFill>
            </a:endParaRPr>
          </a:p>
          <a:p>
            <a:pPr algn="l" indent="-457200" marL="457200">
              <a:buAutoNum type="arabicPeriod"/>
            </a:pPr>
            <a:r>
              <a:rPr b="1"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Integrated Development Environment (IDE):</a:t>
            </a:r>
            <a:r>
              <a:rPr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 Eclipse IDE is used for coding, debugging, and managing the project.</a:t>
            </a:r>
            <a:endParaRPr sz="2100" lang="en-US" noProof="1">
              <a:solidFill>
                <a:schemeClr val="bg2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l" indent="-457200" marL="457200">
              <a:buAutoNum type="arabicPeriod"/>
            </a:pPr>
            <a:r>
              <a:rPr b="1"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GUI Library:</a:t>
            </a:r>
            <a:r>
              <a:rPr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 Swing is the graphical user interface (GUI) library in Java that provides  components for creating the calculator's user interface, including buttons, text fields, and panels.</a:t>
            </a:r>
            <a:endParaRPr sz="2100" lang="en-US" noProof="1">
              <a:solidFill>
                <a:schemeClr val="bg2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l" indent="-457200" marL="457200">
              <a:buAutoNum type="arabicPeriod"/>
            </a:pPr>
            <a:endParaRPr b="1" sz="2100" lang="en-US" noProof="1">
              <a:solidFill>
                <a:schemeClr val="bg2">
                  <a:lumMod val="10000"/>
                </a:schemeClr>
              </a:solidFill>
              <a:latin typeface="Cambria"/>
              <a:ea typeface="Cambria"/>
            </a:endParaRPr>
          </a:p>
          <a:p>
            <a:pPr algn="l" indent="-457200" marL="457200"/>
            <a:endParaRPr b="1" sz="2100" lang="en-US" noProof="1">
              <a:solidFill>
                <a:schemeClr val="bg2">
                  <a:lumMod val="10000"/>
                </a:schemeClr>
              </a:solidFill>
              <a:latin typeface="Cambria"/>
              <a:ea typeface="Cambria"/>
            </a:endParaRPr>
          </a:p>
          <a:p>
            <a:pPr algn="l" indent="-457200" marL="457200">
              <a:buAutoNum type="arabicPeriod"/>
            </a:pPr>
            <a:endParaRPr b="1" sz="2100" lang="en-US" noProof="1">
              <a:solidFill>
                <a:schemeClr val="bg2">
                  <a:lumMod val="10000"/>
                </a:schemeClr>
              </a:solidFill>
              <a:latin typeface="Cambria"/>
              <a:ea typeface="Cambria"/>
            </a:endParaRPr>
          </a:p>
          <a:p>
            <a:pPr algn="l" indent="-457200" marL="457200">
              <a:buAutoNum type="arabicPeriod"/>
            </a:pPr>
            <a:endParaRPr b="1" sz="2100" lang="en-US" noProof="1">
              <a:solidFill>
                <a:schemeClr val="bg2">
                  <a:lumMod val="10000"/>
                </a:schemeClr>
              </a:solidFill>
              <a:latin typeface="Cambria"/>
              <a:ea typeface="Cambria"/>
            </a:endParaRPr>
          </a:p>
          <a:p>
            <a:pPr algn="l" indent="-457200" marL="457200">
              <a:buAutoNum type="arabicPeriod"/>
            </a:pPr>
            <a:endParaRPr b="1" sz="2100" lang="en-US" noProof="1">
              <a:solidFill>
                <a:schemeClr val="bg2">
                  <a:lumMod val="10000"/>
                </a:schemeClr>
              </a:solidFill>
              <a:latin typeface="Cambria"/>
              <a:ea typeface="Cambria"/>
            </a:endParaRPr>
          </a:p>
          <a:p>
            <a:pPr algn="l" indent="-457200" marL="457200">
              <a:buAutoNum type="arabicPeriod"/>
            </a:pPr>
            <a:endParaRPr b="1" sz="2100" lang="en-US" noProof="1">
              <a:solidFill>
                <a:schemeClr val="bg2">
                  <a:lumMod val="10000"/>
                </a:schemeClr>
              </a:solidFill>
              <a:latin typeface="Cambria"/>
              <a:ea typeface="Cambria"/>
            </a:endParaRPr>
          </a:p>
          <a:p>
            <a:pPr algn="l" indent="-457200" marL="457200">
              <a:buAutoNum type="arabicPeriod"/>
            </a:pPr>
            <a:endParaRPr b="1" sz="2100" lang="en-US" noProof="1">
              <a:solidFill>
                <a:schemeClr val="bg2">
                  <a:lumMod val="10000"/>
                </a:schemeClr>
              </a:solidFill>
              <a:latin typeface="Cambria"/>
              <a:ea typeface="Cambria"/>
            </a:endParaRPr>
          </a:p>
          <a:p>
            <a:pPr algn="l" indent="-457200" marL="457200"/>
            <a:r>
              <a:rPr b="1" sz="2100" lang="en-US" noProof="1" smtClean="0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4.        Event </a:t>
            </a:r>
            <a:r>
              <a:rPr b="1"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Handling:</a:t>
            </a:r>
            <a:r>
              <a:rPr sz="2100" lang="en-US" noProof="1">
                <a:solidFill>
                  <a:schemeClr val="bg2">
                    <a:lumMod val="10000"/>
                  </a:schemeClr>
                </a:solidFill>
                <a:latin typeface="Cambria"/>
                <a:ea typeface="Cambria"/>
              </a:rPr>
              <a:t> Java's event handling mechanisms, such as ActionListeners and EventListeners, are used to respond to user interactions with the GUI components like buttons and text fields.</a:t>
            </a:r>
            <a:endParaRPr dirty="0" lang="en-US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sz="2000" lang="en-US" noProof="1" u="sng">
              <a:solidFill>
                <a:schemeClr val="bg2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l"/>
            <a:endParaRPr sz="2000" lang="en-US" noProof="1" u="sng">
              <a:solidFill>
                <a:schemeClr val="bg2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097154" name="Picture 1" descr="A close up of a net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523117" y="401506"/>
            <a:ext cx="1291087" cy="720989"/>
          </a:xfrm>
          <a:prstGeom prst="rect"/>
        </p:spPr>
      </p:pic>
      <p:pic>
        <p:nvPicPr>
          <p:cNvPr id="2097155" name="Picture 3" descr="A logo for a company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888967" y="396391"/>
            <a:ext cx="1247955" cy="731220"/>
          </a:xfrm>
          <a:prstGeom prst="rect"/>
        </p:spPr>
      </p:pic>
      <p:pic>
        <p:nvPicPr>
          <p:cNvPr id="2097156" name="Picture 2097157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602340" y="4150163"/>
            <a:ext cx="2407592" cy="1243180"/>
          </a:xfrm>
          <a:prstGeom prst="rect"/>
        </p:spPr>
      </p:pic>
      <p:pic>
        <p:nvPicPr>
          <p:cNvPr id="2097157" name="Picture 2097158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970464" y="4188217"/>
            <a:ext cx="2202996" cy="1189583"/>
          </a:xfrm>
          <a:prstGeom prst="rect"/>
        </p:spPr>
      </p:pic>
      <p:pic>
        <p:nvPicPr>
          <p:cNvPr id="2097158" name="Picture 2097159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6393690" y="4165707"/>
            <a:ext cx="2155418" cy="1212094"/>
          </a:xfrm>
          <a:prstGeom prst="rect"/>
        </p:spPr>
      </p:pic>
      <p:pic>
        <p:nvPicPr>
          <p:cNvPr id="2097159" name="Picture 2097160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7136921" y="401505"/>
            <a:ext cx="1249365" cy="65097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572560" cy="6215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bIns="45720" lIns="91440" rIns="91440" rtlCol="0" tIns="45720" vert="horz">
            <a:normAutofit/>
          </a:bodyPr>
          <a:p>
            <a:pPr>
              <a:buFont typeface="Wingdings" pitchFamily="34" charset="0"/>
              <a:buChar char="§"/>
            </a:pPr>
            <a:r>
              <a:rPr b="1" dirty="0" sz="1800" lang="en-US" u="sng">
                <a:solidFill>
                  <a:schemeClr val="tx2"/>
                </a:solidFill>
                <a:latin typeface="Cambria Math" pitchFamily="18" charset="0"/>
                <a:ea typeface="Cambria Math" pitchFamily="18" charset="0"/>
              </a:rPr>
              <a:t>Flow Chart of  </a:t>
            </a:r>
            <a:r>
              <a:rPr b="1" dirty="0" sz="1800" lang="en-US" u="sng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</a:rPr>
              <a:t>‘Java GUI Calculator</a:t>
            </a:r>
            <a:r>
              <a:rPr b="1" dirty="0" sz="1800" lang="en-US" u="sng">
                <a:solidFill>
                  <a:schemeClr val="tx2"/>
                </a:solidFill>
                <a:latin typeface="Cambria Math" pitchFamily="18" charset="0"/>
                <a:ea typeface="Cambria Math" pitchFamily="18" charset="0"/>
              </a:rPr>
              <a:t>’ working Model:-</a:t>
            </a:r>
            <a:endParaRPr dirty="0" lang="en-US"/>
          </a:p>
        </p:txBody>
      </p:sp>
      <p:pic>
        <p:nvPicPr>
          <p:cNvPr id="2097160" name="Picture 4" descr="9277340d-565f-46d8-a553-0eb2c43110f4.jp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3540" t="-243" r="46493" b="7524"/>
          <a:stretch>
            <a:fillRect/>
          </a:stretch>
        </p:blipFill>
        <p:spPr>
          <a:xfrm>
            <a:off x="2902287" y="776820"/>
            <a:ext cx="3993441" cy="561595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572560" cy="6215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bIns="45720" lIns="91440" rIns="91440" rtlCol="0" tIns="45720" vert="horz">
            <a:normAutofit fontScale="93750"/>
          </a:bodyPr>
          <a:p>
            <a:pPr>
              <a:buFont typeface="Wingdings" pitchFamily="34" charset="0"/>
              <a:buChar char="§"/>
            </a:pPr>
            <a:r>
              <a:rPr b="1" sz="2400" lang="en-US" noProof="1" u="sng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</a:rPr>
              <a:t>Features of the Java GUI calculator project:-</a:t>
            </a:r>
          </a:p>
          <a:p>
            <a:pPr indent="-457200" marL="457200">
              <a:buNone/>
            </a:pPr>
            <a:r>
              <a:rPr b="1" sz="1800" lang="en-US" noProof="1" u="sng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1.Scientific Functions:- </a:t>
            </a: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A GUI Java scientific calculator typically includes a wide range of </a:t>
            </a:r>
          </a:p>
          <a:p>
            <a:pPr indent="-457200" marL="457200">
              <a:buNone/>
            </a:pP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scientific functions such as trigonometric (sine, cosine, tangent), logarithmic, exponential, </a:t>
            </a:r>
          </a:p>
          <a:p>
            <a:pPr indent="-457200" marL="457200">
              <a:buNone/>
            </a:pP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square root, and more, making it suitable for complex mathematical calculations.</a:t>
            </a:r>
          </a:p>
          <a:p>
            <a:pPr indent="-457200" marL="457200">
              <a:buNone/>
            </a:pPr>
            <a:endParaRPr sz="1600" lang="en-US" noProof="1" smtClean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pPr indent="-457200" marL="457200">
              <a:buNone/>
            </a:pPr>
            <a:r>
              <a:rPr b="1" sz="1800" lang="en-US" noProof="1" u="sng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2.Exception Handling:-</a:t>
            </a: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our project can handle the following exceptions ,if occurred while </a:t>
            </a:r>
          </a:p>
          <a:p>
            <a:pPr indent="-457200" marL="457200">
              <a:buNone/>
            </a:pP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performing calculations in the java GUI calculator:-</a:t>
            </a:r>
          </a:p>
          <a:p>
            <a:pPr indent="-457200" marL="457200">
              <a:buNone/>
            </a:pPr>
            <a:r>
              <a:rPr sz="1600" lang="en-US" noProof="1" u="sng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Example:-</a:t>
            </a:r>
          </a:p>
          <a:p>
            <a:pPr indent="-457200" marL="457200"/>
            <a:r>
              <a:rPr b="1"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Division by Zero: -</a:t>
            </a: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When attempting to divide any number by zero, the code would catch this </a:t>
            </a:r>
          </a:p>
          <a:p>
            <a:pPr indent="-457200" marL="457200">
              <a:buNone/>
            </a:pP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exception and display "Infinity" instead of crashing the program.</a:t>
            </a:r>
          </a:p>
          <a:p>
            <a:pPr indent="-457200" marL="457200"/>
            <a:r>
              <a:rPr b="1"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Ln /Log of any Negative Number:- </a:t>
            </a: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If a user tries to calculate the logarithm of a negative </a:t>
            </a:r>
          </a:p>
          <a:p>
            <a:pPr indent="-457200" marL="457200">
              <a:buNone/>
            </a:pP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number , the code would handle this by displaying  "NaN" (Not-a-Number) instead of </a:t>
            </a:r>
          </a:p>
          <a:p>
            <a:pPr indent="-457200" marL="457200">
              <a:buNone/>
            </a:pP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producing an erroneous result.</a:t>
            </a:r>
          </a:p>
          <a:p>
            <a:pPr indent="-457200" marL="457200"/>
            <a:r>
              <a:rPr b="1"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Square Root of a Negative Number:- </a:t>
            </a: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When taking the square root of a negative number, the </a:t>
            </a:r>
          </a:p>
          <a:p>
            <a:pPr indent="-457200" marL="457200">
              <a:buNone/>
            </a:pP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code would handle the exception gracefully by displaying "NaN" (Not-a-Number) instead of </a:t>
            </a:r>
          </a:p>
          <a:p>
            <a:pPr indent="-457200" marL="457200">
              <a:buNone/>
            </a:pP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producing an erroneous result.</a:t>
            </a:r>
          </a:p>
          <a:p>
            <a:pPr indent="-457200" marL="457200">
              <a:buNone/>
            </a:pPr>
            <a:endParaRPr sz="1600" lang="en-US" noProof="1" smtClean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pPr indent="-457200" marL="457200">
              <a:buNone/>
            </a:pPr>
            <a:r>
              <a:rPr b="1" sz="1800" lang="en-US" noProof="1" u="sng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3. User-Friendly Interface:</a:t>
            </a: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-The graphical user interface (GUI) provides a user-friendly </a:t>
            </a:r>
          </a:p>
          <a:p>
            <a:pPr indent="-457200" marL="457200">
              <a:buNone/>
            </a:pP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experience with buttons, input fields, and clear displays for both input and output. Users can </a:t>
            </a:r>
          </a:p>
          <a:p>
            <a:pPr indent="-457200" marL="457200">
              <a:buNone/>
            </a:pPr>
            <a:r>
              <a:rPr sz="1600" lang="en-US" noProof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easily input their calculations and view the results in a visually intuitive manner. </a:t>
            </a:r>
            <a:endParaRPr b="1" sz="1600" lang="en-US" noProof="1" u="sng">
              <a:solidFill>
                <a:schemeClr val="tx2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bIns="45720" lIns="91440" rIns="91440" rtlCol="0" tIns="45720" vert="horz">
            <a:normAutofit/>
          </a:bodyPr>
          <a:p>
            <a:pPr>
              <a:buFont typeface="Wingdings" pitchFamily="34" charset="0"/>
              <a:buChar char="§"/>
            </a:pPr>
            <a:r>
              <a:rPr b="1" dirty="0" sz="2400" lang="en-US" u="sng" smtClean="0">
                <a:solidFill>
                  <a:schemeClr val="tx2"/>
                </a:solidFill>
                <a:latin typeface="Cambria Math"/>
                <a:ea typeface="Cambria Math"/>
              </a:rPr>
              <a:t>Java GUI Calculator </a:t>
            </a:r>
            <a:r>
              <a:rPr b="1" dirty="0" sz="2400" lang="en-US" u="sng">
                <a:solidFill>
                  <a:schemeClr val="tx2"/>
                </a:solidFill>
                <a:latin typeface="Cambria Math"/>
                <a:ea typeface="Cambria Math"/>
              </a:rPr>
              <a:t>Design:-</a:t>
            </a:r>
            <a:endParaRPr dirty="0" sz="2400" lang="en-US">
              <a:solidFill>
                <a:schemeClr val="tx2"/>
              </a:solidFill>
              <a:ea typeface="+mn-lt"/>
              <a:cs typeface="+mn-lt"/>
            </a:endParaRPr>
          </a:p>
        </p:txBody>
      </p:sp>
      <p:pic>
        <p:nvPicPr>
          <p:cNvPr id="2097152" name="Picture 3" descr="final picture of GUI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00232" y="1000108"/>
            <a:ext cx="4071966" cy="5143536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357158" y="285728"/>
            <a:ext cx="8501122" cy="62865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bIns="45720" lIns="91440" rIns="91440" rtlCol="0" tIns="45720" vert="horz">
            <a:normAutofit fontScale="92857"/>
          </a:bodyPr>
          <a:p>
            <a:pPr algn="l" indent="-342900" marL="342900">
              <a:buFont typeface="Wingdings" pitchFamily="34" charset="0"/>
              <a:buChar char="§"/>
            </a:pPr>
            <a:r>
              <a:rPr b="1" sz="2400" lang="en-US" noProof="1" u="sng">
                <a:solidFill>
                  <a:schemeClr val="tx2"/>
                </a:solidFill>
                <a:latin typeface="Cambria Math"/>
                <a:ea typeface="Cambria Math"/>
              </a:rPr>
              <a:t>Future Enhancements:-</a:t>
            </a:r>
            <a:endParaRPr dirty="0" lang="en-US">
              <a:solidFill>
                <a:schemeClr val="tx2"/>
              </a:solidFill>
              <a:latin typeface="Cambria Math"/>
              <a:ea typeface="Cambria Math"/>
            </a:endParaRPr>
          </a:p>
          <a:p>
            <a:pPr algn="l" indent="-342900" marL="342900"/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1.We will add memory storage capabilities, including buttons to store and recall numbers. Users </a:t>
            </a:r>
            <a:endParaRPr sz="1600" lang="en-US" noProof="1">
              <a:solidFill>
                <a:schemeClr val="bg2">
                  <a:lumMod val="1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 indent="-342900" marL="342900"/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could store intermediate results or constants, which can be especially handy for complex </a:t>
            </a:r>
            <a:endParaRPr sz="1600" lang="en-US" noProof="1">
              <a:solidFill>
                <a:schemeClr val="bg2">
                  <a:lumMod val="1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 indent="-342900" marL="342900"/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calculations.</a:t>
            </a:r>
          </a:p>
          <a:p>
            <a:pPr algn="l" indent="-342900" marL="342900"/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2. We will incorporate unit conversion features, allowing users to convert between different </a:t>
            </a:r>
            <a:endParaRPr sz="1600" lang="en-US" noProof="1">
              <a:solidFill>
                <a:schemeClr val="bg2">
                  <a:lumMod val="1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 indent="-342900" marL="342900"/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units of measurement,such as length, weight, temperature, or currency. This would make the </a:t>
            </a:r>
            <a:endParaRPr sz="1600" lang="en-US" noProof="1">
              <a:solidFill>
                <a:schemeClr val="bg2">
                  <a:lumMod val="1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 indent="-342900" marL="342900"/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calculator even more practical for everyday use.</a:t>
            </a:r>
          </a:p>
          <a:p>
            <a:pPr algn="l" indent="-342900" marL="342900"/>
            <a:endParaRPr sz="1400" lang="en-US" noProof="1">
              <a:solidFill>
                <a:schemeClr val="bg2">
                  <a:lumMod val="1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 indent="-342900" marL="342900">
              <a:buFont typeface="Wingdings" pitchFamily="34" charset="0"/>
              <a:buChar char="§"/>
            </a:pPr>
            <a:r>
              <a:rPr b="1" sz="2400" lang="en-US" noProof="1" u="sng">
                <a:solidFill>
                  <a:schemeClr val="tx2"/>
                </a:solidFill>
                <a:latin typeface="Cambria Math"/>
                <a:ea typeface="Cambria Math"/>
              </a:rPr>
              <a:t>References:-</a:t>
            </a:r>
          </a:p>
          <a:p>
            <a:pPr algn="l" indent="-342900" marL="342900">
              <a:buAutoNum type="arabicPeriod"/>
            </a:pPr>
            <a:r>
              <a:rPr sz="14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  <a:hlinkClick r:id="rId1"/>
              </a:rPr>
              <a:t>www.google.co.in</a:t>
            </a:r>
            <a:endParaRPr sz="1400" lang="en-US" noProof="1">
              <a:solidFill>
                <a:schemeClr val="bg2">
                  <a:lumMod val="10000"/>
                </a:schemeClr>
              </a:solidFill>
              <a:latin typeface="Cambria Math"/>
              <a:ea typeface="Cambria Math"/>
            </a:endParaRPr>
          </a:p>
          <a:p>
            <a:pPr algn="l" indent="-342900" marL="342900">
              <a:buAutoNum type="arabicPeriod"/>
            </a:pPr>
            <a:r>
              <a:rPr sz="14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  <a:hlinkClick r:id="rId2"/>
              </a:rPr>
              <a:t>www.docs.oracle.com</a:t>
            </a:r>
            <a:endParaRPr sz="1400" lang="en-US" noProof="1">
              <a:solidFill>
                <a:schemeClr val="bg2">
                  <a:lumMod val="10000"/>
                </a:schemeClr>
              </a:solidFill>
              <a:latin typeface="Cambria Math"/>
              <a:ea typeface="Cambria Math"/>
            </a:endParaRPr>
          </a:p>
          <a:p>
            <a:pPr algn="l" indent="-342900" marL="342900">
              <a:buAutoNum type="arabicPeriod"/>
            </a:pPr>
            <a:r>
              <a:rPr sz="14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  <a:hlinkClick r:id="rId3"/>
              </a:rPr>
              <a:t>www.javatpoint.com</a:t>
            </a:r>
            <a:endParaRPr sz="1400" lang="en-US" noProof="1">
              <a:solidFill>
                <a:schemeClr val="bg2">
                  <a:lumMod val="10000"/>
                </a:schemeClr>
              </a:solidFill>
              <a:latin typeface="Cambria Math"/>
              <a:ea typeface="Cambria Math"/>
            </a:endParaRPr>
          </a:p>
          <a:p>
            <a:pPr algn="l" indent="-342900" marL="342900"/>
            <a:endParaRPr sz="1400" lang="en-US" noProof="1">
              <a:solidFill>
                <a:schemeClr val="bg2">
                  <a:lumMod val="1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 indent="-342900" marL="342900">
              <a:buFont typeface="Wingdings" pitchFamily="34" charset="0"/>
              <a:buChar char="§"/>
            </a:pPr>
            <a:r>
              <a:rPr b="1" sz="2400" lang="en-US" noProof="1" u="sng">
                <a:solidFill>
                  <a:schemeClr val="tx2"/>
                </a:solidFill>
                <a:latin typeface="Cambria Math"/>
                <a:ea typeface="Cambria Math"/>
              </a:rPr>
              <a:t>Acknowledgement:-</a:t>
            </a:r>
          </a:p>
          <a:p>
            <a:pPr algn="l" indent="-342900" marL="342900"/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We would like to express </a:t>
            </a:r>
            <a:r>
              <a:rPr sz="1600" lang="en-US" noProof="1" smtClean="0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our</a:t>
            </a:r>
            <a:r>
              <a:rPr sz="1600" lang="en-US" noProof="1" smtClean="0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 </a:t>
            </a:r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heartfelt gratitude to our Head of Department, Mrs. Poly Sil Sen </a:t>
            </a:r>
            <a:endParaRPr sz="1600" lang="en-US" noProof="1">
              <a:solidFill>
                <a:schemeClr val="bg2">
                  <a:lumMod val="1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 indent="-342900" marL="342900"/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mam, for organizing this Java project competition, providing us with a platform to showcase our </a:t>
            </a:r>
            <a:endParaRPr sz="1600" lang="en-US" noProof="1">
              <a:solidFill>
                <a:schemeClr val="bg2">
                  <a:lumMod val="1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 indent="-342900" marL="342900"/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skills. We would also like to extend </a:t>
            </a:r>
            <a:r>
              <a:rPr sz="1600" lang="en-US" noProof="1" smtClean="0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our</a:t>
            </a:r>
            <a:r>
              <a:rPr sz="1600" lang="en-US" noProof="1" smtClean="0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 </a:t>
            </a:r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sincere thanks to our java teacher, Mr. Subhasis Mitra sir, </a:t>
            </a:r>
            <a:endParaRPr sz="1600" lang="en-US" noProof="1">
              <a:solidFill>
                <a:schemeClr val="bg2">
                  <a:lumMod val="1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 indent="-342900" marL="342900"/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for his invaluable guidance and support throughout the development of our Java GUI calculator </a:t>
            </a:r>
            <a:endParaRPr sz="1600" lang="en-US" noProof="1">
              <a:solidFill>
                <a:schemeClr val="bg2">
                  <a:lumMod val="1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 indent="-342900" marL="342900"/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project. Additionally, we want to acknowledge the efforts of all the faculty members in the IT </a:t>
            </a:r>
            <a:endParaRPr sz="1600" lang="en-US" noProof="1">
              <a:solidFill>
                <a:schemeClr val="bg2">
                  <a:lumMod val="1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 indent="-342900" marL="342900"/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department for their contributions in organizing this competition. We are grateful for their</a:t>
            </a:r>
          </a:p>
          <a:p>
            <a:pPr algn="l" indent="-342900" marL="342900"/>
            <a:r>
              <a:rPr sz="1600" lang="en-US" noProof="1">
                <a:solidFill>
                  <a:schemeClr val="bg2">
                    <a:lumMod val="10000"/>
                  </a:schemeClr>
                </a:solidFill>
                <a:latin typeface="Cambria Math"/>
                <a:ea typeface="Cambria Math"/>
              </a:rPr>
              <a:t> invaluable dedication to fostering our learning and innovation .</a:t>
            </a:r>
          </a:p>
          <a:p>
            <a:pPr algn="l" indent="-342900" marL="342900">
              <a:buAutoNum type="arabicPeriod"/>
            </a:pPr>
            <a:endParaRPr sz="1600" lang="en-US" noProof="1">
              <a:solidFill>
                <a:schemeClr val="bg2">
                  <a:lumMod val="1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285720" y="214290"/>
            <a:ext cx="8643998" cy="62865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p>
            <a:endParaRPr dirty="0" sz="1400" lang="en-US"/>
          </a:p>
          <a:p>
            <a:endParaRPr dirty="0" sz="1400" lang="en-US"/>
          </a:p>
          <a:p>
            <a:endParaRPr dirty="0" sz="1400" lang="en-US"/>
          </a:p>
          <a:p>
            <a:endParaRPr dirty="0" sz="1400" lang="en-US"/>
          </a:p>
          <a:p>
            <a:endParaRPr dirty="0" sz="1400" lang="en-US"/>
          </a:p>
          <a:p>
            <a:endParaRPr dirty="0" sz="1400" lang="en-US"/>
          </a:p>
          <a:p>
            <a:endParaRPr dirty="0" sz="1400" lang="en-US"/>
          </a:p>
          <a:p>
            <a:endParaRPr dirty="0" sz="1400" lang="en-US"/>
          </a:p>
          <a:p>
            <a:endParaRPr dirty="0" sz="1400" lang="en-US"/>
          </a:p>
          <a:p>
            <a:r>
              <a:rPr dirty="0" sz="4800" lang="en-US">
                <a:solidFill>
                  <a:schemeClr val="tx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THANK YOU…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Tania</dc:creator>
  <cp:lastModifiedBy>Tania</cp:lastModifiedBy>
  <dcterms:created xsi:type="dcterms:W3CDTF">2023-10-04T23:35:46Z</dcterms:created>
  <dcterms:modified xsi:type="dcterms:W3CDTF">2023-10-08T17:10:31Z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935a7ff5ed574b25bdb452b58903c0b2</vt:lpwstr>
  </property>
</Properties>
</file>