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9" r:id="rId5"/>
    <p:sldId id="260" r:id="rId6"/>
    <p:sldId id="261" r:id="rId7"/>
    <p:sldId id="262" r:id="rId8"/>
    <p:sldId id="263" r:id="rId9"/>
    <p:sldId id="264" r:id="rId10"/>
    <p:sldId id="275" r:id="rId11"/>
    <p:sldId id="278" r:id="rId12"/>
    <p:sldId id="277" r:id="rId13"/>
    <p:sldId id="276"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32:56.191"/>
    </inkml:context>
    <inkml:brush xml:id="br0">
      <inkml:brushProperty name="width" value="0.05" units="cm"/>
      <inkml:brushProperty name="height" value="0.0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5:23.119"/>
    </inkml:context>
    <inkml:brush xml:id="br0">
      <inkml:brushProperty name="width" value="0.025" units="cm"/>
      <inkml:brushProperty name="height" value="0.025" units="cm"/>
    </inkml:brush>
  </inkml:definitions>
  <inkml:trace contextRef="#ctx0" brushRef="#br0">0 15 24575,'7'0'0,"7"0"0,9 0 0,12 0 0,7 0 0,2 0 0,-5-6 0,-11-2-8191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5:27.466"/>
    </inkml:context>
    <inkml:brush xml:id="br0">
      <inkml:brushProperty name="width" value="0.025" units="cm"/>
      <inkml:brushProperty name="height" value="0.025" units="cm"/>
    </inkml:brush>
  </inkml:definitions>
  <inkml:trace contextRef="#ctx0" brushRef="#br0">95 221 24575,'0'-6'0,"0"-9"0,0-7 0,-12-1 0,-5-2 0,1-10 0,-3 2 0,2-1 0,4 6-8191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5:36.956"/>
    </inkml:context>
    <inkml:brush xml:id="br0">
      <inkml:brushProperty name="width" value="0.025" units="cm"/>
      <inkml:brushProperty name="height" value="0.025" units="cm"/>
    </inkml:brush>
  </inkml:definitions>
  <inkml:trace contextRef="#ctx0" brushRef="#br0">1 471 24575,'47'0'0,"1"-1"0,65 8 0,-111-7 0,0 0 0,0 0 0,1 0 0,-1 0 0,0 0 0,0 0 0,0 0 0,0-1 0,0 1 0,0-1 0,0 0 0,0 0 0,0 1 0,0-1 0,0 0 0,0-1 0,0 1 0,-1 0 0,1 0 0,3-4 0,-2 1 0,0 0 0,0-1 0,0 1 0,-1-1 0,1 1 0,-1-1 0,0 0 0,2-8 0,1-10 0,-1 0 0,-1 0 0,0-25 0,-3 42 0,2-186-100,-3 132-1165,1 23-5561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5:42.871"/>
    </inkml:context>
    <inkml:brush xml:id="br0">
      <inkml:brushProperty name="width" value="0.025" units="cm"/>
      <inkml:brushProperty name="height" value="0.025" units="cm"/>
    </inkml:brush>
  </inkml:definitions>
  <inkml:trace contextRef="#ctx0" brushRef="#br0">222 1 24575,'-21'0'0,"4"0"0,-1 0 0,1 0 0,-1 2 0,-32 7 0,45-8 0,1 1 0,-1 0 0,1 0 0,0 0 0,0 0 0,0 0 0,0 1 0,0 0 0,1 0 0,-1 0 0,1 0 0,0 0 0,0 1 0,0 0 0,0-1 0,1 1 0,-1 0 0,1 0 0,0 1 0,0-1 0,0 0 0,1 1 0,-2 5 0,2-5 0,0 0 0,0 0 0,1 0 0,-1 0 0,1 0 0,0 0 0,1 1 0,-1-1 0,1 0 0,0 0 0,0 0 0,1 0 0,-1-1 0,1 1 0,0 0 0,0-1 0,1 1 0,4 6 0,-4-8 0,-1 0 0,1-1 0,0 1 0,-1-1 0,1 0 0,0 1 0,0-2 0,1 1 0,-1 0 0,0 0 0,1-1 0,-1 0 0,1 0 0,-1 0 0,1 0 0,0 0 0,-1-1 0,1 0 0,0 0 0,-1 0 0,1 0 0,0 0 0,-1-1 0,1 1 0,0-1 0,5-2 0,-3 1 0,-1-1 0,0 1 0,0-1 0,0 0 0,0 0 0,-1 0 0,1-1 0,-1 1 0,0-1 0,0 0 0,0-1 0,0 1 0,-1-1 0,0 1 0,0-1 0,3-6 0,0-2 0,0 0 0,-1 0 0,0-1 0,-2 0 0,4-14 0,-6 41 0,2 0 0,0 0 0,0 0 0,1 0 0,1-1 0,0 0 0,1 0 0,0 0 0,10 14 0,8-10-1365,0-5-5461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5:48.920"/>
    </inkml:context>
    <inkml:brush xml:id="br0">
      <inkml:brushProperty name="width" value="0.025" units="cm"/>
      <inkml:brushProperty name="height" value="0.025" units="cm"/>
    </inkml:brush>
  </inkml:definitions>
  <inkml:trace contextRef="#ctx0" brushRef="#br0">1 0 24575,'0'402'0,"0"-410"0,2 1 0,-1 0 0,1-1 0,0 1 0,0 0 0,1 0 0,0 0 0,0 1 0,1-1 0,0 1 0,0-1 0,0 1 0,1 1 0,0-1 0,0 1 0,7-6 0,-9 9 0,0 0 0,0 0 0,0 1 0,0-1 0,0 1 0,0 0 0,1 0 0,-1 0 0,0 0 0,1 1 0,-1-1 0,0 1 0,1 0 0,-1 0 0,1 0 0,-1 1 0,0-1 0,1 1 0,-1-1 0,0 1 0,1 0 0,-1 1 0,0-1 0,0 0 0,0 1 0,0 0 0,0-1 0,0 1 0,2 3 0,-2-2 0,0 0 0,-1 0 0,0 1 0,1-1 0,-2 1 0,1-1 0,0 1 0,-1 0 0,1-1 0,-1 1 0,0 0 0,0 0 0,0 0 0,-1 0 0,0 0 0,1 0 0,-2 0 0,1 0 0,0 0 0,-1 0 0,1 0 0,-1 0 0,0-1 0,-1 1 0,-1 5 0,-2 4 0,-24 54 0,26-62 0,0 0 0,0 0 0,0 0 0,-1 0 0,0 0 0,0-1 0,0 1 0,0-1 0,-8 5 0,11-8 4,0-1-1,0 1 0,0 0 0,0-1 1,0 1-1,0-1 0,0 0 1,0 1-1,0-1 0,0 0 0,0 0 1,-1 1-1,1-1 0,0 0 1,0 0-1,0 0 0,-1-1 1,1 1-1,0 0 0,0 0 0,0-1 1,0 1-1,0 0 0,0-1 1,0 1-1,0-1 0,0 1 0,0-1 1,-2-1-1,1 0-149,0 0-1,0-1 1,0 1-1,0-1 1,0 1 0,1-1-1,-1 0 1,1 0-1,-2-4 1,-6-21-6680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5:53.798"/>
    </inkml:context>
    <inkml:brush xml:id="br0">
      <inkml:brushProperty name="width" value="0.025" units="cm"/>
      <inkml:brushProperty name="height" value="0.025" units="cm"/>
    </inkml:brush>
  </inkml:definitions>
  <inkml:trace contextRef="#ctx0" brushRef="#br0">177 1 24575,'-6'0'0,"-8"6"0,-15 3 0,-2 5 0,-2 1 0,5 4 0,6 4 0,8 6 0,18-3 0,16-5 0,3-1 0,5-3 0,3-5 0,3-4 0,2-4 0,1-2 0,1-2 0,-7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6:00.860"/>
    </inkml:context>
    <inkml:brush xml:id="br0">
      <inkml:brushProperty name="width" value="0.025" units="cm"/>
      <inkml:brushProperty name="height" value="0.025" units="cm"/>
    </inkml:brush>
  </inkml:definitions>
  <inkml:trace contextRef="#ctx0" brushRef="#br0">70 244 24575,'-5'0'0,"-41"4"0,45-4 0,1 0 0,-1 1 0,0-1 0,0 0 0,0 1 0,0-1 0,0 0 0,0 1 0,1-1 0,-1 1 0,0-1 0,0 1 0,1 0 0,-1-1 0,0 1 0,1 0 0,-1-1 0,1 1 0,-1 0 0,1 0 0,-1-1 0,1 1 0,-1 0 0,1 0 0,0 0 0,0 0 0,-1 0 0,1 0 0,0 0 0,0 0 0,0-1 0,0 1 0,0 0 0,0 0 0,0 0 0,0 0 0,0 0 0,1 0 0,-1 0 0,0 0 0,0 0 0,1-1 0,0 3 0,-1-3 0,0 1 0,1 0 0,-1 0 0,0 0 0,0 0 0,1-1 0,-1 1 0,1 0 0,-1 0 0,1-1 0,-1 1 0,1 0 0,-1-1 0,1 1 0,0-1 0,-1 1 0,1 0 0,0-1 0,0 0 0,-1 1 0,1-1 0,0 1 0,0-1 0,-1 0 0,1 1 0,0-1 0,0 0 0,0 0 0,0 0 0,0 0 0,-1 0 0,1 0 0,0 0 0,0 0 0,0 0 0,0 0 0,0 0 0,-1-1 0,2 1 0,0-1 0,0-1 0,0 1 0,0 0 0,-1 0 0,1-1 0,-1 1 0,1-1 0,-1 0 0,1 1 0,-1-1 0,0 0 0,0 0 0,0 0 0,0 0 0,1-4 0,5-24 0,-1-2 0,-2 1 0,-1-1 0,-2 1 0,-4-56 0,2 64 0,-1 58 0,0-14 0,1-1 0,1 0 0,1 0 0,4 20 0,-5-36 0,1 1 0,0-1 0,0 1 0,0-1 0,1 0 0,-1 0 0,1 0 0,0 0 0,0 0 0,1 0 0,-1 0 0,1-1 0,0 1 0,0-1 0,0 0 0,0 0 0,1 0 0,-1 0 0,1 0 0,-1-1 0,1 0 0,0 1 0,0-1 0,8 2 0,3-1-341,0 0 0,0-2-1,22 1 1,3-3-6485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6:07.339"/>
    </inkml:context>
    <inkml:brush xml:id="br0">
      <inkml:brushProperty name="width" value="0.025" units="cm"/>
      <inkml:brushProperty name="height" value="0.025" units="cm"/>
    </inkml:brush>
  </inkml:definitions>
  <inkml:trace contextRef="#ctx0" brushRef="#br0">1 128 24575,'0'-6'0,"0"-9"0,0-7 0,6-1 0,9 4 0,7 6 0,1-3 0,-4 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7:39.179"/>
    </inkml:context>
    <inkml:brush xml:id="br0">
      <inkml:brushProperty name="width" value="0.025" units="cm"/>
      <inkml:brushProperty name="height" value="0.025" units="cm"/>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7:40.938"/>
    </inkml:context>
    <inkml:brush xml:id="br0">
      <inkml:brushProperty name="width" value="0.025" units="cm"/>
      <inkml:brushProperty name="height" value="0.02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32:57.704"/>
    </inkml:context>
    <inkml:brush xml:id="br0">
      <inkml:brushProperty name="width" value="0.05" units="cm"/>
      <inkml:brushProperty name="height" value="0.05" units="cm"/>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7:53.209"/>
    </inkml:context>
    <inkml:brush xml:id="br0">
      <inkml:brushProperty name="width" value="0.025" units="cm"/>
      <inkml:brushProperty name="height" value="0.02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32:58.661"/>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33:00.169"/>
    </inkml:context>
    <inkml:brush xml:id="br0">
      <inkml:brushProperty name="width" value="0.05" units="cm"/>
      <inkml:brushProperty name="height" value="0.05" units="cm"/>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4:08.959"/>
    </inkml:context>
    <inkml:brush xml:id="br0">
      <inkml:brushProperty name="width" value="0.025" units="cm"/>
      <inkml:brushProperty name="height" value="0.025" units="cm"/>
    </inkml:brush>
  </inkml:definitions>
  <inkml:trace contextRef="#ctx0" brushRef="#br0">0 0 24575,'0'13'0,"0"10"0,0 7 0,0 5 0,0 3 0,0-11 0,6-11 0,3-13 0,11-9 0,9-1 0,0-8 0,1 0 0,2 2 0,-5 3-8191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4:15.905"/>
    </inkml:context>
    <inkml:brush xml:id="br0">
      <inkml:brushProperty name="width" value="0.025" units="cm"/>
      <inkml:brushProperty name="height" value="0.025" units="cm"/>
    </inkml:brush>
  </inkml:definitions>
  <inkml:trace contextRef="#ctx0" brushRef="#br0">0 1 24575,'6'0'0,"9"0"0,7 0 0,7 0 0,5 0 0,2 0 0,8 0 0,-9 0 0,-12 6 0,-15 3 0,-9 5 0,-5 7 0,-1 6 0,1 5 0,1 3 0,2 8 0,0 3 0,2-6-8191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4:23.618"/>
    </inkml:context>
    <inkml:brush xml:id="br0">
      <inkml:brushProperty name="width" value="0.025" units="cm"/>
      <inkml:brushProperty name="height" value="0.025" units="cm"/>
    </inkml:brush>
  </inkml:definitions>
  <inkml:trace contextRef="#ctx0" brushRef="#br0">0 3 24575,'0'7'0,"0"7"0,6 2 0,3 5 0,5-2 0,1 3 0,3-3 0,6-4 0,-1-12 0,1-6 0,-4-8 0,-4-9 0,-6-8 0,9 2 0,0-1 0,-2 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4:23.959"/>
    </inkml:context>
    <inkml:brush xml:id="br0">
      <inkml:brushProperty name="width" value="0.025" units="cm"/>
      <inkml:brushProperty name="height" value="0.025"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9:55:16.356"/>
    </inkml:context>
    <inkml:brush xml:id="br0">
      <inkml:brushProperty name="width" value="0.025" units="cm"/>
      <inkml:brushProperty name="height" value="0.025" units="cm"/>
    </inkml:brush>
  </inkml:definitions>
  <inkml:trace contextRef="#ctx0" brushRef="#br0">0 1 24575,'9'1'0,"-1"0"0,0 1 0,0 0 0,0 0 0,0 1 0,-1 0 0,1 1 0,-1 0 0,1 0 0,-1 0 0,-1 1 0,1 0 0,6 6 0,-8-7 0,0 1 0,0-1 0,0 1 0,-1 0 0,1 0 0,-1 1 0,0-1 0,-1 1 0,0 0 0,1 0 0,-2 0 0,1 0 0,-1 1 0,0-1 0,0 1 0,1 8 0,-4-11-2,1 0-1,0-1 1,-1 1-1,0 0 0,0-1 1,0 1-1,0-1 1,-1 1-1,0-1 0,1 1 1,-1-1-1,0 0 1,-4 5-1,-40 37 160,38-39-405,0 1 0,1 0 1,0 1-1,0 0 1,-9 12-1,6 2-6578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C3DE-358E-0829-28D1-5D8091A0CF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C9D366-EA91-895D-D5D9-16F9DF2854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B22489-E610-5520-7C2F-EC05B0C38D8E}"/>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5" name="Footer Placeholder 4">
            <a:extLst>
              <a:ext uri="{FF2B5EF4-FFF2-40B4-BE49-F238E27FC236}">
                <a16:creationId xmlns:a16="http://schemas.microsoft.com/office/drawing/2014/main" id="{31526005-7B63-2056-BF6A-746DD7A959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469FB-5309-71B1-4328-ABE408AB46B8}"/>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297859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74FD-7679-5DE3-18C2-107E9CE229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B6F17A-E2EE-5A49-A2B8-CD1AD8617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862BE-CEB1-CED5-1EBD-974D4F172919}"/>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5" name="Footer Placeholder 4">
            <a:extLst>
              <a:ext uri="{FF2B5EF4-FFF2-40B4-BE49-F238E27FC236}">
                <a16:creationId xmlns:a16="http://schemas.microsoft.com/office/drawing/2014/main" id="{8A5ED28C-D2F3-0498-5423-9F4CC5C55D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FD447-2A49-DEBB-0536-AE55A9899C7F}"/>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332903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FDE11-381D-318A-26C6-3E6B119890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FC5E90-8641-54B9-F9A5-1E5031391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FA0B0-2C5F-C8E0-12C3-0030B4D2621A}"/>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5" name="Footer Placeholder 4">
            <a:extLst>
              <a:ext uri="{FF2B5EF4-FFF2-40B4-BE49-F238E27FC236}">
                <a16:creationId xmlns:a16="http://schemas.microsoft.com/office/drawing/2014/main" id="{FC39BA98-0983-4780-B930-B78D5CC06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F60F5-61E6-5091-562D-CBDCA832B77B}"/>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219787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4F50-505B-BCA1-8568-D40E03D58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6F3A3C-182F-F8DF-4727-9F15901753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8F186-F431-4487-6BF8-88A37686078E}"/>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5" name="Footer Placeholder 4">
            <a:extLst>
              <a:ext uri="{FF2B5EF4-FFF2-40B4-BE49-F238E27FC236}">
                <a16:creationId xmlns:a16="http://schemas.microsoft.com/office/drawing/2014/main" id="{2DA961A3-FD13-AEEC-8062-421639571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6932D-B07C-45E9-6D7E-8E2323DE71C6}"/>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231605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BB30-04B6-6DBD-32CC-0C89394F8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6B8FD7-38C3-27E2-D02F-EADEDCACA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08E53-3D7E-9D1B-2612-DA9296A06DEB}"/>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5" name="Footer Placeholder 4">
            <a:extLst>
              <a:ext uri="{FF2B5EF4-FFF2-40B4-BE49-F238E27FC236}">
                <a16:creationId xmlns:a16="http://schemas.microsoft.com/office/drawing/2014/main" id="{64AA77AB-36C8-DD0D-3704-22F9C3C061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07050-DBBF-AEDA-65C1-DE0B9CA360BC}"/>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147837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48BD-5FFB-DBDC-E790-5CF74998B7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62961F-DADB-E119-21E2-CC5331DBD5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7C7674-02A9-EB0E-A8C7-CD93AA26CC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328A5A-8F2D-34DF-F0C6-C5D6E947AD1F}"/>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6" name="Footer Placeholder 5">
            <a:extLst>
              <a:ext uri="{FF2B5EF4-FFF2-40B4-BE49-F238E27FC236}">
                <a16:creationId xmlns:a16="http://schemas.microsoft.com/office/drawing/2014/main" id="{A3208F18-A67E-C2A5-71CF-6CE40A347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FB0E4E-A375-F936-C331-98B9839D487D}"/>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276330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0363-DC02-A66F-86AD-8143309064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5CC1E1-6CD7-BEC3-7E6F-D5038B979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22406-3F34-F0A1-EB78-04C0FDAB7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242A51-35C2-1595-DAD5-61400D695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F18DB-6446-2902-5B02-2BD1F2AC2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1CC643-67EA-A2F4-31BC-CCFC26CBE538}"/>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8" name="Footer Placeholder 7">
            <a:extLst>
              <a:ext uri="{FF2B5EF4-FFF2-40B4-BE49-F238E27FC236}">
                <a16:creationId xmlns:a16="http://schemas.microsoft.com/office/drawing/2014/main" id="{2318FF1B-696F-73F6-0C4C-DE78008C2F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2D5B28-F949-4F41-75DF-5EF203F342F3}"/>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115464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D2A3-DEC8-96C3-7487-76FDA021C3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4F6627-191F-79F4-4A2D-AFD01C9166AC}"/>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4" name="Footer Placeholder 3">
            <a:extLst>
              <a:ext uri="{FF2B5EF4-FFF2-40B4-BE49-F238E27FC236}">
                <a16:creationId xmlns:a16="http://schemas.microsoft.com/office/drawing/2014/main" id="{83E53E35-5B8D-F589-7C5C-C7064BAC20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207720-CBDE-1179-048D-34B4B6AB505F}"/>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34165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3BFD0-A25E-84E0-B09B-A768F61A0D3C}"/>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3" name="Footer Placeholder 2">
            <a:extLst>
              <a:ext uri="{FF2B5EF4-FFF2-40B4-BE49-F238E27FC236}">
                <a16:creationId xmlns:a16="http://schemas.microsoft.com/office/drawing/2014/main" id="{364C7486-FA38-F416-D17A-8104A31B92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619669-98D6-6809-826D-B81381652C37}"/>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125527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403-023A-AE69-0FD6-B196C6151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9DA592-3702-D305-0350-EC44B5DC8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235998-1CFB-240E-782A-3A271C7BB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B2D64-38F4-8197-3F70-5B3E73C55DFD}"/>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6" name="Footer Placeholder 5">
            <a:extLst>
              <a:ext uri="{FF2B5EF4-FFF2-40B4-BE49-F238E27FC236}">
                <a16:creationId xmlns:a16="http://schemas.microsoft.com/office/drawing/2014/main" id="{C8E0E1EB-3A5E-5ACA-77D9-62EAB9216E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510EB4-8657-4AA8-83A8-E01680591718}"/>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373866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D423-1765-4602-AEFD-01EF75E3B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A12551-B8EB-9089-CC27-FECEA848F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E5284-320A-73EC-99B2-50846B0FF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CCDC1-E947-E5F0-AEE4-0DEED9E82BE0}"/>
              </a:ext>
            </a:extLst>
          </p:cNvPr>
          <p:cNvSpPr>
            <a:spLocks noGrp="1"/>
          </p:cNvSpPr>
          <p:nvPr>
            <p:ph type="dt" sz="half" idx="10"/>
          </p:nvPr>
        </p:nvSpPr>
        <p:spPr/>
        <p:txBody>
          <a:bodyPr/>
          <a:lstStyle/>
          <a:p>
            <a:fld id="{FA508786-4D46-4047-80CD-7AED524CCDF4}" type="datetimeFigureOut">
              <a:rPr lang="en-IN" smtClean="0"/>
              <a:t>14-11-2022</a:t>
            </a:fld>
            <a:endParaRPr lang="en-IN"/>
          </a:p>
        </p:txBody>
      </p:sp>
      <p:sp>
        <p:nvSpPr>
          <p:cNvPr id="6" name="Footer Placeholder 5">
            <a:extLst>
              <a:ext uri="{FF2B5EF4-FFF2-40B4-BE49-F238E27FC236}">
                <a16:creationId xmlns:a16="http://schemas.microsoft.com/office/drawing/2014/main" id="{B65C6EB1-DED1-159B-7A2B-3416985BCA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B9D372-E85A-ECDD-C472-0816E8EE7C12}"/>
              </a:ext>
            </a:extLst>
          </p:cNvPr>
          <p:cNvSpPr>
            <a:spLocks noGrp="1"/>
          </p:cNvSpPr>
          <p:nvPr>
            <p:ph type="sldNum" sz="quarter" idx="12"/>
          </p:nvPr>
        </p:nvSpPr>
        <p:spPr/>
        <p:txBody>
          <a:bodyPr/>
          <a:lstStyle/>
          <a:p>
            <a:fld id="{2F2754E2-17C9-4144-AAF7-07A4B1DDF143}" type="slidenum">
              <a:rPr lang="en-IN" smtClean="0"/>
              <a:t>‹#›</a:t>
            </a:fld>
            <a:endParaRPr lang="en-IN"/>
          </a:p>
        </p:txBody>
      </p:sp>
    </p:spTree>
    <p:extLst>
      <p:ext uri="{BB962C8B-B14F-4D97-AF65-F5344CB8AC3E}">
        <p14:creationId xmlns:p14="http://schemas.microsoft.com/office/powerpoint/2010/main" val="239246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7FEA7-57F6-9F83-0B73-798B2EBEC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0A3120-D756-8732-B5D7-4FBC21BF44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D89F3-D4F7-8F1F-C9A0-C0BDBCC3D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08786-4D46-4047-80CD-7AED524CCDF4}" type="datetimeFigureOut">
              <a:rPr lang="en-IN" smtClean="0"/>
              <a:t>14-11-2022</a:t>
            </a:fld>
            <a:endParaRPr lang="en-IN"/>
          </a:p>
        </p:txBody>
      </p:sp>
      <p:sp>
        <p:nvSpPr>
          <p:cNvPr id="5" name="Footer Placeholder 4">
            <a:extLst>
              <a:ext uri="{FF2B5EF4-FFF2-40B4-BE49-F238E27FC236}">
                <a16:creationId xmlns:a16="http://schemas.microsoft.com/office/drawing/2014/main" id="{5AC93511-3552-83BB-93B4-16E4E861E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B1F37-6680-81D8-A50A-BF3F4104E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754E2-17C9-4144-AAF7-07A4B1DDF143}" type="slidenum">
              <a:rPr lang="en-IN" smtClean="0"/>
              <a:t>‹#›</a:t>
            </a:fld>
            <a:endParaRPr lang="en-IN"/>
          </a:p>
        </p:txBody>
      </p:sp>
    </p:spTree>
    <p:extLst>
      <p:ext uri="{BB962C8B-B14F-4D97-AF65-F5344CB8AC3E}">
        <p14:creationId xmlns:p14="http://schemas.microsoft.com/office/powerpoint/2010/main" val="193648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andwiki.org/wiki/Directed_acyclic_grap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8.png"/><Relationship Id="rId18" Type="http://schemas.openxmlformats.org/officeDocument/2006/relationships/customXml" Target="../ink/ink13.xml"/><Relationship Id="rId26" Type="http://schemas.openxmlformats.org/officeDocument/2006/relationships/customXml" Target="../ink/ink17.xml"/><Relationship Id="rId3" Type="http://schemas.openxmlformats.org/officeDocument/2006/relationships/image" Target="../media/image30.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customXml" Target="../ink/ink10.xml"/><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customXml" Target="../ink/ink5.xml"/><Relationship Id="rId16" Type="http://schemas.openxmlformats.org/officeDocument/2006/relationships/customXml" Target="../ink/ink12.xml"/><Relationship Id="rId20" Type="http://schemas.openxmlformats.org/officeDocument/2006/relationships/customXml" Target="../ink/ink14.xml"/><Relationship Id="rId29"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7.png"/><Relationship Id="rId24" Type="http://schemas.openxmlformats.org/officeDocument/2006/relationships/customXml" Target="../ink/ink16.xml"/><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8.xml"/><Relationship Id="rId10" Type="http://schemas.openxmlformats.org/officeDocument/2006/relationships/customXml" Target="../ink/ink9.xml"/><Relationship Id="rId19" Type="http://schemas.openxmlformats.org/officeDocument/2006/relationships/image" Target="../media/image11.png"/><Relationship Id="rId4" Type="http://schemas.openxmlformats.org/officeDocument/2006/relationships/customXml" Target="../ink/ink6.xml"/><Relationship Id="rId9" Type="http://schemas.openxmlformats.org/officeDocument/2006/relationships/image" Target="../media/image6.png"/><Relationship Id="rId14" Type="http://schemas.openxmlformats.org/officeDocument/2006/relationships/customXml" Target="../ink/ink11.xml"/><Relationship Id="rId22" Type="http://schemas.openxmlformats.org/officeDocument/2006/relationships/customXml" Target="../ink/ink15.xml"/><Relationship Id="rId27" Type="http://schemas.openxmlformats.org/officeDocument/2006/relationships/image" Target="../media/image15.png"/><Relationship Id="rId30" Type="http://schemas.openxmlformats.org/officeDocument/2006/relationships/customXml" Target="../ink/ink2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lique_(graph_theory)" TargetMode="External"/><Relationship Id="rId2" Type="http://schemas.openxmlformats.org/officeDocument/2006/relationships/hyperlink" Target="https://en.wikipedia.org/wiki/Ramsey_theory"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de-bruijn-sequence-set-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aeldung.com/cs/de-bruijn-sequence"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F68B-15D0-2D54-1057-5179547E2998}"/>
              </a:ext>
            </a:extLst>
          </p:cNvPr>
          <p:cNvSpPr>
            <a:spLocks noGrp="1"/>
          </p:cNvSpPr>
          <p:nvPr>
            <p:ph type="ctrTitle"/>
          </p:nvPr>
        </p:nvSpPr>
        <p:spPr>
          <a:xfrm>
            <a:off x="606393" y="924024"/>
            <a:ext cx="10693666" cy="4138864"/>
          </a:xfrm>
        </p:spPr>
        <p:txBody>
          <a:bodyPr>
            <a:normAutofit/>
          </a:bodyPr>
          <a:lstStyle/>
          <a:p>
            <a:r>
              <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ighlight>
                  <a:srgbClr val="C0C0C0"/>
                </a:highlight>
              </a:rPr>
              <a:t>GRAPH THEORY</a:t>
            </a:r>
            <a:br>
              <a:rPr lang="en-US" sz="4400" dirty="0">
                <a:highlight>
                  <a:srgbClr val="C0C0C0"/>
                </a:highlight>
              </a:rPr>
            </a:br>
            <a:br>
              <a:rPr lang="en-US" dirty="0"/>
            </a:br>
            <a:r>
              <a:rPr lang="en-US" sz="5400" b="1" dirty="0">
                <a:ln w="12700">
                  <a:solidFill>
                    <a:schemeClr val="accent1"/>
                  </a:solidFill>
                  <a:prstDash val="solid"/>
                </a:ln>
                <a:solidFill>
                  <a:schemeClr val="accent5">
                    <a:lumMod val="50000"/>
                  </a:schemeClr>
                </a:solidFill>
                <a:effectLst>
                  <a:outerShdw dist="38100" dir="2640000" algn="bl" rotWithShape="0">
                    <a:schemeClr val="accent1"/>
                  </a:outerShdw>
                </a:effectLst>
              </a:rPr>
              <a:t>DE BRUIJN SEQUENCE, ORIENTATIONS AND TOURNAMENTS</a:t>
            </a:r>
            <a:br>
              <a:rPr lang="en-US" dirty="0"/>
            </a:br>
            <a:endParaRPr lang="en-IN" dirty="0"/>
          </a:p>
        </p:txBody>
      </p:sp>
      <p:sp>
        <p:nvSpPr>
          <p:cNvPr id="3" name="Subtitle 2">
            <a:extLst>
              <a:ext uri="{FF2B5EF4-FFF2-40B4-BE49-F238E27FC236}">
                <a16:creationId xmlns:a16="http://schemas.microsoft.com/office/drawing/2014/main" id="{49E9EA6C-F95F-84F0-E090-A1520349DDAE}"/>
              </a:ext>
            </a:extLst>
          </p:cNvPr>
          <p:cNvSpPr>
            <a:spLocks noGrp="1"/>
          </p:cNvSpPr>
          <p:nvPr>
            <p:ph type="subTitle" idx="1"/>
          </p:nvPr>
        </p:nvSpPr>
        <p:spPr>
          <a:xfrm>
            <a:off x="2043764" y="4757069"/>
            <a:ext cx="9144000" cy="1655762"/>
          </a:xfrm>
        </p:spPr>
        <p:txBody>
          <a:bodyPr>
            <a:normAutofit fontScale="77500" lnSpcReduction="20000"/>
          </a:bodyPr>
          <a:lstStyle/>
          <a:p>
            <a:pPr algn="r"/>
            <a:r>
              <a:rPr lang="en-US" dirty="0">
                <a:solidFill>
                  <a:schemeClr val="tx2">
                    <a:lumMod val="50000"/>
                  </a:schemeClr>
                </a:solidFill>
              </a:rPr>
              <a:t>Submitted by  :    </a:t>
            </a:r>
          </a:p>
          <a:p>
            <a:pPr algn="r"/>
            <a:r>
              <a:rPr lang="en-US" dirty="0">
                <a:solidFill>
                  <a:schemeClr val="tx2">
                    <a:lumMod val="50000"/>
                  </a:schemeClr>
                </a:solidFill>
              </a:rPr>
              <a:t>Shubham Sharma(58)</a:t>
            </a:r>
          </a:p>
          <a:p>
            <a:pPr algn="r"/>
            <a:r>
              <a:rPr lang="en-US" dirty="0">
                <a:solidFill>
                  <a:schemeClr val="tx2">
                    <a:lumMod val="50000"/>
                  </a:schemeClr>
                </a:solidFill>
              </a:rPr>
              <a:t>Tania Aggarwal (60)</a:t>
            </a:r>
          </a:p>
          <a:p>
            <a:pPr algn="r"/>
            <a:r>
              <a:rPr lang="en-US" dirty="0">
                <a:solidFill>
                  <a:schemeClr val="tx2">
                    <a:lumMod val="50000"/>
                  </a:schemeClr>
                </a:solidFill>
              </a:rPr>
              <a:t>Vandana Yadav (61)</a:t>
            </a:r>
          </a:p>
          <a:p>
            <a:pPr algn="r"/>
            <a:r>
              <a:rPr lang="en-US" dirty="0">
                <a:solidFill>
                  <a:schemeClr val="tx2">
                    <a:lumMod val="50000"/>
                  </a:schemeClr>
                </a:solidFill>
              </a:rPr>
              <a:t>Varun (62) </a:t>
            </a:r>
            <a:endParaRPr lang="en-IN" dirty="0">
              <a:solidFill>
                <a:schemeClr val="tx2">
                  <a:lumMod val="50000"/>
                </a:schemeClr>
              </a:solidFill>
            </a:endParaRPr>
          </a:p>
        </p:txBody>
      </p:sp>
      <p:sp>
        <p:nvSpPr>
          <p:cNvPr id="5" name="TextBox 4">
            <a:extLst>
              <a:ext uri="{FF2B5EF4-FFF2-40B4-BE49-F238E27FC236}">
                <a16:creationId xmlns:a16="http://schemas.microsoft.com/office/drawing/2014/main" id="{8D62DC65-EA77-B367-CD4F-F7E48526D503}"/>
              </a:ext>
            </a:extLst>
          </p:cNvPr>
          <p:cNvSpPr txBox="1"/>
          <p:nvPr/>
        </p:nvSpPr>
        <p:spPr>
          <a:xfrm>
            <a:off x="1299411" y="5216892"/>
            <a:ext cx="2608446" cy="707886"/>
          </a:xfrm>
          <a:prstGeom prst="rect">
            <a:avLst/>
          </a:prstGeom>
          <a:noFill/>
        </p:spPr>
        <p:txBody>
          <a:bodyPr wrap="square" rtlCol="0">
            <a:spAutoFit/>
          </a:bodyPr>
          <a:lstStyle/>
          <a:p>
            <a:r>
              <a:rPr lang="en-US" sz="2000" dirty="0"/>
              <a:t>Submitted To:-</a:t>
            </a:r>
          </a:p>
          <a:p>
            <a:r>
              <a:rPr lang="en-US" sz="2000" dirty="0"/>
              <a:t>Ms. Dipti Jain</a:t>
            </a:r>
            <a:endParaRPr lang="en-IN" sz="2000" dirty="0"/>
          </a:p>
        </p:txBody>
      </p:sp>
      <p:cxnSp>
        <p:nvCxnSpPr>
          <p:cNvPr id="7" name="Straight Connector 6">
            <a:extLst>
              <a:ext uri="{FF2B5EF4-FFF2-40B4-BE49-F238E27FC236}">
                <a16:creationId xmlns:a16="http://schemas.microsoft.com/office/drawing/2014/main" id="{2CCD5DDA-86F1-FADE-2DE9-72B816016C97}"/>
              </a:ext>
            </a:extLst>
          </p:cNvPr>
          <p:cNvCxnSpPr/>
          <p:nvPr/>
        </p:nvCxnSpPr>
        <p:spPr>
          <a:xfrm>
            <a:off x="0" y="4552749"/>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7746DD9-C148-4877-3D6E-8E8B659E7FAA}"/>
              </a:ext>
            </a:extLst>
          </p:cNvPr>
          <p:cNvCxnSpPr/>
          <p:nvPr/>
        </p:nvCxnSpPr>
        <p:spPr>
          <a:xfrm>
            <a:off x="0" y="2252312"/>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6749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F9A9FC-567A-4C5A-AEA4-B71F2E67C00F}"/>
              </a:ext>
            </a:extLst>
          </p:cNvPr>
          <p:cNvSpPr>
            <a:spLocks noGrp="1"/>
          </p:cNvSpPr>
          <p:nvPr>
            <p:ph type="title"/>
          </p:nvPr>
        </p:nvSpPr>
        <p:spPr>
          <a:xfrm>
            <a:off x="838200" y="365125"/>
            <a:ext cx="10515600" cy="1325563"/>
          </a:xfrm>
        </p:spPr>
        <p:txBody>
          <a:bodyPr>
            <a:normAutofit/>
          </a:bodyPr>
          <a:lstStyle/>
          <a:p>
            <a:r>
              <a:rPr lang="en-IN" sz="5400" b="1" dirty="0">
                <a:solidFill>
                  <a:schemeClr val="accent1"/>
                </a:solidFill>
              </a:rPr>
              <a:t>Orientation</a:t>
            </a:r>
          </a:p>
        </p:txBody>
      </p:sp>
      <p:sp>
        <p:nvSpPr>
          <p:cNvPr id="5" name="Content Placeholder 2">
            <a:extLst>
              <a:ext uri="{FF2B5EF4-FFF2-40B4-BE49-F238E27FC236}">
                <a16:creationId xmlns:a16="http://schemas.microsoft.com/office/drawing/2014/main" id="{C4E02532-9C97-9E9B-0E80-45D7E96A1044}"/>
              </a:ext>
            </a:extLst>
          </p:cNvPr>
          <p:cNvSpPr>
            <a:spLocks noGrp="1"/>
          </p:cNvSpPr>
          <p:nvPr>
            <p:ph idx="1"/>
          </p:nvPr>
        </p:nvSpPr>
        <p:spPr>
          <a:xfrm>
            <a:off x="838200" y="1690688"/>
            <a:ext cx="10515600" cy="4486275"/>
          </a:xfrm>
        </p:spPr>
        <p:txBody>
          <a:bodyPr/>
          <a:lstStyle/>
          <a:p>
            <a:r>
              <a:rPr lang="en-IN" dirty="0"/>
              <a:t>Let G be an undirected graph. An Orientation of G is a directed graph obtained by assigning a direction to each edge of G.</a:t>
            </a:r>
          </a:p>
          <a:p>
            <a:endParaRPr lang="en-IN" dirty="0"/>
          </a:p>
          <a:p>
            <a:r>
              <a:rPr lang="en-IN" dirty="0"/>
              <a:t>A Directed Graph is called an Oriented Graph if none of its pairs of vertices is linked by two symmetric edges.</a:t>
            </a:r>
          </a:p>
          <a:p>
            <a:endParaRPr lang="en-IN" dirty="0"/>
          </a:p>
          <a:p>
            <a:r>
              <a:rPr lang="en-IN" dirty="0"/>
              <a:t>That is at most one of (</a:t>
            </a:r>
            <a:r>
              <a:rPr lang="en-IN" dirty="0" err="1"/>
              <a:t>x,y</a:t>
            </a:r>
            <a:r>
              <a:rPr lang="en-IN" dirty="0"/>
              <a:t>) and (</a:t>
            </a:r>
            <a:r>
              <a:rPr lang="en-IN" dirty="0" err="1"/>
              <a:t>y,x</a:t>
            </a:r>
            <a:r>
              <a:rPr lang="en-IN" dirty="0"/>
              <a:t>) may be arrows of the graph.</a:t>
            </a:r>
          </a:p>
        </p:txBody>
      </p:sp>
    </p:spTree>
    <p:extLst>
      <p:ext uri="{BB962C8B-B14F-4D97-AF65-F5344CB8AC3E}">
        <p14:creationId xmlns:p14="http://schemas.microsoft.com/office/powerpoint/2010/main" val="205550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CD5C-77E1-4608-DF4E-F25DC28AC047}"/>
              </a:ext>
            </a:extLst>
          </p:cNvPr>
          <p:cNvSpPr>
            <a:spLocks noGrp="1"/>
          </p:cNvSpPr>
          <p:nvPr>
            <p:ph type="title"/>
          </p:nvPr>
        </p:nvSpPr>
        <p:spPr>
          <a:xfrm>
            <a:off x="838200" y="365125"/>
            <a:ext cx="10515600" cy="1325563"/>
          </a:xfrm>
        </p:spPr>
        <p:txBody>
          <a:bodyPr/>
          <a:lstStyle/>
          <a:p>
            <a:r>
              <a:rPr lang="en-IN" b="1" dirty="0">
                <a:solidFill>
                  <a:schemeClr val="accent1"/>
                </a:solidFill>
              </a:rPr>
              <a:t>For Example,</a:t>
            </a:r>
          </a:p>
        </p:txBody>
      </p:sp>
      <p:sp>
        <p:nvSpPr>
          <p:cNvPr id="3" name="Content Placeholder 2">
            <a:extLst>
              <a:ext uri="{FF2B5EF4-FFF2-40B4-BE49-F238E27FC236}">
                <a16:creationId xmlns:a16="http://schemas.microsoft.com/office/drawing/2014/main" id="{F575151D-C0B8-C70F-D7D9-4B4D3C02E198}"/>
              </a:ext>
            </a:extLst>
          </p:cNvPr>
          <p:cNvSpPr>
            <a:spLocks noGrp="1"/>
          </p:cNvSpPr>
          <p:nvPr>
            <p:ph idx="1"/>
          </p:nvPr>
        </p:nvSpPr>
        <p:spPr>
          <a:xfrm>
            <a:off x="838200" y="1690689"/>
            <a:ext cx="3230217" cy="601938"/>
          </a:xfrm>
        </p:spPr>
        <p:txBody>
          <a:bodyPr/>
          <a:lstStyle/>
          <a:p>
            <a:pPr marL="0" indent="0">
              <a:buNone/>
            </a:pPr>
            <a:r>
              <a:rPr lang="en-IN" dirty="0"/>
              <a:t>Consider a Graph G: </a:t>
            </a:r>
          </a:p>
          <a:p>
            <a:pPr marL="0" indent="0">
              <a:buNone/>
            </a:pPr>
            <a:endParaRPr lang="en-IN" dirty="0"/>
          </a:p>
        </p:txBody>
      </p:sp>
      <p:sp>
        <p:nvSpPr>
          <p:cNvPr id="4" name="Isosceles Triangle 3">
            <a:extLst>
              <a:ext uri="{FF2B5EF4-FFF2-40B4-BE49-F238E27FC236}">
                <a16:creationId xmlns:a16="http://schemas.microsoft.com/office/drawing/2014/main" id="{E754E1CB-8193-E8AD-FE08-7866888BA2B0}"/>
              </a:ext>
            </a:extLst>
          </p:cNvPr>
          <p:cNvSpPr/>
          <p:nvPr/>
        </p:nvSpPr>
        <p:spPr>
          <a:xfrm>
            <a:off x="1457739" y="2650435"/>
            <a:ext cx="2054087" cy="1563756"/>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D479ECD-A46B-B08C-F2E1-B24CD450D3F0}"/>
              </a:ext>
            </a:extLst>
          </p:cNvPr>
          <p:cNvSpPr/>
          <p:nvPr/>
        </p:nvSpPr>
        <p:spPr>
          <a:xfrm>
            <a:off x="2392017" y="2557670"/>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5BDE7DF-3377-007D-960E-CEF16BFAA54D}"/>
              </a:ext>
            </a:extLst>
          </p:cNvPr>
          <p:cNvSpPr/>
          <p:nvPr/>
        </p:nvSpPr>
        <p:spPr>
          <a:xfrm>
            <a:off x="1404731" y="4104861"/>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78AFC06-4DB6-5A4B-B503-003C55A5320F}"/>
              </a:ext>
            </a:extLst>
          </p:cNvPr>
          <p:cNvSpPr/>
          <p:nvPr/>
        </p:nvSpPr>
        <p:spPr>
          <a:xfrm>
            <a:off x="3419061" y="4114800"/>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8335E6A7-C421-ECC7-8519-03CFBC9098AD}"/>
              </a:ext>
            </a:extLst>
          </p:cNvPr>
          <p:cNvSpPr/>
          <p:nvPr/>
        </p:nvSpPr>
        <p:spPr>
          <a:xfrm>
            <a:off x="1457739" y="2660374"/>
            <a:ext cx="2054087" cy="1563756"/>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AC59336-2D94-8B30-62F5-F5A1C46D29F4}"/>
              </a:ext>
            </a:extLst>
          </p:cNvPr>
          <p:cNvSpPr/>
          <p:nvPr/>
        </p:nvSpPr>
        <p:spPr>
          <a:xfrm>
            <a:off x="2392017" y="2567609"/>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574C93-154B-EA66-3336-0DA0018CD7E8}"/>
              </a:ext>
            </a:extLst>
          </p:cNvPr>
          <p:cNvSpPr/>
          <p:nvPr/>
        </p:nvSpPr>
        <p:spPr>
          <a:xfrm>
            <a:off x="1404731" y="4114800"/>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74274DD-8561-5BCE-9294-E5B60C7122D9}"/>
              </a:ext>
            </a:extLst>
          </p:cNvPr>
          <p:cNvSpPr/>
          <p:nvPr/>
        </p:nvSpPr>
        <p:spPr>
          <a:xfrm>
            <a:off x="7043530" y="4121427"/>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75BF4E45-0DDA-CCF5-7BA0-AC2AD645BF0A}"/>
              </a:ext>
            </a:extLst>
          </p:cNvPr>
          <p:cNvSpPr/>
          <p:nvPr/>
        </p:nvSpPr>
        <p:spPr>
          <a:xfrm>
            <a:off x="5082208" y="2667001"/>
            <a:ext cx="2054087" cy="1563756"/>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2940A52-9D2A-7B6F-C3B8-007AE6D38F65}"/>
              </a:ext>
            </a:extLst>
          </p:cNvPr>
          <p:cNvSpPr/>
          <p:nvPr/>
        </p:nvSpPr>
        <p:spPr>
          <a:xfrm>
            <a:off x="6016486" y="2574236"/>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C6F8599-18F1-30D0-A9AF-4C5A79AAA7D1}"/>
              </a:ext>
            </a:extLst>
          </p:cNvPr>
          <p:cNvSpPr/>
          <p:nvPr/>
        </p:nvSpPr>
        <p:spPr>
          <a:xfrm>
            <a:off x="5029200" y="4121427"/>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1C962A85-BF96-FC4A-DCC9-E69123A653F4}"/>
              </a:ext>
            </a:extLst>
          </p:cNvPr>
          <p:cNvCxnSpPr/>
          <p:nvPr/>
        </p:nvCxnSpPr>
        <p:spPr>
          <a:xfrm>
            <a:off x="4068417" y="3286539"/>
            <a:ext cx="516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F4495FDC-77F7-F7D0-6D00-8E982C3E20AB}"/>
              </a:ext>
            </a:extLst>
          </p:cNvPr>
          <p:cNvSpPr/>
          <p:nvPr/>
        </p:nvSpPr>
        <p:spPr>
          <a:xfrm rot="12683332">
            <a:off x="5539408" y="3286539"/>
            <a:ext cx="225287" cy="142461"/>
          </a:xfrm>
          <a:prstGeom prst="triangl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4A0CD2DA-6371-46D7-5951-7D43E02A756D}"/>
              </a:ext>
            </a:extLst>
          </p:cNvPr>
          <p:cNvSpPr/>
          <p:nvPr/>
        </p:nvSpPr>
        <p:spPr>
          <a:xfrm rot="8862592">
            <a:off x="6475895" y="3334785"/>
            <a:ext cx="225287" cy="142461"/>
          </a:xfrm>
          <a:prstGeom prst="triangl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80545594-BED6-D355-9D5A-5CE6289D901A}"/>
              </a:ext>
            </a:extLst>
          </p:cNvPr>
          <p:cNvSpPr/>
          <p:nvPr/>
        </p:nvSpPr>
        <p:spPr>
          <a:xfrm rot="16200000">
            <a:off x="5943598" y="4159526"/>
            <a:ext cx="225287" cy="142461"/>
          </a:xfrm>
          <a:prstGeom prst="triangl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6E16E2C-53FB-7885-02D8-8B4BB0313D3F}"/>
              </a:ext>
            </a:extLst>
          </p:cNvPr>
          <p:cNvSpPr txBox="1"/>
          <p:nvPr/>
        </p:nvSpPr>
        <p:spPr>
          <a:xfrm>
            <a:off x="1073427" y="4046090"/>
            <a:ext cx="291547" cy="369332"/>
          </a:xfrm>
          <a:prstGeom prst="rect">
            <a:avLst/>
          </a:prstGeom>
          <a:noFill/>
        </p:spPr>
        <p:txBody>
          <a:bodyPr wrap="square" rtlCol="0">
            <a:spAutoFit/>
          </a:bodyPr>
          <a:lstStyle/>
          <a:p>
            <a:r>
              <a:rPr lang="en-US" dirty="0"/>
              <a:t>X</a:t>
            </a:r>
          </a:p>
        </p:txBody>
      </p:sp>
      <p:sp>
        <p:nvSpPr>
          <p:cNvPr id="20" name="TextBox 19">
            <a:extLst>
              <a:ext uri="{FF2B5EF4-FFF2-40B4-BE49-F238E27FC236}">
                <a16:creationId xmlns:a16="http://schemas.microsoft.com/office/drawing/2014/main" id="{4717E291-A0E1-0E99-7BEF-4CBC33700EEC}"/>
              </a:ext>
            </a:extLst>
          </p:cNvPr>
          <p:cNvSpPr txBox="1"/>
          <p:nvPr/>
        </p:nvSpPr>
        <p:spPr>
          <a:xfrm>
            <a:off x="4737654" y="4039464"/>
            <a:ext cx="291547" cy="369332"/>
          </a:xfrm>
          <a:prstGeom prst="rect">
            <a:avLst/>
          </a:prstGeom>
          <a:noFill/>
        </p:spPr>
        <p:txBody>
          <a:bodyPr wrap="square" rtlCol="0">
            <a:spAutoFit/>
          </a:bodyPr>
          <a:lstStyle/>
          <a:p>
            <a:r>
              <a:rPr lang="en-US" dirty="0"/>
              <a:t>X</a:t>
            </a:r>
          </a:p>
        </p:txBody>
      </p:sp>
      <p:sp>
        <p:nvSpPr>
          <p:cNvPr id="21" name="TextBox 20">
            <a:extLst>
              <a:ext uri="{FF2B5EF4-FFF2-40B4-BE49-F238E27FC236}">
                <a16:creationId xmlns:a16="http://schemas.microsoft.com/office/drawing/2014/main" id="{95CD00C0-DE8A-2433-CE9F-7E80EA7F39C5}"/>
              </a:ext>
            </a:extLst>
          </p:cNvPr>
          <p:cNvSpPr txBox="1"/>
          <p:nvPr/>
        </p:nvSpPr>
        <p:spPr>
          <a:xfrm>
            <a:off x="2339008" y="2224781"/>
            <a:ext cx="291547" cy="369332"/>
          </a:xfrm>
          <a:prstGeom prst="rect">
            <a:avLst/>
          </a:prstGeom>
          <a:noFill/>
        </p:spPr>
        <p:txBody>
          <a:bodyPr wrap="square" rtlCol="0">
            <a:spAutoFit/>
          </a:bodyPr>
          <a:lstStyle/>
          <a:p>
            <a:r>
              <a:rPr lang="en-US" dirty="0"/>
              <a:t>Y</a:t>
            </a:r>
          </a:p>
        </p:txBody>
      </p:sp>
      <p:sp>
        <p:nvSpPr>
          <p:cNvPr id="22" name="TextBox 21">
            <a:extLst>
              <a:ext uri="{FF2B5EF4-FFF2-40B4-BE49-F238E27FC236}">
                <a16:creationId xmlns:a16="http://schemas.microsoft.com/office/drawing/2014/main" id="{2E98314A-4359-04C3-36B4-5C49951FA194}"/>
              </a:ext>
            </a:extLst>
          </p:cNvPr>
          <p:cNvSpPr txBox="1"/>
          <p:nvPr/>
        </p:nvSpPr>
        <p:spPr>
          <a:xfrm>
            <a:off x="5950226" y="2220555"/>
            <a:ext cx="291547" cy="369332"/>
          </a:xfrm>
          <a:prstGeom prst="rect">
            <a:avLst/>
          </a:prstGeom>
          <a:noFill/>
        </p:spPr>
        <p:txBody>
          <a:bodyPr wrap="square" rtlCol="0">
            <a:spAutoFit/>
          </a:bodyPr>
          <a:lstStyle/>
          <a:p>
            <a:r>
              <a:rPr lang="en-US" dirty="0"/>
              <a:t>Y</a:t>
            </a:r>
          </a:p>
        </p:txBody>
      </p:sp>
      <p:sp>
        <p:nvSpPr>
          <p:cNvPr id="23" name="TextBox 22">
            <a:extLst>
              <a:ext uri="{FF2B5EF4-FFF2-40B4-BE49-F238E27FC236}">
                <a16:creationId xmlns:a16="http://schemas.microsoft.com/office/drawing/2014/main" id="{16B4F891-3AAD-C197-DD81-304F6C776AAA}"/>
              </a:ext>
            </a:extLst>
          </p:cNvPr>
          <p:cNvSpPr txBox="1"/>
          <p:nvPr/>
        </p:nvSpPr>
        <p:spPr>
          <a:xfrm>
            <a:off x="3625299" y="4012960"/>
            <a:ext cx="291547"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830E8C98-3ED5-6E04-54E1-47725BD47D66}"/>
              </a:ext>
            </a:extLst>
          </p:cNvPr>
          <p:cNvSpPr txBox="1"/>
          <p:nvPr/>
        </p:nvSpPr>
        <p:spPr>
          <a:xfrm>
            <a:off x="7229060" y="4046090"/>
            <a:ext cx="291547" cy="369332"/>
          </a:xfrm>
          <a:prstGeom prst="rect">
            <a:avLst/>
          </a:prstGeom>
          <a:noFill/>
        </p:spPr>
        <p:txBody>
          <a:bodyPr wrap="square" rtlCol="0">
            <a:spAutoFit/>
          </a:bodyPr>
          <a:lstStyle/>
          <a:p>
            <a:r>
              <a:rPr lang="en-US" dirty="0"/>
              <a:t>Z</a:t>
            </a:r>
          </a:p>
        </p:txBody>
      </p:sp>
      <p:sp>
        <p:nvSpPr>
          <p:cNvPr id="25" name="Oval 24">
            <a:extLst>
              <a:ext uri="{FF2B5EF4-FFF2-40B4-BE49-F238E27FC236}">
                <a16:creationId xmlns:a16="http://schemas.microsoft.com/office/drawing/2014/main" id="{AEF60429-760C-1C3F-5AF7-91577C9B3A7D}"/>
              </a:ext>
            </a:extLst>
          </p:cNvPr>
          <p:cNvSpPr/>
          <p:nvPr/>
        </p:nvSpPr>
        <p:spPr>
          <a:xfrm>
            <a:off x="10734257" y="4114803"/>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108F36B7-9C05-CA85-1E79-EFCAF8955A3F}"/>
              </a:ext>
            </a:extLst>
          </p:cNvPr>
          <p:cNvSpPr/>
          <p:nvPr/>
        </p:nvSpPr>
        <p:spPr>
          <a:xfrm>
            <a:off x="8772935" y="2660377"/>
            <a:ext cx="2054087" cy="1563756"/>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9FBADDC-14B4-79B4-B570-511C03A02B3E}"/>
              </a:ext>
            </a:extLst>
          </p:cNvPr>
          <p:cNvSpPr/>
          <p:nvPr/>
        </p:nvSpPr>
        <p:spPr>
          <a:xfrm>
            <a:off x="9707213" y="2567612"/>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AFBBCFA-2AE7-740B-1867-DE24EEC862D6}"/>
              </a:ext>
            </a:extLst>
          </p:cNvPr>
          <p:cNvSpPr/>
          <p:nvPr/>
        </p:nvSpPr>
        <p:spPr>
          <a:xfrm>
            <a:off x="8719927" y="4114803"/>
            <a:ext cx="185530" cy="1855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F3F5846-B12B-C7EA-5E72-97BEF804CF5B}"/>
              </a:ext>
            </a:extLst>
          </p:cNvPr>
          <p:cNvSpPr/>
          <p:nvPr/>
        </p:nvSpPr>
        <p:spPr>
          <a:xfrm rot="1973930">
            <a:off x="9241531" y="3277139"/>
            <a:ext cx="225287" cy="142461"/>
          </a:xfrm>
          <a:prstGeom prst="triangl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C50671D-9136-78EE-3B6E-2FCC5B377C1E}"/>
              </a:ext>
            </a:extLst>
          </p:cNvPr>
          <p:cNvSpPr/>
          <p:nvPr/>
        </p:nvSpPr>
        <p:spPr>
          <a:xfrm rot="8862592">
            <a:off x="10166622" y="3328161"/>
            <a:ext cx="225287" cy="142461"/>
          </a:xfrm>
          <a:prstGeom prst="triangl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90B97657-58F2-B363-92E6-EDFF9BAC0638}"/>
              </a:ext>
            </a:extLst>
          </p:cNvPr>
          <p:cNvSpPr/>
          <p:nvPr/>
        </p:nvSpPr>
        <p:spPr>
          <a:xfrm rot="16200000">
            <a:off x="9634325" y="4152902"/>
            <a:ext cx="225287" cy="142461"/>
          </a:xfrm>
          <a:prstGeom prst="triangl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083EEEA-B1E8-45C1-F0EA-FD0CAEDB48BD}"/>
              </a:ext>
            </a:extLst>
          </p:cNvPr>
          <p:cNvSpPr txBox="1"/>
          <p:nvPr/>
        </p:nvSpPr>
        <p:spPr>
          <a:xfrm>
            <a:off x="8428381" y="4032840"/>
            <a:ext cx="291547" cy="369332"/>
          </a:xfrm>
          <a:prstGeom prst="rect">
            <a:avLst/>
          </a:prstGeom>
          <a:noFill/>
        </p:spPr>
        <p:txBody>
          <a:bodyPr wrap="square" rtlCol="0">
            <a:spAutoFit/>
          </a:bodyPr>
          <a:lstStyle/>
          <a:p>
            <a:r>
              <a:rPr lang="en-US" dirty="0"/>
              <a:t>X</a:t>
            </a:r>
          </a:p>
        </p:txBody>
      </p:sp>
      <p:sp>
        <p:nvSpPr>
          <p:cNvPr id="33" name="TextBox 32">
            <a:extLst>
              <a:ext uri="{FF2B5EF4-FFF2-40B4-BE49-F238E27FC236}">
                <a16:creationId xmlns:a16="http://schemas.microsoft.com/office/drawing/2014/main" id="{CC1D45C8-4731-E442-E5D2-A2A74CE69ED8}"/>
              </a:ext>
            </a:extLst>
          </p:cNvPr>
          <p:cNvSpPr txBox="1"/>
          <p:nvPr/>
        </p:nvSpPr>
        <p:spPr>
          <a:xfrm>
            <a:off x="10919787" y="4039466"/>
            <a:ext cx="291547" cy="369332"/>
          </a:xfrm>
          <a:prstGeom prst="rect">
            <a:avLst/>
          </a:prstGeom>
          <a:noFill/>
        </p:spPr>
        <p:txBody>
          <a:bodyPr wrap="square" rtlCol="0">
            <a:spAutoFit/>
          </a:bodyPr>
          <a:lstStyle/>
          <a:p>
            <a:r>
              <a:rPr lang="en-US" dirty="0"/>
              <a:t>Z</a:t>
            </a:r>
          </a:p>
        </p:txBody>
      </p:sp>
      <p:cxnSp>
        <p:nvCxnSpPr>
          <p:cNvPr id="34" name="Straight Arrow Connector 33">
            <a:extLst>
              <a:ext uri="{FF2B5EF4-FFF2-40B4-BE49-F238E27FC236}">
                <a16:creationId xmlns:a16="http://schemas.microsoft.com/office/drawing/2014/main" id="{AF0A3B20-B1A8-2806-A2A4-7750BB79C40A}"/>
              </a:ext>
            </a:extLst>
          </p:cNvPr>
          <p:cNvCxnSpPr/>
          <p:nvPr/>
        </p:nvCxnSpPr>
        <p:spPr>
          <a:xfrm>
            <a:off x="7798903" y="3279915"/>
            <a:ext cx="516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AA7F014-4796-BE00-FBE0-958BBC589751}"/>
              </a:ext>
            </a:extLst>
          </p:cNvPr>
          <p:cNvSpPr txBox="1"/>
          <p:nvPr/>
        </p:nvSpPr>
        <p:spPr>
          <a:xfrm>
            <a:off x="9654204" y="2214845"/>
            <a:ext cx="291547"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256625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2B25-9EEB-5364-7D77-2A81DE9AA9CE}"/>
              </a:ext>
            </a:extLst>
          </p:cNvPr>
          <p:cNvSpPr txBox="1">
            <a:spLocks/>
          </p:cNvSpPr>
          <p:nvPr/>
        </p:nvSpPr>
        <p:spPr>
          <a:xfrm>
            <a:off x="909433" y="2942672"/>
            <a:ext cx="10515600" cy="708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solidFill>
              </a:rPr>
              <a:t>Totally cyclic Orientations</a:t>
            </a:r>
          </a:p>
        </p:txBody>
      </p:sp>
      <p:sp>
        <p:nvSpPr>
          <p:cNvPr id="3" name="Content Placeholder 2">
            <a:extLst>
              <a:ext uri="{FF2B5EF4-FFF2-40B4-BE49-F238E27FC236}">
                <a16:creationId xmlns:a16="http://schemas.microsoft.com/office/drawing/2014/main" id="{95B24A85-C488-9846-8406-EBFDE402CCCF}"/>
              </a:ext>
            </a:extLst>
          </p:cNvPr>
          <p:cNvSpPr txBox="1">
            <a:spLocks/>
          </p:cNvSpPr>
          <p:nvPr/>
        </p:nvSpPr>
        <p:spPr>
          <a:xfrm>
            <a:off x="909433" y="3884269"/>
            <a:ext cx="10373134" cy="2165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000000"/>
                </a:solidFill>
                <a:effectLst/>
                <a:latin typeface="-apple-system"/>
              </a:rPr>
              <a:t>The closely related totally cyclic orientations are orientations in which every edge belongs to at least one simple cycle.</a:t>
            </a:r>
          </a:p>
          <a:p>
            <a:r>
              <a:rPr lang="en-US" b="0" i="0" dirty="0">
                <a:solidFill>
                  <a:srgbClr val="000000"/>
                </a:solidFill>
                <a:effectLst/>
                <a:latin typeface="-apple-system"/>
              </a:rPr>
              <a:t>An orientation of an undirected graph </a:t>
            </a:r>
            <a:r>
              <a:rPr lang="en-US" b="0" i="1" dirty="0">
                <a:solidFill>
                  <a:srgbClr val="000000"/>
                </a:solidFill>
                <a:effectLst/>
                <a:latin typeface="Nimbus Roman No9 L"/>
              </a:rPr>
              <a:t>G</a:t>
            </a:r>
            <a:r>
              <a:rPr lang="en-US" b="0" i="0" dirty="0">
                <a:solidFill>
                  <a:srgbClr val="000000"/>
                </a:solidFill>
                <a:effectLst/>
                <a:latin typeface="-apple-system"/>
              </a:rPr>
              <a:t> is totally cyclic if and only if it is a strong orientation of every </a:t>
            </a:r>
            <a:r>
              <a:rPr lang="en-US" b="0" i="0" u="none" strike="noStrike" dirty="0">
                <a:effectLst/>
                <a:latin typeface="-apple-system"/>
              </a:rPr>
              <a:t>connected component</a:t>
            </a:r>
            <a:r>
              <a:rPr lang="en-US" b="0" i="0" dirty="0">
                <a:solidFill>
                  <a:srgbClr val="000000"/>
                </a:solidFill>
                <a:effectLst/>
                <a:latin typeface="-apple-system"/>
              </a:rPr>
              <a:t> of </a:t>
            </a:r>
            <a:r>
              <a:rPr lang="en-US" b="0" i="1" dirty="0">
                <a:solidFill>
                  <a:srgbClr val="000000"/>
                </a:solidFill>
                <a:effectLst/>
                <a:latin typeface="Nimbus Roman No9 L"/>
              </a:rPr>
              <a:t>G</a:t>
            </a:r>
            <a:r>
              <a:rPr lang="en-US" b="0" i="0" dirty="0">
                <a:solidFill>
                  <a:srgbClr val="000000"/>
                </a:solidFill>
                <a:effectLst/>
                <a:latin typeface="-apple-system"/>
              </a:rPr>
              <a:t>.</a:t>
            </a:r>
            <a:endParaRPr lang="en-IN" dirty="0"/>
          </a:p>
        </p:txBody>
      </p:sp>
      <p:sp>
        <p:nvSpPr>
          <p:cNvPr id="4" name="Title 1">
            <a:extLst>
              <a:ext uri="{FF2B5EF4-FFF2-40B4-BE49-F238E27FC236}">
                <a16:creationId xmlns:a16="http://schemas.microsoft.com/office/drawing/2014/main" id="{139F4FFA-8DD0-50D0-27E0-66B725790BE8}"/>
              </a:ext>
            </a:extLst>
          </p:cNvPr>
          <p:cNvSpPr txBox="1">
            <a:spLocks/>
          </p:cNvSpPr>
          <p:nvPr/>
        </p:nvSpPr>
        <p:spPr>
          <a:xfrm>
            <a:off x="902805" y="807860"/>
            <a:ext cx="10515600" cy="708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solidFill>
              </a:rPr>
              <a:t>Strong Orientation</a:t>
            </a:r>
          </a:p>
        </p:txBody>
      </p:sp>
      <p:sp>
        <p:nvSpPr>
          <p:cNvPr id="5" name="Content Placeholder 2">
            <a:extLst>
              <a:ext uri="{FF2B5EF4-FFF2-40B4-BE49-F238E27FC236}">
                <a16:creationId xmlns:a16="http://schemas.microsoft.com/office/drawing/2014/main" id="{02BD69A7-B2CF-BE0A-F619-D5408C7D4017}"/>
              </a:ext>
            </a:extLst>
          </p:cNvPr>
          <p:cNvSpPr txBox="1">
            <a:spLocks/>
          </p:cNvSpPr>
          <p:nvPr/>
        </p:nvSpPr>
        <p:spPr>
          <a:xfrm>
            <a:off x="902805" y="1789214"/>
            <a:ext cx="10373134" cy="1092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A strong orientation is an orientation that results in a strongly connected graph.</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270914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FC60-D5EB-5BB9-6E30-A84AEA891025}"/>
              </a:ext>
            </a:extLst>
          </p:cNvPr>
          <p:cNvSpPr txBox="1">
            <a:spLocks/>
          </p:cNvSpPr>
          <p:nvPr/>
        </p:nvSpPr>
        <p:spPr>
          <a:xfrm>
            <a:off x="909433" y="2942672"/>
            <a:ext cx="10515600" cy="708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Eulerian orientation</a:t>
            </a:r>
            <a:endParaRPr lang="en-IN" b="1" dirty="0">
              <a:solidFill>
                <a:schemeClr val="accent1"/>
              </a:solidFill>
            </a:endParaRPr>
          </a:p>
        </p:txBody>
      </p:sp>
      <p:sp>
        <p:nvSpPr>
          <p:cNvPr id="3" name="Content Placeholder 2">
            <a:extLst>
              <a:ext uri="{FF2B5EF4-FFF2-40B4-BE49-F238E27FC236}">
                <a16:creationId xmlns:a16="http://schemas.microsoft.com/office/drawing/2014/main" id="{66FA1D23-613E-7061-5891-D2A2F9A259C3}"/>
              </a:ext>
            </a:extLst>
          </p:cNvPr>
          <p:cNvSpPr txBox="1">
            <a:spLocks/>
          </p:cNvSpPr>
          <p:nvPr/>
        </p:nvSpPr>
        <p:spPr>
          <a:xfrm>
            <a:off x="909433" y="3884269"/>
            <a:ext cx="10373134" cy="2165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000000"/>
                </a:solidFill>
                <a:effectLst/>
                <a:latin typeface="-apple-system"/>
              </a:rPr>
              <a:t>An </a:t>
            </a:r>
            <a:r>
              <a:rPr lang="en-US" b="0" i="0" u="none" strike="noStrike" dirty="0">
                <a:effectLst/>
                <a:latin typeface="-apple-system"/>
              </a:rPr>
              <a:t>Eulerian orientation</a:t>
            </a:r>
            <a:r>
              <a:rPr lang="en-US" b="0" i="0" dirty="0">
                <a:solidFill>
                  <a:srgbClr val="000000"/>
                </a:solidFill>
                <a:effectLst/>
                <a:latin typeface="-apple-system"/>
              </a:rPr>
              <a:t> of an undirected graph is an orientation in which each vertex has equal in-degree and out-degree.</a:t>
            </a:r>
            <a:endParaRPr lang="en-IN" dirty="0"/>
          </a:p>
        </p:txBody>
      </p:sp>
      <p:sp>
        <p:nvSpPr>
          <p:cNvPr id="4" name="Title 1">
            <a:extLst>
              <a:ext uri="{FF2B5EF4-FFF2-40B4-BE49-F238E27FC236}">
                <a16:creationId xmlns:a16="http://schemas.microsoft.com/office/drawing/2014/main" id="{49E7E466-5EEB-C42A-6C21-79C894A8A988}"/>
              </a:ext>
            </a:extLst>
          </p:cNvPr>
          <p:cNvSpPr txBox="1">
            <a:spLocks/>
          </p:cNvSpPr>
          <p:nvPr/>
        </p:nvSpPr>
        <p:spPr>
          <a:xfrm>
            <a:off x="902805" y="807860"/>
            <a:ext cx="10515600" cy="708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solidFill>
              </a:rPr>
              <a:t>Acyclic Orientation</a:t>
            </a:r>
          </a:p>
        </p:txBody>
      </p:sp>
      <p:sp>
        <p:nvSpPr>
          <p:cNvPr id="5" name="Content Placeholder 2">
            <a:extLst>
              <a:ext uri="{FF2B5EF4-FFF2-40B4-BE49-F238E27FC236}">
                <a16:creationId xmlns:a16="http://schemas.microsoft.com/office/drawing/2014/main" id="{03597E26-F661-189E-2177-8E7F118502B3}"/>
              </a:ext>
            </a:extLst>
          </p:cNvPr>
          <p:cNvSpPr txBox="1">
            <a:spLocks/>
          </p:cNvSpPr>
          <p:nvPr/>
        </p:nvSpPr>
        <p:spPr>
          <a:xfrm>
            <a:off x="902805" y="1789214"/>
            <a:ext cx="10373134" cy="1073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000000"/>
                </a:solidFill>
                <a:effectLst/>
                <a:latin typeface="-apple-system"/>
              </a:rPr>
              <a:t>An </a:t>
            </a:r>
            <a:r>
              <a:rPr lang="en-US" b="0" i="0" u="none" strike="noStrike" dirty="0">
                <a:effectLst/>
                <a:latin typeface="-apple-system"/>
              </a:rPr>
              <a:t>acyclic orientation</a:t>
            </a:r>
            <a:r>
              <a:rPr lang="en-US" b="0" i="0" dirty="0">
                <a:solidFill>
                  <a:srgbClr val="000000"/>
                </a:solidFill>
                <a:effectLst/>
                <a:latin typeface="-apple-system"/>
              </a:rPr>
              <a:t> is an orientation that results in a </a:t>
            </a:r>
            <a:r>
              <a:rPr lang="en-US" b="0" i="0" u="none" strike="noStrike" dirty="0">
                <a:effectLst/>
                <a:latin typeface="-apple-system"/>
              </a:rPr>
              <a:t>directed</a:t>
            </a:r>
            <a:r>
              <a:rPr lang="en-US" b="0" i="0" u="none" strike="noStrike" dirty="0">
                <a:effectLst/>
                <a:latin typeface="-apple-system"/>
                <a:hlinkClick r:id="rId2" tooltip="Directed acyclic graph"/>
              </a:rPr>
              <a:t> </a:t>
            </a:r>
            <a:r>
              <a:rPr lang="en-US" b="0" i="0" u="none" strike="noStrike" dirty="0">
                <a:effectLst/>
                <a:latin typeface="-apple-system"/>
              </a:rPr>
              <a:t>acyclic graph</a:t>
            </a:r>
            <a:r>
              <a:rPr lang="en-US" b="0" i="0" dirty="0">
                <a:solidFill>
                  <a:srgbClr val="000000"/>
                </a:solidFill>
                <a:effectLst/>
                <a:latin typeface="-apple-system"/>
              </a:rPr>
              <a:t>. Every graph has an acyclic orientation.</a:t>
            </a:r>
            <a:endParaRPr lang="en-IN" dirty="0"/>
          </a:p>
        </p:txBody>
      </p:sp>
    </p:spTree>
    <p:extLst>
      <p:ext uri="{BB962C8B-B14F-4D97-AF65-F5344CB8AC3E}">
        <p14:creationId xmlns:p14="http://schemas.microsoft.com/office/powerpoint/2010/main" val="213491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E203-1665-81AE-F40B-88FA763E077E}"/>
              </a:ext>
            </a:extLst>
          </p:cNvPr>
          <p:cNvSpPr>
            <a:spLocks noGrp="1"/>
          </p:cNvSpPr>
          <p:nvPr>
            <p:ph type="title"/>
          </p:nvPr>
        </p:nvSpPr>
        <p:spPr/>
        <p:txBody>
          <a:bodyPr>
            <a:normAutofit/>
          </a:bodyPr>
          <a:lstStyle/>
          <a:p>
            <a:r>
              <a:rPr lang="en-IN" sz="5400" b="1" dirty="0">
                <a:solidFill>
                  <a:schemeClr val="accent1"/>
                </a:solidFill>
              </a:rPr>
              <a:t>Tournament</a:t>
            </a:r>
          </a:p>
        </p:txBody>
      </p:sp>
      <p:sp>
        <p:nvSpPr>
          <p:cNvPr id="3" name="Content Placeholder 2">
            <a:extLst>
              <a:ext uri="{FF2B5EF4-FFF2-40B4-BE49-F238E27FC236}">
                <a16:creationId xmlns:a16="http://schemas.microsoft.com/office/drawing/2014/main" id="{47723803-D487-9739-2093-192EBF68538E}"/>
              </a:ext>
            </a:extLst>
          </p:cNvPr>
          <p:cNvSpPr>
            <a:spLocks noGrp="1"/>
          </p:cNvSpPr>
          <p:nvPr>
            <p:ph idx="1"/>
          </p:nvPr>
        </p:nvSpPr>
        <p:spPr>
          <a:xfrm>
            <a:off x="838200" y="1690688"/>
            <a:ext cx="10515600" cy="4486275"/>
          </a:xfrm>
        </p:spPr>
        <p:txBody>
          <a:bodyPr/>
          <a:lstStyle/>
          <a:p>
            <a:r>
              <a:rPr lang="en-IN" dirty="0"/>
              <a:t>A tournament on n vertices is an orientation of a complete graph on n vertices.</a:t>
            </a:r>
          </a:p>
          <a:p>
            <a:r>
              <a:rPr lang="en-IN" dirty="0"/>
              <a:t>A tournament is a directed graph with exactly one arc between each pair of vertices.</a:t>
            </a:r>
          </a:p>
          <a:p>
            <a:r>
              <a:rPr lang="en-IN" dirty="0"/>
              <a:t>A tournament graph represents the outcome of a round robin tournament ,where each arc goes from winner to a loser.</a:t>
            </a:r>
          </a:p>
          <a:p>
            <a:pPr marL="0" indent="0">
              <a:buNone/>
            </a:pPr>
            <a:r>
              <a:rPr lang="en-IN" dirty="0"/>
              <a:t>                             </a:t>
            </a:r>
          </a:p>
        </p:txBody>
      </p:sp>
      <p:pic>
        <p:nvPicPr>
          <p:cNvPr id="36" name="Picture 35">
            <a:extLst>
              <a:ext uri="{FF2B5EF4-FFF2-40B4-BE49-F238E27FC236}">
                <a16:creationId xmlns:a16="http://schemas.microsoft.com/office/drawing/2014/main" id="{85126442-D217-14D6-27B8-9AEC9F5B552C}"/>
              </a:ext>
            </a:extLst>
          </p:cNvPr>
          <p:cNvPicPr>
            <a:picLocks noChangeAspect="1"/>
          </p:cNvPicPr>
          <p:nvPr/>
        </p:nvPicPr>
        <p:blipFill>
          <a:blip r:embed="rId2"/>
          <a:stretch>
            <a:fillRect/>
          </a:stretch>
        </p:blipFill>
        <p:spPr>
          <a:xfrm>
            <a:off x="4100719" y="4398819"/>
            <a:ext cx="1902515" cy="1778144"/>
          </a:xfrm>
          <a:prstGeom prst="rect">
            <a:avLst/>
          </a:prstGeom>
        </p:spPr>
      </p:pic>
    </p:spTree>
    <p:extLst>
      <p:ext uri="{BB962C8B-B14F-4D97-AF65-F5344CB8AC3E}">
        <p14:creationId xmlns:p14="http://schemas.microsoft.com/office/powerpoint/2010/main" val="2318998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B2FA-517D-3D23-AB9D-F54C7A11F562}"/>
              </a:ext>
            </a:extLst>
          </p:cNvPr>
          <p:cNvSpPr>
            <a:spLocks noGrp="1"/>
          </p:cNvSpPr>
          <p:nvPr>
            <p:ph type="title"/>
          </p:nvPr>
        </p:nvSpPr>
        <p:spPr/>
        <p:txBody>
          <a:bodyPr/>
          <a:lstStyle/>
          <a:p>
            <a:r>
              <a:rPr lang="en-IN" b="1" dirty="0">
                <a:solidFill>
                  <a:schemeClr val="accent1"/>
                </a:solidFill>
              </a:rPr>
              <a:t>How many tournament on N vertices</a:t>
            </a:r>
          </a:p>
        </p:txBody>
      </p:sp>
      <p:sp>
        <p:nvSpPr>
          <p:cNvPr id="3" name="Content Placeholder 2">
            <a:extLst>
              <a:ext uri="{FF2B5EF4-FFF2-40B4-BE49-F238E27FC236}">
                <a16:creationId xmlns:a16="http://schemas.microsoft.com/office/drawing/2014/main" id="{B626FBE9-BACE-A80A-8388-4EB119452C45}"/>
              </a:ext>
            </a:extLst>
          </p:cNvPr>
          <p:cNvSpPr>
            <a:spLocks noGrp="1"/>
          </p:cNvSpPr>
          <p:nvPr>
            <p:ph idx="1"/>
          </p:nvPr>
        </p:nvSpPr>
        <p:spPr/>
        <p:txBody>
          <a:bodyPr/>
          <a:lstStyle/>
          <a:p>
            <a:r>
              <a:rPr lang="en-IN" dirty="0"/>
              <a:t>We can select any two vertices which consist of an edge between them , so total possible edges will be </a:t>
            </a:r>
            <a:r>
              <a:rPr lang="en-IN" baseline="30000" dirty="0"/>
              <a:t>N</a:t>
            </a:r>
            <a:r>
              <a:rPr lang="en-IN" dirty="0"/>
              <a:t>C</a:t>
            </a:r>
            <a:r>
              <a:rPr lang="en-IN" baseline="-25000" dirty="0"/>
              <a:t>2</a:t>
            </a:r>
            <a:r>
              <a:rPr lang="en-IN" dirty="0"/>
              <a:t>.</a:t>
            </a:r>
          </a:p>
          <a:p>
            <a:r>
              <a:rPr lang="en-IN" dirty="0"/>
              <a:t>Now as we can assign direction from u to v or v to u where u and v are vertices, so there are two possible direction for each edge.</a:t>
            </a:r>
          </a:p>
          <a:p>
            <a:r>
              <a:rPr lang="en-IN" dirty="0"/>
              <a:t>Hence total tournaments possible with n vertices will be </a:t>
            </a:r>
            <a:r>
              <a:rPr lang="en-IN" sz="2400" dirty="0"/>
              <a:t>2</a:t>
            </a:r>
            <a:r>
              <a:rPr lang="en-IN" sz="2400" baseline="30000" dirty="0"/>
              <a:t>(nC2).</a:t>
            </a:r>
            <a:endParaRPr lang="en-IN" baseline="30000" dirty="0"/>
          </a:p>
        </p:txBody>
      </p:sp>
      <p:grpSp>
        <p:nvGrpSpPr>
          <p:cNvPr id="7" name="Group 6">
            <a:extLst>
              <a:ext uri="{FF2B5EF4-FFF2-40B4-BE49-F238E27FC236}">
                <a16:creationId xmlns:a16="http://schemas.microsoft.com/office/drawing/2014/main" id="{C4B931EE-D862-CEC9-506E-CC82A82404C1}"/>
              </a:ext>
            </a:extLst>
          </p:cNvPr>
          <p:cNvGrpSpPr/>
          <p:nvPr/>
        </p:nvGrpSpPr>
        <p:grpSpPr>
          <a:xfrm>
            <a:off x="3537981" y="2093562"/>
            <a:ext cx="360" cy="360"/>
            <a:chOff x="3537981" y="2093562"/>
            <a:chExt cx="36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E5ABDD8-3BD6-28E2-A885-C7C47669DD0B}"/>
                    </a:ext>
                  </a:extLst>
                </p14:cNvPr>
                <p14:cNvContentPartPr/>
                <p14:nvPr/>
              </p14:nvContentPartPr>
              <p14:xfrm>
                <a:off x="3537981" y="2093562"/>
                <a:ext cx="360" cy="360"/>
              </p14:xfrm>
            </p:contentPart>
          </mc:Choice>
          <mc:Fallback xmlns="">
            <p:pic>
              <p:nvPicPr>
                <p:cNvPr id="4" name="Ink 3">
                  <a:extLst>
                    <a:ext uri="{FF2B5EF4-FFF2-40B4-BE49-F238E27FC236}">
                      <a16:creationId xmlns:a16="http://schemas.microsoft.com/office/drawing/2014/main" id="{CE5ABDD8-3BD6-28E2-A885-C7C47669DD0B}"/>
                    </a:ext>
                  </a:extLst>
                </p:cNvPr>
                <p:cNvPicPr/>
                <p:nvPr/>
              </p:nvPicPr>
              <p:blipFill>
                <a:blip r:embed="rId3"/>
                <a:stretch>
                  <a:fillRect/>
                </a:stretch>
              </p:blipFill>
              <p:spPr>
                <a:xfrm>
                  <a:off x="3529341" y="20845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6FD5E3D-9A99-7163-9B5D-7F106EC38B30}"/>
                    </a:ext>
                  </a:extLst>
                </p14:cNvPr>
                <p14:cNvContentPartPr/>
                <p14:nvPr/>
              </p14:nvContentPartPr>
              <p14:xfrm>
                <a:off x="3537981" y="2093562"/>
                <a:ext cx="360" cy="360"/>
              </p14:xfrm>
            </p:contentPart>
          </mc:Choice>
          <mc:Fallback xmlns="">
            <p:pic>
              <p:nvPicPr>
                <p:cNvPr id="5" name="Ink 4">
                  <a:extLst>
                    <a:ext uri="{FF2B5EF4-FFF2-40B4-BE49-F238E27FC236}">
                      <a16:creationId xmlns:a16="http://schemas.microsoft.com/office/drawing/2014/main" id="{F6FD5E3D-9A99-7163-9B5D-7F106EC38B30}"/>
                    </a:ext>
                  </a:extLst>
                </p:cNvPr>
                <p:cNvPicPr/>
                <p:nvPr/>
              </p:nvPicPr>
              <p:blipFill>
                <a:blip r:embed="rId3"/>
                <a:stretch>
                  <a:fillRect/>
                </a:stretch>
              </p:blipFill>
              <p:spPr>
                <a:xfrm>
                  <a:off x="3529341" y="208456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5F81915-0FD5-2AA6-6047-527C81E77495}"/>
                  </a:ext>
                </a:extLst>
              </p14:cNvPr>
              <p14:cNvContentPartPr/>
              <p14:nvPr/>
            </p14:nvContentPartPr>
            <p14:xfrm>
              <a:off x="3259701" y="2079882"/>
              <a:ext cx="360" cy="360"/>
            </p14:xfrm>
          </p:contentPart>
        </mc:Choice>
        <mc:Fallback xmlns="">
          <p:pic>
            <p:nvPicPr>
              <p:cNvPr id="6" name="Ink 5">
                <a:extLst>
                  <a:ext uri="{FF2B5EF4-FFF2-40B4-BE49-F238E27FC236}">
                    <a16:creationId xmlns:a16="http://schemas.microsoft.com/office/drawing/2014/main" id="{95F81915-0FD5-2AA6-6047-527C81E77495}"/>
                  </a:ext>
                </a:extLst>
              </p:cNvPr>
              <p:cNvPicPr/>
              <p:nvPr/>
            </p:nvPicPr>
            <p:blipFill>
              <a:blip r:embed="rId3"/>
              <a:stretch>
                <a:fillRect/>
              </a:stretch>
            </p:blipFill>
            <p:spPr>
              <a:xfrm>
                <a:off x="3250701" y="20712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BC4B6C1-7A10-8162-DBE1-FFCCE7026C82}"/>
                  </a:ext>
                </a:extLst>
              </p14:cNvPr>
              <p14:cNvContentPartPr/>
              <p14:nvPr/>
            </p14:nvContentPartPr>
            <p14:xfrm>
              <a:off x="2411541" y="2000682"/>
              <a:ext cx="360" cy="360"/>
            </p14:xfrm>
          </p:contentPart>
        </mc:Choice>
        <mc:Fallback xmlns="">
          <p:pic>
            <p:nvPicPr>
              <p:cNvPr id="8" name="Ink 7">
                <a:extLst>
                  <a:ext uri="{FF2B5EF4-FFF2-40B4-BE49-F238E27FC236}">
                    <a16:creationId xmlns:a16="http://schemas.microsoft.com/office/drawing/2014/main" id="{6BC4B6C1-7A10-8162-DBE1-FFCCE7026C82}"/>
                  </a:ext>
                </a:extLst>
              </p:cNvPr>
              <p:cNvPicPr/>
              <p:nvPr/>
            </p:nvPicPr>
            <p:blipFill>
              <a:blip r:embed="rId3"/>
              <a:stretch>
                <a:fillRect/>
              </a:stretch>
            </p:blipFill>
            <p:spPr>
              <a:xfrm>
                <a:off x="2402901" y="1992042"/>
                <a:ext cx="18000" cy="18000"/>
              </a:xfrm>
              <a:prstGeom prst="rect">
                <a:avLst/>
              </a:prstGeom>
            </p:spPr>
          </p:pic>
        </mc:Fallback>
      </mc:AlternateContent>
    </p:spTree>
    <p:extLst>
      <p:ext uri="{BB962C8B-B14F-4D97-AF65-F5344CB8AC3E}">
        <p14:creationId xmlns:p14="http://schemas.microsoft.com/office/powerpoint/2010/main" val="48294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FED2-5CA5-B9ED-EF32-B4997DA05D6A}"/>
              </a:ext>
            </a:extLst>
          </p:cNvPr>
          <p:cNvSpPr>
            <a:spLocks noGrp="1"/>
          </p:cNvSpPr>
          <p:nvPr>
            <p:ph type="title"/>
          </p:nvPr>
        </p:nvSpPr>
        <p:spPr/>
        <p:txBody>
          <a:bodyPr/>
          <a:lstStyle/>
          <a:p>
            <a:r>
              <a:rPr lang="en-IN" b="1" dirty="0">
                <a:solidFill>
                  <a:schemeClr val="accent1"/>
                </a:solidFill>
              </a:rPr>
              <a:t>Transitive Tournament</a:t>
            </a:r>
          </a:p>
        </p:txBody>
      </p:sp>
      <p:sp>
        <p:nvSpPr>
          <p:cNvPr id="3" name="Content Placeholder 2">
            <a:extLst>
              <a:ext uri="{FF2B5EF4-FFF2-40B4-BE49-F238E27FC236}">
                <a16:creationId xmlns:a16="http://schemas.microsoft.com/office/drawing/2014/main" id="{A09F158C-928B-118E-0DFB-273EC4EAF2C6}"/>
              </a:ext>
            </a:extLst>
          </p:cNvPr>
          <p:cNvSpPr>
            <a:spLocks noGrp="1"/>
          </p:cNvSpPr>
          <p:nvPr>
            <p:ph idx="1"/>
          </p:nvPr>
        </p:nvSpPr>
        <p:spPr/>
        <p:txBody>
          <a:bodyPr/>
          <a:lstStyle/>
          <a:p>
            <a:r>
              <a:rPr lang="en-IN" dirty="0"/>
              <a:t>A tournament T is transitive if whenever (</a:t>
            </a:r>
            <a:r>
              <a:rPr lang="en-IN" dirty="0" err="1"/>
              <a:t>u,v</a:t>
            </a:r>
            <a:r>
              <a:rPr lang="en-IN" dirty="0"/>
              <a:t>) and (</a:t>
            </a:r>
            <a:r>
              <a:rPr lang="en-IN" dirty="0" err="1"/>
              <a:t>v,w</a:t>
            </a:r>
            <a:r>
              <a:rPr lang="en-IN" dirty="0"/>
              <a:t>) are arcs of T ,then (</a:t>
            </a:r>
            <a:r>
              <a:rPr lang="en-IN" dirty="0" err="1"/>
              <a:t>u,w</a:t>
            </a:r>
            <a:r>
              <a:rPr lang="en-IN" dirty="0"/>
              <a:t>) is also an arc of T.</a:t>
            </a:r>
          </a:p>
          <a:p>
            <a:endParaRPr lang="en-IN" dirty="0"/>
          </a:p>
          <a:p>
            <a:endParaRPr lang="en-IN" dirty="0"/>
          </a:p>
          <a:p>
            <a:endParaRPr lang="en-IN" dirty="0"/>
          </a:p>
          <a:p>
            <a:endParaRPr lang="en-IN" dirty="0"/>
          </a:p>
          <a:p>
            <a:r>
              <a:rPr lang="en-IN" dirty="0"/>
              <a:t>Note :- A tournament is transitive if it has no cycles.</a:t>
            </a:r>
          </a:p>
        </p:txBody>
      </p:sp>
      <p:sp>
        <p:nvSpPr>
          <p:cNvPr id="4" name="Isosceles Triangle 3">
            <a:extLst>
              <a:ext uri="{FF2B5EF4-FFF2-40B4-BE49-F238E27FC236}">
                <a16:creationId xmlns:a16="http://schemas.microsoft.com/office/drawing/2014/main" id="{58B84A49-4FBF-93B6-349E-18819A1DF732}"/>
              </a:ext>
            </a:extLst>
          </p:cNvPr>
          <p:cNvSpPr/>
          <p:nvPr/>
        </p:nvSpPr>
        <p:spPr>
          <a:xfrm>
            <a:off x="4784034" y="2981738"/>
            <a:ext cx="1616766" cy="1431235"/>
          </a:xfrm>
          <a:prstGeom prst="triangle">
            <a:avLst>
              <a:gd name="adj" fmla="val 4918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8E1F44EF-7B7B-32C6-B543-49E26F5FC7F8}"/>
              </a:ext>
            </a:extLst>
          </p:cNvPr>
          <p:cNvCxnSpPr>
            <a:stCxn id="4" idx="0"/>
          </p:cNvCxnSpPr>
          <p:nvPr/>
        </p:nvCxnSpPr>
        <p:spPr>
          <a:xfrm>
            <a:off x="5579160" y="2981738"/>
            <a:ext cx="13257" cy="848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E8A4FB-B072-D12E-3F14-61ACA8718C5E}"/>
              </a:ext>
            </a:extLst>
          </p:cNvPr>
          <p:cNvCxnSpPr>
            <a:cxnSpLocks/>
            <a:stCxn id="4" idx="2"/>
          </p:cNvCxnSpPr>
          <p:nvPr/>
        </p:nvCxnSpPr>
        <p:spPr>
          <a:xfrm flipV="1">
            <a:off x="4784034" y="3856383"/>
            <a:ext cx="808383" cy="55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1907F6-CA33-FB2E-54A4-51C492C4F0CF}"/>
              </a:ext>
            </a:extLst>
          </p:cNvPr>
          <p:cNvCxnSpPr>
            <a:stCxn id="4" idx="4"/>
          </p:cNvCxnSpPr>
          <p:nvPr/>
        </p:nvCxnSpPr>
        <p:spPr>
          <a:xfrm flipH="1" flipV="1">
            <a:off x="5592417" y="3843130"/>
            <a:ext cx="808383" cy="56984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5A51991-0FC8-9FF2-7131-E7CE7B83F549}"/>
                  </a:ext>
                </a:extLst>
              </p14:cNvPr>
              <p14:cNvContentPartPr/>
              <p14:nvPr/>
            </p14:nvContentPartPr>
            <p14:xfrm>
              <a:off x="5168061" y="3630762"/>
              <a:ext cx="65880" cy="66600"/>
            </p14:xfrm>
          </p:contentPart>
        </mc:Choice>
        <mc:Fallback xmlns="">
          <p:pic>
            <p:nvPicPr>
              <p:cNvPr id="19" name="Ink 18">
                <a:extLst>
                  <a:ext uri="{FF2B5EF4-FFF2-40B4-BE49-F238E27FC236}">
                    <a16:creationId xmlns:a16="http://schemas.microsoft.com/office/drawing/2014/main" id="{25A51991-0FC8-9FF2-7131-E7CE7B83F549}"/>
                  </a:ext>
                </a:extLst>
              </p:cNvPr>
              <p:cNvPicPr/>
              <p:nvPr/>
            </p:nvPicPr>
            <p:blipFill>
              <a:blip r:embed="rId3"/>
              <a:stretch>
                <a:fillRect/>
              </a:stretch>
            </p:blipFill>
            <p:spPr>
              <a:xfrm>
                <a:off x="5163741" y="3626442"/>
                <a:ext cx="7452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698F49ED-F6F4-BE83-56AB-A30735611716}"/>
                  </a:ext>
                </a:extLst>
              </p14:cNvPr>
              <p14:cNvContentPartPr/>
              <p14:nvPr/>
            </p14:nvContentPartPr>
            <p14:xfrm>
              <a:off x="5313861" y="3988242"/>
              <a:ext cx="91080" cy="98640"/>
            </p14:xfrm>
          </p:contentPart>
        </mc:Choice>
        <mc:Fallback xmlns="">
          <p:pic>
            <p:nvPicPr>
              <p:cNvPr id="20" name="Ink 19">
                <a:extLst>
                  <a:ext uri="{FF2B5EF4-FFF2-40B4-BE49-F238E27FC236}">
                    <a16:creationId xmlns:a16="http://schemas.microsoft.com/office/drawing/2014/main" id="{698F49ED-F6F4-BE83-56AB-A30735611716}"/>
                  </a:ext>
                </a:extLst>
              </p:cNvPr>
              <p:cNvPicPr/>
              <p:nvPr/>
            </p:nvPicPr>
            <p:blipFill>
              <a:blip r:embed="rId5"/>
              <a:stretch>
                <a:fillRect/>
              </a:stretch>
            </p:blipFill>
            <p:spPr>
              <a:xfrm>
                <a:off x="5309541" y="3983922"/>
                <a:ext cx="99720" cy="107280"/>
              </a:xfrm>
              <a:prstGeom prst="rect">
                <a:avLst/>
              </a:prstGeom>
            </p:spPr>
          </p:pic>
        </mc:Fallback>
      </mc:AlternateContent>
      <p:grpSp>
        <p:nvGrpSpPr>
          <p:cNvPr id="23" name="Group 22">
            <a:extLst>
              <a:ext uri="{FF2B5EF4-FFF2-40B4-BE49-F238E27FC236}">
                <a16:creationId xmlns:a16="http://schemas.microsoft.com/office/drawing/2014/main" id="{1B6E3747-4898-2D5F-C469-CAFAA8EC0079}"/>
              </a:ext>
            </a:extLst>
          </p:cNvPr>
          <p:cNvGrpSpPr/>
          <p:nvPr/>
        </p:nvGrpSpPr>
        <p:grpSpPr>
          <a:xfrm>
            <a:off x="5539221" y="3445362"/>
            <a:ext cx="105840" cy="88920"/>
            <a:chOff x="5539221" y="3445362"/>
            <a:chExt cx="105840" cy="88920"/>
          </a:xfrm>
        </p:grpSpPr>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42C2CAF1-CC64-4D40-D7A9-A8AC8B999273}"/>
                    </a:ext>
                  </a:extLst>
                </p14:cNvPr>
                <p14:cNvContentPartPr/>
                <p14:nvPr/>
              </p14:nvContentPartPr>
              <p14:xfrm>
                <a:off x="5539221" y="3483882"/>
                <a:ext cx="84600" cy="50400"/>
              </p14:xfrm>
            </p:contentPart>
          </mc:Choice>
          <mc:Fallback xmlns="">
            <p:pic>
              <p:nvPicPr>
                <p:cNvPr id="21" name="Ink 20">
                  <a:extLst>
                    <a:ext uri="{FF2B5EF4-FFF2-40B4-BE49-F238E27FC236}">
                      <a16:creationId xmlns:a16="http://schemas.microsoft.com/office/drawing/2014/main" id="{42C2CAF1-CC64-4D40-D7A9-A8AC8B999273}"/>
                    </a:ext>
                  </a:extLst>
                </p:cNvPr>
                <p:cNvPicPr/>
                <p:nvPr/>
              </p:nvPicPr>
              <p:blipFill>
                <a:blip r:embed="rId7"/>
                <a:stretch>
                  <a:fillRect/>
                </a:stretch>
              </p:blipFill>
              <p:spPr>
                <a:xfrm>
                  <a:off x="5534901" y="3479562"/>
                  <a:ext cx="932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18705DC5-F499-5B50-3CA6-27425D6D57D5}"/>
                    </a:ext>
                  </a:extLst>
                </p14:cNvPr>
                <p14:cNvContentPartPr/>
                <p14:nvPr/>
              </p14:nvContentPartPr>
              <p14:xfrm>
                <a:off x="5644701" y="3445362"/>
                <a:ext cx="360" cy="360"/>
              </p14:xfrm>
            </p:contentPart>
          </mc:Choice>
          <mc:Fallback xmlns="">
            <p:pic>
              <p:nvPicPr>
                <p:cNvPr id="22" name="Ink 21">
                  <a:extLst>
                    <a:ext uri="{FF2B5EF4-FFF2-40B4-BE49-F238E27FC236}">
                      <a16:creationId xmlns:a16="http://schemas.microsoft.com/office/drawing/2014/main" id="{18705DC5-F499-5B50-3CA6-27425D6D57D5}"/>
                    </a:ext>
                  </a:extLst>
                </p:cNvPr>
                <p:cNvPicPr/>
                <p:nvPr/>
              </p:nvPicPr>
              <p:blipFill>
                <a:blip r:embed="rId9"/>
                <a:stretch>
                  <a:fillRect/>
                </a:stretch>
              </p:blipFill>
              <p:spPr>
                <a:xfrm>
                  <a:off x="5640381" y="344104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6A18894C-C7AB-42B7-5478-1D1154958DF8}"/>
                  </a:ext>
                </a:extLst>
              </p14:cNvPr>
              <p14:cNvContentPartPr/>
              <p14:nvPr/>
            </p14:nvContentPartPr>
            <p14:xfrm>
              <a:off x="5512581" y="4359402"/>
              <a:ext cx="62280" cy="119880"/>
            </p14:xfrm>
          </p:contentPart>
        </mc:Choice>
        <mc:Fallback xmlns="">
          <p:pic>
            <p:nvPicPr>
              <p:cNvPr id="30" name="Ink 29">
                <a:extLst>
                  <a:ext uri="{FF2B5EF4-FFF2-40B4-BE49-F238E27FC236}">
                    <a16:creationId xmlns:a16="http://schemas.microsoft.com/office/drawing/2014/main" id="{6A18894C-C7AB-42B7-5478-1D1154958DF8}"/>
                  </a:ext>
                </a:extLst>
              </p:cNvPr>
              <p:cNvPicPr/>
              <p:nvPr/>
            </p:nvPicPr>
            <p:blipFill>
              <a:blip r:embed="rId11"/>
              <a:stretch>
                <a:fillRect/>
              </a:stretch>
            </p:blipFill>
            <p:spPr>
              <a:xfrm>
                <a:off x="5508261" y="4355082"/>
                <a:ext cx="709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8B2AEB60-B3A8-9AEC-CE5B-AF9EA6E2EE81}"/>
                  </a:ext>
                </a:extLst>
              </p14:cNvPr>
              <p14:cNvContentPartPr/>
              <p14:nvPr/>
            </p14:nvContentPartPr>
            <p14:xfrm>
              <a:off x="5843781" y="4076082"/>
              <a:ext cx="83880" cy="5760"/>
            </p14:xfrm>
          </p:contentPart>
        </mc:Choice>
        <mc:Fallback xmlns="">
          <p:pic>
            <p:nvPicPr>
              <p:cNvPr id="31" name="Ink 30">
                <a:extLst>
                  <a:ext uri="{FF2B5EF4-FFF2-40B4-BE49-F238E27FC236}">
                    <a16:creationId xmlns:a16="http://schemas.microsoft.com/office/drawing/2014/main" id="{8B2AEB60-B3A8-9AEC-CE5B-AF9EA6E2EE81}"/>
                  </a:ext>
                </a:extLst>
              </p:cNvPr>
              <p:cNvPicPr/>
              <p:nvPr/>
            </p:nvPicPr>
            <p:blipFill>
              <a:blip r:embed="rId13"/>
              <a:stretch>
                <a:fillRect/>
              </a:stretch>
            </p:blipFill>
            <p:spPr>
              <a:xfrm>
                <a:off x="5839461" y="4071762"/>
                <a:ext cx="9252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603B7EC0-7FCC-535A-6480-913332A39026}"/>
                  </a:ext>
                </a:extLst>
              </p14:cNvPr>
              <p14:cNvContentPartPr/>
              <p14:nvPr/>
            </p14:nvContentPartPr>
            <p14:xfrm>
              <a:off x="5889141" y="3988602"/>
              <a:ext cx="34560" cy="79560"/>
            </p14:xfrm>
          </p:contentPart>
        </mc:Choice>
        <mc:Fallback xmlns="">
          <p:pic>
            <p:nvPicPr>
              <p:cNvPr id="32" name="Ink 31">
                <a:extLst>
                  <a:ext uri="{FF2B5EF4-FFF2-40B4-BE49-F238E27FC236}">
                    <a16:creationId xmlns:a16="http://schemas.microsoft.com/office/drawing/2014/main" id="{603B7EC0-7FCC-535A-6480-913332A39026}"/>
                  </a:ext>
                </a:extLst>
              </p:cNvPr>
              <p:cNvPicPr/>
              <p:nvPr/>
            </p:nvPicPr>
            <p:blipFill>
              <a:blip r:embed="rId15"/>
              <a:stretch>
                <a:fillRect/>
              </a:stretch>
            </p:blipFill>
            <p:spPr>
              <a:xfrm>
                <a:off x="5884821" y="3984282"/>
                <a:ext cx="432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C6D4B738-DE28-70E6-49C4-F75DB8803EBF}"/>
                  </a:ext>
                </a:extLst>
              </p14:cNvPr>
              <p14:cNvContentPartPr/>
              <p14:nvPr/>
            </p14:nvContentPartPr>
            <p14:xfrm>
              <a:off x="5857101" y="3461202"/>
              <a:ext cx="106560" cy="172080"/>
            </p14:xfrm>
          </p:contentPart>
        </mc:Choice>
        <mc:Fallback xmlns="">
          <p:pic>
            <p:nvPicPr>
              <p:cNvPr id="33" name="Ink 32">
                <a:extLst>
                  <a:ext uri="{FF2B5EF4-FFF2-40B4-BE49-F238E27FC236}">
                    <a16:creationId xmlns:a16="http://schemas.microsoft.com/office/drawing/2014/main" id="{C6D4B738-DE28-70E6-49C4-F75DB8803EBF}"/>
                  </a:ext>
                </a:extLst>
              </p:cNvPr>
              <p:cNvPicPr/>
              <p:nvPr/>
            </p:nvPicPr>
            <p:blipFill>
              <a:blip r:embed="rId17"/>
              <a:stretch>
                <a:fillRect/>
              </a:stretch>
            </p:blipFill>
            <p:spPr>
              <a:xfrm>
                <a:off x="5852781" y="3456882"/>
                <a:ext cx="1152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D74BEC4F-65C6-6C10-6EA9-A4F8A3DC65DE}"/>
                  </a:ext>
                </a:extLst>
              </p14:cNvPr>
              <p14:cNvContentPartPr/>
              <p14:nvPr/>
            </p14:nvContentPartPr>
            <p14:xfrm>
              <a:off x="5525541" y="2742282"/>
              <a:ext cx="117360" cy="81360"/>
            </p14:xfrm>
          </p:contentPart>
        </mc:Choice>
        <mc:Fallback xmlns="">
          <p:pic>
            <p:nvPicPr>
              <p:cNvPr id="34" name="Ink 33">
                <a:extLst>
                  <a:ext uri="{FF2B5EF4-FFF2-40B4-BE49-F238E27FC236}">
                    <a16:creationId xmlns:a16="http://schemas.microsoft.com/office/drawing/2014/main" id="{D74BEC4F-65C6-6C10-6EA9-A4F8A3DC65DE}"/>
                  </a:ext>
                </a:extLst>
              </p:cNvPr>
              <p:cNvPicPr/>
              <p:nvPr/>
            </p:nvPicPr>
            <p:blipFill>
              <a:blip r:embed="rId19"/>
              <a:stretch>
                <a:fillRect/>
              </a:stretch>
            </p:blipFill>
            <p:spPr>
              <a:xfrm>
                <a:off x="5521221" y="2737962"/>
                <a:ext cx="126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AC321136-1156-B42F-682D-DF9FD5C3ED17}"/>
                  </a:ext>
                </a:extLst>
              </p14:cNvPr>
              <p14:cNvContentPartPr/>
              <p14:nvPr/>
            </p14:nvContentPartPr>
            <p14:xfrm>
              <a:off x="4611501" y="4306482"/>
              <a:ext cx="66960" cy="191160"/>
            </p14:xfrm>
          </p:contentPart>
        </mc:Choice>
        <mc:Fallback xmlns="">
          <p:pic>
            <p:nvPicPr>
              <p:cNvPr id="35" name="Ink 34">
                <a:extLst>
                  <a:ext uri="{FF2B5EF4-FFF2-40B4-BE49-F238E27FC236}">
                    <a16:creationId xmlns:a16="http://schemas.microsoft.com/office/drawing/2014/main" id="{AC321136-1156-B42F-682D-DF9FD5C3ED17}"/>
                  </a:ext>
                </a:extLst>
              </p:cNvPr>
              <p:cNvPicPr/>
              <p:nvPr/>
            </p:nvPicPr>
            <p:blipFill>
              <a:blip r:embed="rId21"/>
              <a:stretch>
                <a:fillRect/>
              </a:stretch>
            </p:blipFill>
            <p:spPr>
              <a:xfrm>
                <a:off x="4607181" y="4302162"/>
                <a:ext cx="7560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E0D2FACF-23E1-0224-03D3-9A046898702C}"/>
                  </a:ext>
                </a:extLst>
              </p14:cNvPr>
              <p14:cNvContentPartPr/>
              <p14:nvPr/>
            </p14:nvContentPartPr>
            <p14:xfrm>
              <a:off x="6535341" y="4332762"/>
              <a:ext cx="101880" cy="81360"/>
            </p14:xfrm>
          </p:contentPart>
        </mc:Choice>
        <mc:Fallback xmlns="">
          <p:pic>
            <p:nvPicPr>
              <p:cNvPr id="36" name="Ink 35">
                <a:extLst>
                  <a:ext uri="{FF2B5EF4-FFF2-40B4-BE49-F238E27FC236}">
                    <a16:creationId xmlns:a16="http://schemas.microsoft.com/office/drawing/2014/main" id="{E0D2FACF-23E1-0224-03D3-9A046898702C}"/>
                  </a:ext>
                </a:extLst>
              </p:cNvPr>
              <p:cNvPicPr/>
              <p:nvPr/>
            </p:nvPicPr>
            <p:blipFill>
              <a:blip r:embed="rId23"/>
              <a:stretch>
                <a:fillRect/>
              </a:stretch>
            </p:blipFill>
            <p:spPr>
              <a:xfrm>
                <a:off x="6531021" y="4328442"/>
                <a:ext cx="11052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42AF0422-6BE1-0B99-DE4F-EA5BA513C230}"/>
                  </a:ext>
                </a:extLst>
              </p14:cNvPr>
              <p14:cNvContentPartPr/>
              <p14:nvPr/>
            </p14:nvContentPartPr>
            <p14:xfrm>
              <a:off x="5699421" y="3715362"/>
              <a:ext cx="95760" cy="107280"/>
            </p14:xfrm>
          </p:contentPart>
        </mc:Choice>
        <mc:Fallback xmlns="">
          <p:pic>
            <p:nvPicPr>
              <p:cNvPr id="37" name="Ink 36">
                <a:extLst>
                  <a:ext uri="{FF2B5EF4-FFF2-40B4-BE49-F238E27FC236}">
                    <a16:creationId xmlns:a16="http://schemas.microsoft.com/office/drawing/2014/main" id="{42AF0422-6BE1-0B99-DE4F-EA5BA513C230}"/>
                  </a:ext>
                </a:extLst>
              </p:cNvPr>
              <p:cNvPicPr/>
              <p:nvPr/>
            </p:nvPicPr>
            <p:blipFill>
              <a:blip r:embed="rId25"/>
              <a:stretch>
                <a:fillRect/>
              </a:stretch>
            </p:blipFill>
            <p:spPr>
              <a:xfrm>
                <a:off x="5695101" y="3711042"/>
                <a:ext cx="1044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0ACF043E-F7FA-7854-AE0F-BC6B4096A246}"/>
                  </a:ext>
                </a:extLst>
              </p14:cNvPr>
              <p14:cNvContentPartPr/>
              <p14:nvPr/>
            </p14:nvContentPartPr>
            <p14:xfrm>
              <a:off x="5671341" y="3757122"/>
              <a:ext cx="31320" cy="46080"/>
            </p14:xfrm>
          </p:contentPart>
        </mc:Choice>
        <mc:Fallback xmlns="">
          <p:pic>
            <p:nvPicPr>
              <p:cNvPr id="38" name="Ink 37">
                <a:extLst>
                  <a:ext uri="{FF2B5EF4-FFF2-40B4-BE49-F238E27FC236}">
                    <a16:creationId xmlns:a16="http://schemas.microsoft.com/office/drawing/2014/main" id="{0ACF043E-F7FA-7854-AE0F-BC6B4096A246}"/>
                  </a:ext>
                </a:extLst>
              </p:cNvPr>
              <p:cNvPicPr/>
              <p:nvPr/>
            </p:nvPicPr>
            <p:blipFill>
              <a:blip r:embed="rId27"/>
              <a:stretch>
                <a:fillRect/>
              </a:stretch>
            </p:blipFill>
            <p:spPr>
              <a:xfrm>
                <a:off x="5667021" y="3752802"/>
                <a:ext cx="399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Ink 40">
                <a:extLst>
                  <a:ext uri="{FF2B5EF4-FFF2-40B4-BE49-F238E27FC236}">
                    <a16:creationId xmlns:a16="http://schemas.microsoft.com/office/drawing/2014/main" id="{B3DE889F-5A20-4732-75F2-9A2501434511}"/>
                  </a:ext>
                </a:extLst>
              </p14:cNvPr>
              <p14:cNvContentPartPr/>
              <p14:nvPr/>
            </p14:nvContentPartPr>
            <p14:xfrm>
              <a:off x="6161661" y="3643722"/>
              <a:ext cx="360" cy="360"/>
            </p14:xfrm>
          </p:contentPart>
        </mc:Choice>
        <mc:Fallback xmlns="">
          <p:pic>
            <p:nvPicPr>
              <p:cNvPr id="41" name="Ink 40">
                <a:extLst>
                  <a:ext uri="{FF2B5EF4-FFF2-40B4-BE49-F238E27FC236}">
                    <a16:creationId xmlns:a16="http://schemas.microsoft.com/office/drawing/2014/main" id="{B3DE889F-5A20-4732-75F2-9A2501434511}"/>
                  </a:ext>
                </a:extLst>
              </p:cNvPr>
              <p:cNvPicPr/>
              <p:nvPr/>
            </p:nvPicPr>
            <p:blipFill>
              <a:blip r:embed="rId9"/>
              <a:stretch>
                <a:fillRect/>
              </a:stretch>
            </p:blipFill>
            <p:spPr>
              <a:xfrm>
                <a:off x="6157341" y="363940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2" name="Ink 41">
                <a:extLst>
                  <a:ext uri="{FF2B5EF4-FFF2-40B4-BE49-F238E27FC236}">
                    <a16:creationId xmlns:a16="http://schemas.microsoft.com/office/drawing/2014/main" id="{979C7862-8583-D6F3-ED61-DF4D5ECA9F39}"/>
                  </a:ext>
                </a:extLst>
              </p14:cNvPr>
              <p14:cNvContentPartPr/>
              <p14:nvPr/>
            </p14:nvContentPartPr>
            <p14:xfrm>
              <a:off x="5843781" y="3802842"/>
              <a:ext cx="360" cy="360"/>
            </p14:xfrm>
          </p:contentPart>
        </mc:Choice>
        <mc:Fallback xmlns="">
          <p:pic>
            <p:nvPicPr>
              <p:cNvPr id="42" name="Ink 41">
                <a:extLst>
                  <a:ext uri="{FF2B5EF4-FFF2-40B4-BE49-F238E27FC236}">
                    <a16:creationId xmlns:a16="http://schemas.microsoft.com/office/drawing/2014/main" id="{979C7862-8583-D6F3-ED61-DF4D5ECA9F39}"/>
                  </a:ext>
                </a:extLst>
              </p:cNvPr>
              <p:cNvPicPr/>
              <p:nvPr/>
            </p:nvPicPr>
            <p:blipFill>
              <a:blip r:embed="rId9"/>
              <a:stretch>
                <a:fillRect/>
              </a:stretch>
            </p:blipFill>
            <p:spPr>
              <a:xfrm>
                <a:off x="5839461" y="379852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43">
                <a:extLst>
                  <a:ext uri="{FF2B5EF4-FFF2-40B4-BE49-F238E27FC236}">
                    <a16:creationId xmlns:a16="http://schemas.microsoft.com/office/drawing/2014/main" id="{9351ACC5-8A68-81AD-9D03-9E28F9509E73}"/>
                  </a:ext>
                </a:extLst>
              </p14:cNvPr>
              <p14:cNvContentPartPr/>
              <p14:nvPr/>
            </p14:nvContentPartPr>
            <p14:xfrm>
              <a:off x="1285101" y="3047562"/>
              <a:ext cx="360" cy="360"/>
            </p14:xfrm>
          </p:contentPart>
        </mc:Choice>
        <mc:Fallback xmlns="">
          <p:pic>
            <p:nvPicPr>
              <p:cNvPr id="44" name="Ink 43">
                <a:extLst>
                  <a:ext uri="{FF2B5EF4-FFF2-40B4-BE49-F238E27FC236}">
                    <a16:creationId xmlns:a16="http://schemas.microsoft.com/office/drawing/2014/main" id="{9351ACC5-8A68-81AD-9D03-9E28F9509E73}"/>
                  </a:ext>
                </a:extLst>
              </p:cNvPr>
              <p:cNvPicPr/>
              <p:nvPr/>
            </p:nvPicPr>
            <p:blipFill>
              <a:blip r:embed="rId9"/>
              <a:stretch>
                <a:fillRect/>
              </a:stretch>
            </p:blipFill>
            <p:spPr>
              <a:xfrm>
                <a:off x="1280781" y="3043242"/>
                <a:ext cx="9000" cy="9000"/>
              </a:xfrm>
              <a:prstGeom prst="rect">
                <a:avLst/>
              </a:prstGeom>
            </p:spPr>
          </p:pic>
        </mc:Fallback>
      </mc:AlternateContent>
    </p:spTree>
    <p:extLst>
      <p:ext uri="{BB962C8B-B14F-4D97-AF65-F5344CB8AC3E}">
        <p14:creationId xmlns:p14="http://schemas.microsoft.com/office/powerpoint/2010/main" val="727475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26BF-23A2-F836-E63C-581B7168899B}"/>
              </a:ext>
            </a:extLst>
          </p:cNvPr>
          <p:cNvSpPr>
            <a:spLocks noGrp="1"/>
          </p:cNvSpPr>
          <p:nvPr>
            <p:ph type="title"/>
          </p:nvPr>
        </p:nvSpPr>
        <p:spPr/>
        <p:txBody>
          <a:bodyPr/>
          <a:lstStyle/>
          <a:p>
            <a:r>
              <a:rPr lang="en-IN" b="1" dirty="0">
                <a:solidFill>
                  <a:schemeClr val="accent1"/>
                </a:solidFill>
              </a:rPr>
              <a:t>Hamiltonian Tournament</a:t>
            </a:r>
          </a:p>
        </p:txBody>
      </p:sp>
      <p:sp>
        <p:nvSpPr>
          <p:cNvPr id="3" name="Content Placeholder 2">
            <a:extLst>
              <a:ext uri="{FF2B5EF4-FFF2-40B4-BE49-F238E27FC236}">
                <a16:creationId xmlns:a16="http://schemas.microsoft.com/office/drawing/2014/main" id="{A81B1E5C-96B6-154B-B6BB-1E7AFFC5AAA6}"/>
              </a:ext>
            </a:extLst>
          </p:cNvPr>
          <p:cNvSpPr>
            <a:spLocks noGrp="1"/>
          </p:cNvSpPr>
          <p:nvPr>
            <p:ph idx="1"/>
          </p:nvPr>
        </p:nvSpPr>
        <p:spPr/>
        <p:txBody>
          <a:bodyPr/>
          <a:lstStyle/>
          <a:p>
            <a:r>
              <a:rPr lang="en-IN" dirty="0"/>
              <a:t>A Hamiltonian path is a path that visits every vertex.</a:t>
            </a:r>
          </a:p>
          <a:p>
            <a:r>
              <a:rPr lang="en-IN" dirty="0"/>
              <a:t>A Hamiltonian cycle is a cycle that visits every vertex.</a:t>
            </a:r>
          </a:p>
          <a:p>
            <a:pPr marL="0" indent="0">
              <a:buNone/>
            </a:pPr>
            <a:r>
              <a:rPr lang="en-IN" dirty="0"/>
              <a:t>  Theorem  :- Every tournament has at least one Hamiltonian path.</a:t>
            </a:r>
          </a:p>
          <a:p>
            <a:pPr marL="0" indent="0">
              <a:buNone/>
            </a:pPr>
            <a:endParaRPr lang="en-IN" dirty="0"/>
          </a:p>
          <a:p>
            <a:pPr marL="0" indent="0">
              <a:buNone/>
            </a:pPr>
            <a:r>
              <a:rPr lang="en-IN" dirty="0"/>
              <a:t>                          </a:t>
            </a:r>
          </a:p>
          <a:p>
            <a:endParaRPr lang="en-IN" dirty="0"/>
          </a:p>
          <a:p>
            <a:endParaRPr lang="en-IN" dirty="0"/>
          </a:p>
        </p:txBody>
      </p:sp>
      <p:pic>
        <p:nvPicPr>
          <p:cNvPr id="7" name="Picture 6">
            <a:extLst>
              <a:ext uri="{FF2B5EF4-FFF2-40B4-BE49-F238E27FC236}">
                <a16:creationId xmlns:a16="http://schemas.microsoft.com/office/drawing/2014/main" id="{4622D26E-9466-D519-3C45-7F1DB3FD14F5}"/>
              </a:ext>
            </a:extLst>
          </p:cNvPr>
          <p:cNvPicPr>
            <a:picLocks noChangeAspect="1"/>
          </p:cNvPicPr>
          <p:nvPr/>
        </p:nvPicPr>
        <p:blipFill>
          <a:blip r:embed="rId2"/>
          <a:stretch>
            <a:fillRect/>
          </a:stretch>
        </p:blipFill>
        <p:spPr>
          <a:xfrm>
            <a:off x="4333461" y="3591339"/>
            <a:ext cx="3019839" cy="2385391"/>
          </a:xfrm>
          <a:prstGeom prst="rect">
            <a:avLst/>
          </a:prstGeom>
        </p:spPr>
      </p:pic>
    </p:spTree>
    <p:extLst>
      <p:ext uri="{BB962C8B-B14F-4D97-AF65-F5344CB8AC3E}">
        <p14:creationId xmlns:p14="http://schemas.microsoft.com/office/powerpoint/2010/main" val="1814543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7337-2746-6F86-9600-070E3665FB90}"/>
              </a:ext>
            </a:extLst>
          </p:cNvPr>
          <p:cNvSpPr>
            <a:spLocks noGrp="1"/>
          </p:cNvSpPr>
          <p:nvPr>
            <p:ph type="title"/>
          </p:nvPr>
        </p:nvSpPr>
        <p:spPr/>
        <p:txBody>
          <a:bodyPr/>
          <a:lstStyle/>
          <a:p>
            <a:r>
              <a:rPr lang="en-IN" b="1" dirty="0">
                <a:solidFill>
                  <a:schemeClr val="accent1"/>
                </a:solidFill>
              </a:rPr>
              <a:t>Ramsey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2D4441-8BE7-4DAA-E525-F817ED96DEB4}"/>
                  </a:ext>
                </a:extLst>
              </p:cNvPr>
              <p:cNvSpPr>
                <a:spLocks noGrp="1"/>
              </p:cNvSpPr>
              <p:nvPr>
                <p:ph idx="1"/>
              </p:nvPr>
            </p:nvSpPr>
            <p:spPr/>
            <p:txBody>
              <a:bodyPr/>
              <a:lstStyle/>
              <a:p>
                <a:r>
                  <a:rPr lang="en-US" b="0" i="0" dirty="0">
                    <a:solidFill>
                      <a:srgbClr val="202122"/>
                    </a:solidFill>
                    <a:effectLst/>
                    <a:latin typeface="Arial" panose="020B0604020202020204" pitchFamily="34" charset="0"/>
                  </a:rPr>
                  <a:t>Transitive tournaments play a role in </a:t>
                </a:r>
                <a:r>
                  <a:rPr lang="en-US" b="0" i="0" u="none" strike="noStrike" dirty="0">
                    <a:solidFill>
                      <a:srgbClr val="0645AD"/>
                    </a:solidFill>
                    <a:effectLst/>
                    <a:latin typeface="Arial" panose="020B0604020202020204" pitchFamily="34" charset="0"/>
                    <a:hlinkClick r:id="rId2" tooltip="Ramsey theory"/>
                  </a:rPr>
                  <a:t>Ramsey theory</a:t>
                </a:r>
                <a:r>
                  <a:rPr lang="en-US" b="0" i="0" dirty="0">
                    <a:solidFill>
                      <a:srgbClr val="202122"/>
                    </a:solidFill>
                    <a:effectLst/>
                    <a:latin typeface="Arial" panose="020B0604020202020204" pitchFamily="34" charset="0"/>
                  </a:rPr>
                  <a:t> analogous to that of </a:t>
                </a:r>
                <a:r>
                  <a:rPr lang="en-US" b="0" i="0" u="none" strike="noStrike" dirty="0">
                    <a:solidFill>
                      <a:srgbClr val="0645AD"/>
                    </a:solidFill>
                    <a:effectLst/>
                    <a:latin typeface="Arial" panose="020B0604020202020204" pitchFamily="34" charset="0"/>
                    <a:hlinkClick r:id="rId3" tooltip="Clique (graph theory)"/>
                  </a:rPr>
                  <a:t>cliques</a:t>
                </a:r>
                <a:r>
                  <a:rPr lang="en-US" b="0" i="0" dirty="0">
                    <a:solidFill>
                      <a:srgbClr val="202122"/>
                    </a:solidFill>
                    <a:effectLst/>
                    <a:latin typeface="Arial" panose="020B0604020202020204" pitchFamily="34" charset="0"/>
                  </a:rPr>
                  <a:t> in undirected graphs</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In particular, every tournament on n vertices contains a transitive </a:t>
                </a:r>
                <a:r>
                  <a:rPr lang="en-US" b="0" i="0" dirty="0" err="1">
                    <a:solidFill>
                      <a:srgbClr val="202122"/>
                    </a:solidFill>
                    <a:effectLst/>
                    <a:latin typeface="Arial" panose="020B0604020202020204" pitchFamily="34" charset="0"/>
                  </a:rPr>
                  <a:t>subtournament</a:t>
                </a:r>
                <a:r>
                  <a:rPr lang="en-US" b="0" i="0" dirty="0">
                    <a:solidFill>
                      <a:srgbClr val="202122"/>
                    </a:solidFill>
                    <a:effectLst/>
                    <a:latin typeface="Arial" panose="020B0604020202020204" pitchFamily="34" charset="0"/>
                  </a:rPr>
                  <a:t> on 1 + </a:t>
                </a:r>
                <a14:m>
                  <m:oMath xmlns:m="http://schemas.openxmlformats.org/officeDocument/2006/math">
                    <m:d>
                      <m:dPr>
                        <m:begChr m:val="⌊"/>
                        <m:endChr m:val="⌋"/>
                        <m:ctrlPr>
                          <a:rPr lang="en-US" b="0" i="1" smtClean="0">
                            <a:solidFill>
                              <a:srgbClr val="202122"/>
                            </a:solidFill>
                            <a:effectLst/>
                            <a:latin typeface="Cambria Math" panose="02040503050406030204" pitchFamily="18" charset="0"/>
                          </a:rPr>
                        </m:ctrlPr>
                      </m:dPr>
                      <m:e>
                        <m:r>
                          <a:rPr lang="en-IN" b="0" i="1" smtClean="0">
                            <a:solidFill>
                              <a:srgbClr val="202122"/>
                            </a:solidFill>
                            <a:effectLst/>
                            <a:latin typeface="Cambria Math" panose="02040503050406030204" pitchFamily="18" charset="0"/>
                          </a:rPr>
                          <m:t>𝑙𝑜𝑔</m:t>
                        </m:r>
                        <m:r>
                          <a:rPr lang="en-IN" b="0" i="1" baseline="-25000" smtClean="0">
                            <a:solidFill>
                              <a:srgbClr val="202122"/>
                            </a:solidFill>
                            <a:effectLst/>
                            <a:latin typeface="Cambria Math" panose="02040503050406030204" pitchFamily="18" charset="0"/>
                          </a:rPr>
                          <m:t>2</m:t>
                        </m:r>
                        <m:r>
                          <a:rPr lang="en-IN" b="0" i="1" smtClean="0">
                            <a:solidFill>
                              <a:srgbClr val="202122"/>
                            </a:solidFill>
                            <a:effectLst/>
                            <a:latin typeface="Cambria Math" panose="02040503050406030204" pitchFamily="18" charset="0"/>
                          </a:rPr>
                          <m:t>𝑛</m:t>
                        </m:r>
                      </m:e>
                    </m:d>
                  </m:oMath>
                </a14:m>
                <a:r>
                  <a:rPr lang="en-US" b="0" i="0" dirty="0">
                    <a:solidFill>
                      <a:srgbClr val="202122"/>
                    </a:solidFill>
                    <a:effectLst/>
                    <a:latin typeface="Arial" panose="020B0604020202020204" pitchFamily="34" charset="0"/>
                  </a:rPr>
                  <a:t> vertices.</a:t>
                </a:r>
              </a:p>
              <a:p>
                <a:endParaRPr lang="en-IN" dirty="0"/>
              </a:p>
            </p:txBody>
          </p:sp>
        </mc:Choice>
        <mc:Fallback xmlns="">
          <p:sp>
            <p:nvSpPr>
              <p:cNvPr id="3" name="Content Placeholder 2">
                <a:extLst>
                  <a:ext uri="{FF2B5EF4-FFF2-40B4-BE49-F238E27FC236}">
                    <a16:creationId xmlns:a16="http://schemas.microsoft.com/office/drawing/2014/main" id="{882D4441-8BE7-4DAA-E525-F817ED96DEB4}"/>
                  </a:ext>
                </a:extLst>
              </p:cNvPr>
              <p:cNvSpPr>
                <a:spLocks noGrp="1" noRot="1" noChangeAspect="1" noMove="1" noResize="1" noEditPoints="1" noAdjustHandles="1" noChangeArrowheads="1" noChangeShapeType="1" noTextEdit="1"/>
              </p:cNvSpPr>
              <p:nvPr>
                <p:ph idx="1"/>
              </p:nvPr>
            </p:nvSpPr>
            <p:spPr>
              <a:blipFill>
                <a:blip r:embed="rId4"/>
                <a:stretch>
                  <a:fillRect l="-1043" t="-2381" r="-812"/>
                </a:stretch>
              </a:blipFill>
            </p:spPr>
            <p:txBody>
              <a:bodyPr/>
              <a:lstStyle/>
              <a:p>
                <a:r>
                  <a:rPr lang="en-IN">
                    <a:noFill/>
                  </a:rPr>
                  <a:t> </a:t>
                </a:r>
              </a:p>
            </p:txBody>
          </p:sp>
        </mc:Fallback>
      </mc:AlternateContent>
    </p:spTree>
    <p:extLst>
      <p:ext uri="{BB962C8B-B14F-4D97-AF65-F5344CB8AC3E}">
        <p14:creationId xmlns:p14="http://schemas.microsoft.com/office/powerpoint/2010/main" val="151211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8947-BAA1-7AAC-A3B6-88AF570A5309}"/>
              </a:ext>
            </a:extLst>
          </p:cNvPr>
          <p:cNvSpPr>
            <a:spLocks noGrp="1"/>
          </p:cNvSpPr>
          <p:nvPr>
            <p:ph type="ctrTitle"/>
          </p:nvPr>
        </p:nvSpPr>
        <p:spPr>
          <a:xfrm>
            <a:off x="1254493" y="673768"/>
            <a:ext cx="9144000" cy="1199900"/>
          </a:xfrm>
        </p:spPr>
        <p:txBody>
          <a:bodyPr/>
          <a:lstStyle/>
          <a:p>
            <a:r>
              <a:rPr lang="en-IN" b="1" dirty="0">
                <a:solidFill>
                  <a:schemeClr val="accent1"/>
                </a:solidFill>
              </a:rPr>
              <a:t>De Bruijn sequence</a:t>
            </a:r>
          </a:p>
        </p:txBody>
      </p:sp>
      <p:sp>
        <p:nvSpPr>
          <p:cNvPr id="3" name="Subtitle 2">
            <a:extLst>
              <a:ext uri="{FF2B5EF4-FFF2-40B4-BE49-F238E27FC236}">
                <a16:creationId xmlns:a16="http://schemas.microsoft.com/office/drawing/2014/main" id="{846243AA-94FE-87B6-3A87-19C5424216C6}"/>
              </a:ext>
            </a:extLst>
          </p:cNvPr>
          <p:cNvSpPr>
            <a:spLocks noGrp="1"/>
          </p:cNvSpPr>
          <p:nvPr>
            <p:ph type="subTitle" idx="1"/>
          </p:nvPr>
        </p:nvSpPr>
        <p:spPr>
          <a:xfrm>
            <a:off x="1524000" y="2370004"/>
            <a:ext cx="9144000" cy="2962391"/>
          </a:xfrm>
        </p:spPr>
        <p:txBody>
          <a:bodyPr>
            <a:normAutofit/>
          </a:bodyPr>
          <a:lstStyle/>
          <a:p>
            <a:r>
              <a:rPr lang="en-US" b="1" dirty="0"/>
              <a:t>Definition</a:t>
            </a:r>
            <a:r>
              <a:rPr lang="en-US" dirty="0"/>
              <a:t>: Given an integer n and a set of characters A of size k, find a string S such that every possible string on A of length n appears exactly once as a substring in S. Such a string is called de Bruijn sequence.</a:t>
            </a:r>
          </a:p>
          <a:p>
            <a:r>
              <a:rPr lang="en-US" dirty="0"/>
              <a:t>OR</a:t>
            </a:r>
          </a:p>
          <a:p>
            <a:r>
              <a:rPr lang="en-US" dirty="0"/>
              <a:t>Given an alphabet with k elements, a de Bruijn sequence of order n is a sequence in which every possible string of length n from this alphabet appears exactly once.</a:t>
            </a:r>
            <a:endParaRPr lang="en-IN" dirty="0"/>
          </a:p>
        </p:txBody>
      </p:sp>
    </p:spTree>
    <p:extLst>
      <p:ext uri="{BB962C8B-B14F-4D97-AF65-F5344CB8AC3E}">
        <p14:creationId xmlns:p14="http://schemas.microsoft.com/office/powerpoint/2010/main" val="281902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35FF-93AA-9AFF-7AC8-864CE02CA479}"/>
              </a:ext>
            </a:extLst>
          </p:cNvPr>
          <p:cNvSpPr>
            <a:spLocks noGrp="1"/>
          </p:cNvSpPr>
          <p:nvPr>
            <p:ph type="title"/>
          </p:nvPr>
        </p:nvSpPr>
        <p:spPr>
          <a:xfrm>
            <a:off x="838200" y="365126"/>
            <a:ext cx="10515600" cy="799532"/>
          </a:xfrm>
        </p:spPr>
        <p:txBody>
          <a:bodyPr/>
          <a:lstStyle/>
          <a:p>
            <a:r>
              <a:rPr lang="en-US" b="1" dirty="0">
                <a:solidFill>
                  <a:schemeClr val="accent1"/>
                </a:solidFill>
              </a:rPr>
              <a:t>Example</a:t>
            </a:r>
            <a:endParaRPr lang="en-IN" b="1" dirty="0">
              <a:solidFill>
                <a:schemeClr val="accent1"/>
              </a:solidFill>
            </a:endParaRPr>
          </a:p>
        </p:txBody>
      </p:sp>
      <p:sp>
        <p:nvSpPr>
          <p:cNvPr id="3" name="Content Placeholder 2">
            <a:extLst>
              <a:ext uri="{FF2B5EF4-FFF2-40B4-BE49-F238E27FC236}">
                <a16:creationId xmlns:a16="http://schemas.microsoft.com/office/drawing/2014/main" id="{157B2D6E-3719-ADAD-2621-4E7225EBD0FB}"/>
              </a:ext>
            </a:extLst>
          </p:cNvPr>
          <p:cNvSpPr>
            <a:spLocks noGrp="1"/>
          </p:cNvSpPr>
          <p:nvPr>
            <p:ph idx="1"/>
          </p:nvPr>
        </p:nvSpPr>
        <p:spPr>
          <a:xfrm>
            <a:off x="838200" y="1299411"/>
            <a:ext cx="10515600" cy="4497763"/>
          </a:xfrm>
        </p:spPr>
        <p:txBody>
          <a:bodyPr>
            <a:normAutofit fontScale="92500" lnSpcReduction="10000"/>
          </a:bodyPr>
          <a:lstStyle/>
          <a:p>
            <a:endParaRPr lang="en-US" dirty="0"/>
          </a:p>
          <a:p>
            <a:r>
              <a:rPr lang="en-US" b="1" dirty="0"/>
              <a:t>Input: n = 3, k = 2, A = {0, 1) </a:t>
            </a:r>
          </a:p>
          <a:p>
            <a:r>
              <a:rPr lang="en-US" dirty="0"/>
              <a:t>Output: 0011101000 </a:t>
            </a:r>
          </a:p>
          <a:p>
            <a:r>
              <a:rPr lang="en-US" dirty="0"/>
              <a:t>All possible strings of length three (000, 001, 010, 011, 100, 101, 110 and 111) appear exactly once as sub-strings in A.</a:t>
            </a:r>
          </a:p>
          <a:p>
            <a:pPr marL="0" indent="0">
              <a:buNone/>
            </a:pPr>
            <a:endParaRPr lang="en-US" dirty="0"/>
          </a:p>
          <a:p>
            <a:r>
              <a:rPr lang="en-IN" b="1" dirty="0"/>
              <a:t>Input: n = 2, k = 2, A = {0, 1) </a:t>
            </a:r>
          </a:p>
          <a:p>
            <a:r>
              <a:rPr lang="en-IN" dirty="0"/>
              <a:t>Output: 01100 </a:t>
            </a:r>
          </a:p>
          <a:p>
            <a:r>
              <a:rPr lang="en-US" dirty="0"/>
              <a:t>All possible strings of length two (00, 01, 10, 11) appear exactly once as sub-strings in A.</a:t>
            </a:r>
          </a:p>
          <a:p>
            <a:endParaRPr lang="en-IN" dirty="0"/>
          </a:p>
          <a:p>
            <a:endParaRPr lang="en-IN" dirty="0"/>
          </a:p>
        </p:txBody>
      </p:sp>
    </p:spTree>
    <p:extLst>
      <p:ext uri="{BB962C8B-B14F-4D97-AF65-F5344CB8AC3E}">
        <p14:creationId xmlns:p14="http://schemas.microsoft.com/office/powerpoint/2010/main" val="211276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16B2-2BAC-3C75-4FB8-96D82513433F}"/>
              </a:ext>
            </a:extLst>
          </p:cNvPr>
          <p:cNvSpPr>
            <a:spLocks noGrp="1"/>
          </p:cNvSpPr>
          <p:nvPr>
            <p:ph type="title"/>
          </p:nvPr>
        </p:nvSpPr>
        <p:spPr>
          <a:xfrm>
            <a:off x="838200" y="606392"/>
            <a:ext cx="10515600" cy="856648"/>
          </a:xfrm>
        </p:spPr>
        <p:txBody>
          <a:bodyPr/>
          <a:lstStyle/>
          <a:p>
            <a:r>
              <a:rPr lang="en-US" b="1" dirty="0">
                <a:solidFill>
                  <a:schemeClr val="accent1"/>
                </a:solidFill>
              </a:rPr>
              <a:t>How to solve?</a:t>
            </a:r>
            <a:endParaRPr lang="en-IN" b="1" dirty="0">
              <a:solidFill>
                <a:schemeClr val="accent1"/>
              </a:solidFill>
            </a:endParaRPr>
          </a:p>
        </p:txBody>
      </p:sp>
      <p:sp>
        <p:nvSpPr>
          <p:cNvPr id="3" name="Content Placeholder 2">
            <a:extLst>
              <a:ext uri="{FF2B5EF4-FFF2-40B4-BE49-F238E27FC236}">
                <a16:creationId xmlns:a16="http://schemas.microsoft.com/office/drawing/2014/main" id="{6218195B-1727-5D86-EA8B-97845792CB69}"/>
              </a:ext>
            </a:extLst>
          </p:cNvPr>
          <p:cNvSpPr>
            <a:spLocks noGrp="1"/>
          </p:cNvSpPr>
          <p:nvPr>
            <p:ph idx="1"/>
          </p:nvPr>
        </p:nvSpPr>
        <p:spPr/>
        <p:txBody>
          <a:bodyPr/>
          <a:lstStyle/>
          <a:p>
            <a:r>
              <a:rPr lang="en-US" dirty="0"/>
              <a:t>We can solve this problem by constructing a directed graph with k</a:t>
            </a:r>
            <a:r>
              <a:rPr lang="en-US" baseline="30000" dirty="0"/>
              <a:t>n-1</a:t>
            </a:r>
            <a:r>
              <a:rPr lang="en-US" dirty="0"/>
              <a:t> nodes </a:t>
            </a:r>
          </a:p>
          <a:p>
            <a:r>
              <a:rPr lang="en-US" dirty="0"/>
              <a:t>with each node having k outgoing edges. </a:t>
            </a:r>
          </a:p>
          <a:p>
            <a:r>
              <a:rPr lang="en-US" dirty="0"/>
              <a:t>Each node corresponds to a string of size n-1. </a:t>
            </a:r>
          </a:p>
          <a:p>
            <a:r>
              <a:rPr lang="en-US" dirty="0"/>
              <a:t>Every edge corresponds to one of the k characters in A and adds that character to the starting string. </a:t>
            </a:r>
            <a:endParaRPr lang="en-IN" dirty="0"/>
          </a:p>
        </p:txBody>
      </p:sp>
    </p:spTree>
    <p:extLst>
      <p:ext uri="{BB962C8B-B14F-4D97-AF65-F5344CB8AC3E}">
        <p14:creationId xmlns:p14="http://schemas.microsoft.com/office/powerpoint/2010/main" val="397924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8056-71FC-0A57-6832-25B9C47011ED}"/>
              </a:ext>
            </a:extLst>
          </p:cNvPr>
          <p:cNvSpPr>
            <a:spLocks noGrp="1"/>
          </p:cNvSpPr>
          <p:nvPr>
            <p:ph type="title"/>
          </p:nvPr>
        </p:nvSpPr>
        <p:spPr/>
        <p:txBody>
          <a:bodyPr>
            <a:normAutofit/>
          </a:bodyPr>
          <a:lstStyle/>
          <a:p>
            <a:r>
              <a:rPr lang="en-US" sz="3600" b="1" dirty="0">
                <a:solidFill>
                  <a:schemeClr val="accent1"/>
                </a:solidFill>
              </a:rPr>
              <a:t>For example, if n=3 and k=2, then we construct the following graph:</a:t>
            </a:r>
            <a:endParaRPr lang="en-IN" sz="3600" b="1" dirty="0">
              <a:solidFill>
                <a:schemeClr val="accent1"/>
              </a:solidFill>
            </a:endParaRPr>
          </a:p>
        </p:txBody>
      </p:sp>
      <p:sp>
        <p:nvSpPr>
          <p:cNvPr id="3" name="Content Placeholder 2">
            <a:extLst>
              <a:ext uri="{FF2B5EF4-FFF2-40B4-BE49-F238E27FC236}">
                <a16:creationId xmlns:a16="http://schemas.microsoft.com/office/drawing/2014/main" id="{8ED9057A-B5A5-28B6-1C57-8366F657529E}"/>
              </a:ext>
            </a:extLst>
          </p:cNvPr>
          <p:cNvSpPr>
            <a:spLocks noGrp="1"/>
          </p:cNvSpPr>
          <p:nvPr>
            <p:ph idx="1"/>
          </p:nvPr>
        </p:nvSpPr>
        <p:spPr/>
        <p:txBody>
          <a:bodyPr/>
          <a:lstStyle/>
          <a:p>
            <a:r>
              <a:rPr lang="en-US" sz="2400" dirty="0"/>
              <a:t>We can solve this problem by constructing a directed graph with k</a:t>
            </a:r>
            <a:r>
              <a:rPr lang="en-US" sz="2400" baseline="30000" dirty="0"/>
              <a:t>n-1</a:t>
            </a:r>
            <a:r>
              <a:rPr lang="en-US" sz="2400" dirty="0"/>
              <a:t> nodes </a:t>
            </a:r>
          </a:p>
          <a:p>
            <a:r>
              <a:rPr lang="en-US" sz="2400" dirty="0"/>
              <a:t>with each node having k outgoing edges. </a:t>
            </a:r>
          </a:p>
          <a:p>
            <a:r>
              <a:rPr lang="en-US" sz="2400" dirty="0"/>
              <a:t>Each node corresponds to a string of size n-1. </a:t>
            </a:r>
          </a:p>
          <a:p>
            <a:r>
              <a:rPr lang="en-US" sz="2400" dirty="0"/>
              <a:t>Every edge corresponds to one of the k characters in A and adds that character to the starting string. </a:t>
            </a:r>
            <a:endParaRPr lang="en-IN" sz="2400" dirty="0"/>
          </a:p>
          <a:p>
            <a:endParaRPr lang="en-IN" dirty="0"/>
          </a:p>
        </p:txBody>
      </p:sp>
      <p:pic>
        <p:nvPicPr>
          <p:cNvPr id="9" name="Picture 8">
            <a:extLst>
              <a:ext uri="{FF2B5EF4-FFF2-40B4-BE49-F238E27FC236}">
                <a16:creationId xmlns:a16="http://schemas.microsoft.com/office/drawing/2014/main" id="{A4833C96-947C-9C6A-7B77-057AF0895BF2}"/>
              </a:ext>
            </a:extLst>
          </p:cNvPr>
          <p:cNvPicPr>
            <a:picLocks noChangeAspect="1"/>
          </p:cNvPicPr>
          <p:nvPr/>
        </p:nvPicPr>
        <p:blipFill>
          <a:blip r:embed="rId2"/>
          <a:stretch>
            <a:fillRect/>
          </a:stretch>
        </p:blipFill>
        <p:spPr>
          <a:xfrm>
            <a:off x="3839277" y="3689859"/>
            <a:ext cx="4513445" cy="2622041"/>
          </a:xfrm>
          <a:prstGeom prst="rect">
            <a:avLst/>
          </a:prstGeom>
        </p:spPr>
      </p:pic>
      <p:sp>
        <p:nvSpPr>
          <p:cNvPr id="10" name="TextBox 9">
            <a:extLst>
              <a:ext uri="{FF2B5EF4-FFF2-40B4-BE49-F238E27FC236}">
                <a16:creationId xmlns:a16="http://schemas.microsoft.com/office/drawing/2014/main" id="{D5B07733-5606-AB78-EBB8-91CB7901EED1}"/>
              </a:ext>
            </a:extLst>
          </p:cNvPr>
          <p:cNvSpPr txBox="1"/>
          <p:nvPr/>
        </p:nvSpPr>
        <p:spPr>
          <a:xfrm>
            <a:off x="3946359" y="6484490"/>
            <a:ext cx="6612556" cy="369332"/>
          </a:xfrm>
          <a:prstGeom prst="rect">
            <a:avLst/>
          </a:prstGeom>
          <a:noFill/>
        </p:spPr>
        <p:txBody>
          <a:bodyPr wrap="square" rtlCol="0">
            <a:spAutoFit/>
          </a:bodyPr>
          <a:lstStyle/>
          <a:p>
            <a:r>
              <a:rPr lang="nl-NL" dirty="0">
                <a:solidFill>
                  <a:schemeClr val="bg2">
                    <a:lumMod val="10000"/>
                  </a:schemeClr>
                </a:solidFill>
                <a:hlinkClick r:id="rId3">
                  <a:extLst>
                    <a:ext uri="{A12FA001-AC4F-418D-AE19-62706E023703}">
                      <ahyp:hlinkClr xmlns:ahyp="http://schemas.microsoft.com/office/drawing/2018/hyperlinkcolor" val="tx"/>
                    </a:ext>
                  </a:extLst>
                </a:hlinkClick>
              </a:rPr>
              <a:t>Source: </a:t>
            </a:r>
            <a:r>
              <a:rPr lang="nl-NL" dirty="0">
                <a:solidFill>
                  <a:srgbClr val="0563C1"/>
                </a:solidFill>
                <a:hlinkClick r:id="rId3">
                  <a:extLst>
                    <a:ext uri="{A12FA001-AC4F-418D-AE19-62706E023703}">
                      <ahyp:hlinkClr xmlns:ahyp="http://schemas.microsoft.com/office/drawing/2018/hyperlinkcolor" val="tx"/>
                    </a:ext>
                  </a:extLst>
                </a:hlinkClick>
              </a:rPr>
              <a:t>De Bruijn sequence | Set 1 - GeeksforGeeks</a:t>
            </a:r>
            <a:endParaRPr lang="en-IN" dirty="0"/>
          </a:p>
        </p:txBody>
      </p:sp>
    </p:spTree>
    <p:extLst>
      <p:ext uri="{BB962C8B-B14F-4D97-AF65-F5344CB8AC3E}">
        <p14:creationId xmlns:p14="http://schemas.microsoft.com/office/powerpoint/2010/main" val="97858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DE97-6A1F-075F-C725-4A9BC8C2CF6D}"/>
              </a:ext>
            </a:extLst>
          </p:cNvPr>
          <p:cNvSpPr>
            <a:spLocks noGrp="1"/>
          </p:cNvSpPr>
          <p:nvPr>
            <p:ph type="title"/>
          </p:nvPr>
        </p:nvSpPr>
        <p:spPr>
          <a:xfrm>
            <a:off x="838200" y="365125"/>
            <a:ext cx="10515600" cy="1020913"/>
          </a:xfrm>
        </p:spPr>
        <p:txBody>
          <a:bodyPr/>
          <a:lstStyle/>
          <a:p>
            <a:r>
              <a:rPr lang="en-US" b="1" dirty="0">
                <a:solidFill>
                  <a:schemeClr val="accent1"/>
                </a:solidFill>
              </a:rPr>
              <a:t>Interpretation of Graph</a:t>
            </a:r>
            <a:endParaRPr lang="en-IN" b="1" dirty="0">
              <a:solidFill>
                <a:schemeClr val="accent1"/>
              </a:solidFill>
            </a:endParaRPr>
          </a:p>
        </p:txBody>
      </p:sp>
      <p:sp>
        <p:nvSpPr>
          <p:cNvPr id="3" name="Content Placeholder 2">
            <a:extLst>
              <a:ext uri="{FF2B5EF4-FFF2-40B4-BE49-F238E27FC236}">
                <a16:creationId xmlns:a16="http://schemas.microsoft.com/office/drawing/2014/main" id="{E0386BDD-1D3A-0224-5D7F-48F9B06A320A}"/>
              </a:ext>
            </a:extLst>
          </p:cNvPr>
          <p:cNvSpPr>
            <a:spLocks noGrp="1"/>
          </p:cNvSpPr>
          <p:nvPr>
            <p:ph idx="1"/>
          </p:nvPr>
        </p:nvSpPr>
        <p:spPr>
          <a:xfrm>
            <a:off x="838200" y="1820429"/>
            <a:ext cx="10515600" cy="4425165"/>
          </a:xfrm>
        </p:spPr>
        <p:txBody>
          <a:bodyPr>
            <a:normAutofit/>
          </a:bodyPr>
          <a:lstStyle/>
          <a:p>
            <a:r>
              <a:rPr lang="en-US" dirty="0"/>
              <a:t>The node ’01’ is connected to node ’11’ through edge ‘1’, as adding ‘1’ to ’01’ (and removing the first character) gives us ’11’.</a:t>
            </a:r>
          </a:p>
          <a:p>
            <a:r>
              <a:rPr lang="en-US" dirty="0"/>
              <a:t>We can observe that every node in this graph has equal in-degree and out-degree, which means that a Eulerian circuit exists in this graph.</a:t>
            </a:r>
          </a:p>
          <a:p>
            <a:r>
              <a:rPr lang="en-US" dirty="0"/>
              <a:t>The Eulerian circuit will correspond to a de Bruijn sequence as every combination of a node and an outgoing edge represents a unique string of length n.</a:t>
            </a:r>
          </a:p>
          <a:p>
            <a:r>
              <a:rPr lang="en-US" dirty="0"/>
              <a:t>The de Bruijn sequence will contain the characters of the starting node and the characters of all the edges in the order they are traversed in.</a:t>
            </a:r>
            <a:endParaRPr lang="en-IN" dirty="0"/>
          </a:p>
        </p:txBody>
      </p:sp>
      <p:pic>
        <p:nvPicPr>
          <p:cNvPr id="4" name="Picture 3">
            <a:extLst>
              <a:ext uri="{FF2B5EF4-FFF2-40B4-BE49-F238E27FC236}">
                <a16:creationId xmlns:a16="http://schemas.microsoft.com/office/drawing/2014/main" id="{C8528D20-697D-76DA-5217-995E462984A7}"/>
              </a:ext>
            </a:extLst>
          </p:cNvPr>
          <p:cNvPicPr>
            <a:picLocks noChangeAspect="1"/>
          </p:cNvPicPr>
          <p:nvPr/>
        </p:nvPicPr>
        <p:blipFill>
          <a:blip r:embed="rId2"/>
          <a:stretch>
            <a:fillRect/>
          </a:stretch>
        </p:blipFill>
        <p:spPr>
          <a:xfrm>
            <a:off x="7277502" y="238276"/>
            <a:ext cx="2386263" cy="1386275"/>
          </a:xfrm>
          <a:prstGeom prst="rect">
            <a:avLst/>
          </a:prstGeom>
        </p:spPr>
      </p:pic>
    </p:spTree>
    <p:extLst>
      <p:ext uri="{BB962C8B-B14F-4D97-AF65-F5344CB8AC3E}">
        <p14:creationId xmlns:p14="http://schemas.microsoft.com/office/powerpoint/2010/main" val="190907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7B25-F720-B17D-DE68-BDBD0D63A6F2}"/>
              </a:ext>
            </a:extLst>
          </p:cNvPr>
          <p:cNvSpPr>
            <a:spLocks noGrp="1"/>
          </p:cNvSpPr>
          <p:nvPr>
            <p:ph type="title"/>
          </p:nvPr>
        </p:nvSpPr>
        <p:spPr/>
        <p:txBody>
          <a:bodyPr/>
          <a:lstStyle/>
          <a:p>
            <a:r>
              <a:rPr lang="en-IN" b="1" i="0" dirty="0">
                <a:solidFill>
                  <a:schemeClr val="accent1"/>
                </a:solidFill>
                <a:effectLst/>
                <a:latin typeface="Raleway" pitchFamily="2" charset="0"/>
              </a:rPr>
              <a:t>Generating de Bruijn Sequences</a:t>
            </a:r>
            <a:br>
              <a:rPr lang="en-IN" b="1" i="0" dirty="0">
                <a:solidFill>
                  <a:srgbClr val="000000"/>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id="{4A060C1B-FDBA-1CE9-246B-B087940C5C32}"/>
              </a:ext>
            </a:extLst>
          </p:cNvPr>
          <p:cNvSpPr>
            <a:spLocks noGrp="1"/>
          </p:cNvSpPr>
          <p:nvPr>
            <p:ph idx="1"/>
          </p:nvPr>
        </p:nvSpPr>
        <p:spPr>
          <a:xfrm>
            <a:off x="838200" y="1309036"/>
            <a:ext cx="10515600" cy="4867927"/>
          </a:xfrm>
        </p:spPr>
        <p:txBody>
          <a:bodyPr>
            <a:normAutofit/>
          </a:bodyPr>
          <a:lstStyle/>
          <a:p>
            <a:r>
              <a:rPr lang="en-US" dirty="0"/>
              <a:t>We start by generating a set of nodes. If we’re working with a de Bruijn sequence of order k then each node contains a unique string of length k-1 from our alphabet. </a:t>
            </a:r>
          </a:p>
          <a:p>
            <a:r>
              <a:rPr lang="en-US" dirty="0"/>
              <a:t>For example, given our alphabet of binary digits and a de Bruijn sequence of order 3, we would generate every unique string of length 2: 00, 01, 10, 11.</a:t>
            </a:r>
          </a:p>
          <a:p>
            <a:r>
              <a:rPr lang="en-US" dirty="0"/>
              <a:t>Having done this, we can then build a directed graph. Every node has an edge leaving it that joins it to the node that would be next in the de Bruijn sequence. For example, node “01” would join to “10” using an edge of “0”, and to “11” using an edge of “1”.</a:t>
            </a:r>
            <a:endParaRPr lang="en-IN" dirty="0"/>
          </a:p>
        </p:txBody>
      </p:sp>
    </p:spTree>
    <p:extLst>
      <p:ext uri="{BB962C8B-B14F-4D97-AF65-F5344CB8AC3E}">
        <p14:creationId xmlns:p14="http://schemas.microsoft.com/office/powerpoint/2010/main" val="228695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2971-E036-CEBD-0CFB-EC97F1C62C4A}"/>
              </a:ext>
            </a:extLst>
          </p:cNvPr>
          <p:cNvSpPr>
            <a:spLocks noGrp="1"/>
          </p:cNvSpPr>
          <p:nvPr>
            <p:ph type="title"/>
          </p:nvPr>
        </p:nvSpPr>
        <p:spPr/>
        <p:txBody>
          <a:bodyPr/>
          <a:lstStyle/>
          <a:p>
            <a:r>
              <a:rPr lang="en-IN" b="1" i="0" dirty="0">
                <a:solidFill>
                  <a:schemeClr val="accent1"/>
                </a:solidFill>
                <a:effectLst/>
                <a:latin typeface="Raleway" pitchFamily="2" charset="0"/>
              </a:rPr>
              <a:t>Generating de Bruijn Sequences (contd.)</a:t>
            </a:r>
            <a:endParaRPr lang="en-IN" dirty="0"/>
          </a:p>
        </p:txBody>
      </p:sp>
      <p:sp>
        <p:nvSpPr>
          <p:cNvPr id="3" name="Content Placeholder 2">
            <a:extLst>
              <a:ext uri="{FF2B5EF4-FFF2-40B4-BE49-F238E27FC236}">
                <a16:creationId xmlns:a16="http://schemas.microsoft.com/office/drawing/2014/main" id="{8695EA6B-9664-6D35-7532-8F482F5BAF21}"/>
              </a:ext>
            </a:extLst>
          </p:cNvPr>
          <p:cNvSpPr>
            <a:spLocks noGrp="1"/>
          </p:cNvSpPr>
          <p:nvPr>
            <p:ph idx="1"/>
          </p:nvPr>
        </p:nvSpPr>
        <p:spPr/>
        <p:txBody>
          <a:bodyPr>
            <a:normAutofit/>
          </a:bodyPr>
          <a:lstStyle/>
          <a:p>
            <a:pPr>
              <a:lnSpc>
                <a:spcPct val="100000"/>
              </a:lnSpc>
            </a:pPr>
            <a:r>
              <a:rPr lang="en-US" dirty="0"/>
              <a:t>By definition, every one of our nodes will have one edge leaving it for every symbol in our alphabet, and an equally will have one edge entering it for every symbol in our alphabet. This means that we will always have an even number of edges for every node. This in turn means that we always have an Euler Path in our graph.</a:t>
            </a:r>
          </a:p>
          <a:p>
            <a:pPr>
              <a:lnSpc>
                <a:spcPct val="100000"/>
              </a:lnSpc>
            </a:pPr>
            <a:r>
              <a:rPr lang="en-US" dirty="0"/>
              <a:t>We can then make use of this to generate our de Bruijn sequence. We pick a node as our start, then follow the Euler Path throughout the entire graph, adding the appropriate symbol from that edge. Once we’ve traced the entire path we will have our de Bruijn sequence.</a:t>
            </a:r>
            <a:endParaRPr lang="en-IN" dirty="0"/>
          </a:p>
        </p:txBody>
      </p:sp>
    </p:spTree>
    <p:extLst>
      <p:ext uri="{BB962C8B-B14F-4D97-AF65-F5344CB8AC3E}">
        <p14:creationId xmlns:p14="http://schemas.microsoft.com/office/powerpoint/2010/main" val="286587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71AE-5933-D462-BAF8-B23500826D98}"/>
              </a:ext>
            </a:extLst>
          </p:cNvPr>
          <p:cNvSpPr>
            <a:spLocks noGrp="1"/>
          </p:cNvSpPr>
          <p:nvPr>
            <p:ph type="title"/>
          </p:nvPr>
        </p:nvSpPr>
        <p:spPr>
          <a:xfrm>
            <a:off x="838200" y="365126"/>
            <a:ext cx="10515600" cy="404896"/>
          </a:xfrm>
        </p:spPr>
        <p:txBody>
          <a:bodyPr>
            <a:normAutofit fontScale="90000"/>
          </a:bodyPr>
          <a:lstStyle/>
          <a:p>
            <a:r>
              <a:rPr lang="en-US" dirty="0">
                <a:solidFill>
                  <a:schemeClr val="accent1"/>
                </a:solidFill>
              </a:rPr>
              <a:t>Example</a:t>
            </a:r>
            <a:endParaRPr lang="en-IN" dirty="0">
              <a:solidFill>
                <a:schemeClr val="accent1"/>
              </a:solidFill>
            </a:endParaRPr>
          </a:p>
        </p:txBody>
      </p:sp>
      <p:sp>
        <p:nvSpPr>
          <p:cNvPr id="3" name="Content Placeholder 2">
            <a:extLst>
              <a:ext uri="{FF2B5EF4-FFF2-40B4-BE49-F238E27FC236}">
                <a16:creationId xmlns:a16="http://schemas.microsoft.com/office/drawing/2014/main" id="{62E4AD63-A46F-47BB-024F-D25209F8CC40}"/>
              </a:ext>
            </a:extLst>
          </p:cNvPr>
          <p:cNvSpPr>
            <a:spLocks noGrp="1"/>
          </p:cNvSpPr>
          <p:nvPr>
            <p:ph idx="1"/>
          </p:nvPr>
        </p:nvSpPr>
        <p:spPr>
          <a:xfrm>
            <a:off x="664945" y="843848"/>
            <a:ext cx="10515600" cy="4351338"/>
          </a:xfrm>
        </p:spPr>
        <p:txBody>
          <a:bodyPr/>
          <a:lstStyle/>
          <a:p>
            <a:r>
              <a:rPr lang="en-US" dirty="0"/>
              <a:t>For example, if we start at node “00” and follow edges “0”, “1”, “0”, “1”, “1”, “1”, “0”, “0” then we will have generated our sequence:</a:t>
            </a:r>
            <a:endParaRPr lang="en-IN" dirty="0"/>
          </a:p>
        </p:txBody>
      </p:sp>
      <p:pic>
        <p:nvPicPr>
          <p:cNvPr id="1028" name="Picture 4" descr="buijin">
            <a:extLst>
              <a:ext uri="{FF2B5EF4-FFF2-40B4-BE49-F238E27FC236}">
                <a16:creationId xmlns:a16="http://schemas.microsoft.com/office/drawing/2014/main" id="{0FAC2F88-D079-2BD3-4830-70FE6806B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045" y="1885048"/>
            <a:ext cx="4991100" cy="4743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A11016-3268-F80C-D607-829EC767C94C}"/>
              </a:ext>
            </a:extLst>
          </p:cNvPr>
          <p:cNvSpPr txBox="1"/>
          <p:nvPr/>
        </p:nvSpPr>
        <p:spPr>
          <a:xfrm>
            <a:off x="3128211" y="6443832"/>
            <a:ext cx="7392202" cy="369332"/>
          </a:xfrm>
          <a:prstGeom prst="rect">
            <a:avLst/>
          </a:prstGeom>
          <a:noFill/>
        </p:spPr>
        <p:txBody>
          <a:bodyPr wrap="square" rtlCol="0">
            <a:spAutoFit/>
          </a:bodyPr>
          <a:lstStyle/>
          <a:p>
            <a:r>
              <a:rPr lang="en-IN" u="sng" dirty="0">
                <a:solidFill>
                  <a:schemeClr val="tx1">
                    <a:lumMod val="95000"/>
                    <a:lumOff val="5000"/>
                  </a:schemeClr>
                </a:solidFill>
                <a:hlinkClick r:id="rId3">
                  <a:extLst>
                    <a:ext uri="{A12FA001-AC4F-418D-AE19-62706E023703}">
                      <ahyp:hlinkClr xmlns:ahyp="http://schemas.microsoft.com/office/drawing/2018/hyperlinkcolor" val="tx"/>
                    </a:ext>
                  </a:extLst>
                </a:hlinkClick>
              </a:rPr>
              <a:t>Source: </a:t>
            </a:r>
            <a:r>
              <a:rPr lang="en-IN" dirty="0">
                <a:solidFill>
                  <a:srgbClr val="0563C1"/>
                </a:solidFill>
                <a:hlinkClick r:id="rId3">
                  <a:extLst>
                    <a:ext uri="{A12FA001-AC4F-418D-AE19-62706E023703}">
                      <ahyp:hlinkClr xmlns:ahyp="http://schemas.microsoft.com/office/drawing/2018/hyperlinkcolor" val="tx"/>
                    </a:ext>
                  </a:extLst>
                </a:hlinkClick>
              </a:rPr>
              <a:t>The de Bruijn Sequence | </a:t>
            </a:r>
            <a:r>
              <a:rPr lang="en-IN" dirty="0" err="1">
                <a:solidFill>
                  <a:srgbClr val="0563C1"/>
                </a:solidFill>
                <a:hlinkClick r:id="rId3">
                  <a:extLst>
                    <a:ext uri="{A12FA001-AC4F-418D-AE19-62706E023703}">
                      <ahyp:hlinkClr xmlns:ahyp="http://schemas.microsoft.com/office/drawing/2018/hyperlinkcolor" val="tx"/>
                    </a:ext>
                  </a:extLst>
                </a:hlinkClick>
              </a:rPr>
              <a:t>Baeldung</a:t>
            </a:r>
            <a:r>
              <a:rPr lang="en-IN" dirty="0">
                <a:solidFill>
                  <a:srgbClr val="0563C1"/>
                </a:solidFill>
                <a:hlinkClick r:id="rId3">
                  <a:extLst>
                    <a:ext uri="{A12FA001-AC4F-418D-AE19-62706E023703}">
                      <ahyp:hlinkClr xmlns:ahyp="http://schemas.microsoft.com/office/drawing/2018/hyperlinkcolor" val="tx"/>
                    </a:ext>
                  </a:extLst>
                </a:hlinkClick>
              </a:rPr>
              <a:t> on Computer Science</a:t>
            </a:r>
            <a:endParaRPr lang="en-IN" dirty="0"/>
          </a:p>
        </p:txBody>
      </p:sp>
    </p:spTree>
    <p:extLst>
      <p:ext uri="{BB962C8B-B14F-4D97-AF65-F5344CB8AC3E}">
        <p14:creationId xmlns:p14="http://schemas.microsoft.com/office/powerpoint/2010/main" val="170472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1253</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Calibri</vt:lpstr>
      <vt:lpstr>Calibri Light</vt:lpstr>
      <vt:lpstr>Cambria Math</vt:lpstr>
      <vt:lpstr>Nimbus Roman No9 L</vt:lpstr>
      <vt:lpstr>Raleway</vt:lpstr>
      <vt:lpstr>Office Theme</vt:lpstr>
      <vt:lpstr>GRAPH THEORY  DE BRUIJN SEQUENCE, ORIENTATIONS AND TOURNAMENTS </vt:lpstr>
      <vt:lpstr>De Bruijn sequence</vt:lpstr>
      <vt:lpstr>Example</vt:lpstr>
      <vt:lpstr>How to solve?</vt:lpstr>
      <vt:lpstr>For example, if n=3 and k=2, then we construct the following graph:</vt:lpstr>
      <vt:lpstr>Interpretation of Graph</vt:lpstr>
      <vt:lpstr>Generating de Bruijn Sequences </vt:lpstr>
      <vt:lpstr>Generating de Bruijn Sequences (contd.)</vt:lpstr>
      <vt:lpstr>Example</vt:lpstr>
      <vt:lpstr>Orientation</vt:lpstr>
      <vt:lpstr>For Example,</vt:lpstr>
      <vt:lpstr>PowerPoint Presentation</vt:lpstr>
      <vt:lpstr>PowerPoint Presentation</vt:lpstr>
      <vt:lpstr>Tournament</vt:lpstr>
      <vt:lpstr>How many tournament on N vertices</vt:lpstr>
      <vt:lpstr>Transitive Tournament</vt:lpstr>
      <vt:lpstr>Hamiltonian Tournament</vt:lpstr>
      <vt:lpstr>Ramsey Theory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Bruijn sequence</dc:title>
  <dc:creator>SONAM</dc:creator>
  <cp:lastModifiedBy>Windows User</cp:lastModifiedBy>
  <cp:revision>7</cp:revision>
  <dcterms:created xsi:type="dcterms:W3CDTF">2022-11-14T14:55:44Z</dcterms:created>
  <dcterms:modified xsi:type="dcterms:W3CDTF">2022-11-14T18:24:00Z</dcterms:modified>
</cp:coreProperties>
</file>