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3" r:id="rId6"/>
    <p:sldId id="274" r:id="rId7"/>
    <p:sldId id="276" r:id="rId8"/>
    <p:sldId id="277" r:id="rId9"/>
    <p:sldId id="275" r:id="rId10"/>
    <p:sldId id="278" r:id="rId11"/>
    <p:sldId id="279" r:id="rId12"/>
    <p:sldId id="280" r:id="rId13"/>
    <p:sldId id="281" r:id="rId14"/>
    <p:sldId id="282" r:id="rId15"/>
    <p:sldId id="283" r:id="rId16"/>
    <p:sldId id="284" r:id="rId17"/>
    <p:sldId id="285" r:id="rId18"/>
    <p:sldId id="286" r:id="rId19"/>
    <p:sldId id="287" r:id="rId20"/>
    <p:sldId id="288" r:id="rId21"/>
    <p:sldId id="291" r:id="rId22"/>
    <p:sldId id="292" r:id="rId23"/>
    <p:sldId id="289" r:id="rId24"/>
    <p:sldId id="293" r:id="rId25"/>
    <p:sldId id="294" r:id="rId26"/>
    <p:sldId id="295" r:id="rId27"/>
    <p:sldId id="296" r:id="rId28"/>
    <p:sldId id="297" r:id="rId29"/>
    <p:sldId id="298" r:id="rId30"/>
    <p:sldId id="299" r:id="rId31"/>
    <p:sldId id="300" r:id="rId32"/>
    <p:sldId id="290" r:id="rId33"/>
    <p:sldId id="301" r:id="rId34"/>
    <p:sldId id="302" r:id="rId35"/>
    <p:sldId id="303" r:id="rId36"/>
    <p:sldId id="304" r:id="rId37"/>
    <p:sldId id="305" r:id="rId38"/>
    <p:sldId id="306" r:id="rId39"/>
    <p:sldId id="308" r:id="rId40"/>
    <p:sldId id="309" r:id="rId41"/>
    <p:sldId id="310" r:id="rId42"/>
    <p:sldId id="311" r:id="rId43"/>
    <p:sldId id="307" r:id="rId4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46B5D-030C-4201-B15C-2B1D29E4B8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450D39EE-51CB-41C0-99E3-5612AAD91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873B596A-D2FD-4646-8D50-38078E7BEF0E}"/>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5" name="Marcador de pie de página 4">
            <a:extLst>
              <a:ext uri="{FF2B5EF4-FFF2-40B4-BE49-F238E27FC236}">
                <a16:creationId xmlns:a16="http://schemas.microsoft.com/office/drawing/2014/main" id="{89D79A10-106C-4710-AE8E-97B23D695A9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C6B9ACE-E677-4221-9200-6EEE7073A328}"/>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283823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FB63E-E78A-4F55-8A2F-52FD61194D2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BF195C81-8040-4BAD-8353-2BEBBD05FD8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437371D-D658-4EB1-9C26-E2296837747E}"/>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5" name="Marcador de pie de página 4">
            <a:extLst>
              <a:ext uri="{FF2B5EF4-FFF2-40B4-BE49-F238E27FC236}">
                <a16:creationId xmlns:a16="http://schemas.microsoft.com/office/drawing/2014/main" id="{7DB5ABAE-4BEE-4D95-ACA8-F0D9388384C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F0FED6B-A5A7-4FF1-904A-86AD1A9FE604}"/>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175125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DFEA61-F580-437C-A83F-A249C4CD8BD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860151D-FC79-4814-BB87-D54F8F21DBC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F9A1A1E-F769-4487-B089-C2361A0FEED7}"/>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5" name="Marcador de pie de página 4">
            <a:extLst>
              <a:ext uri="{FF2B5EF4-FFF2-40B4-BE49-F238E27FC236}">
                <a16:creationId xmlns:a16="http://schemas.microsoft.com/office/drawing/2014/main" id="{F2A2EB5F-7848-4930-8FFF-E4E770BD6B3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A3608D3-A7FE-431E-9B38-668086C3B368}"/>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30919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1FEDC-FD98-469D-8841-DBAD721A7A5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A8F9543-DB7A-4E50-B346-8068D6350BE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D03B1B6-386E-4A71-8D0B-3C37927BFEEF}"/>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5" name="Marcador de pie de página 4">
            <a:extLst>
              <a:ext uri="{FF2B5EF4-FFF2-40B4-BE49-F238E27FC236}">
                <a16:creationId xmlns:a16="http://schemas.microsoft.com/office/drawing/2014/main" id="{5DDE87FD-A440-405C-BDE6-3A77AA1F5F1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D6DF17CE-F490-4F80-8C2F-59DC6530642D}"/>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403362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3035E-C24C-436E-BE5E-C8029969CE3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BE918E3-3583-487E-8F97-543371E7B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16D00F2A-CE57-4EEC-917B-5A61923BFB23}"/>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5" name="Marcador de pie de página 4">
            <a:extLst>
              <a:ext uri="{FF2B5EF4-FFF2-40B4-BE49-F238E27FC236}">
                <a16:creationId xmlns:a16="http://schemas.microsoft.com/office/drawing/2014/main" id="{EBF99F05-450F-4C5B-AB72-43E81E282595}"/>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E3CAC61-EB22-41D0-B01D-DD1AA09A02BE}"/>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393494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48209-6087-4A39-BEC8-76DEA8A8A3C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DC9F04B-5F62-4F62-9A47-C26FDC407C7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6A7921E4-EC1F-47DC-A04C-73F7BD5C6D0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93CF434E-A465-49DF-A3F8-06213B8D71C6}"/>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6" name="Marcador de pie de página 5">
            <a:extLst>
              <a:ext uri="{FF2B5EF4-FFF2-40B4-BE49-F238E27FC236}">
                <a16:creationId xmlns:a16="http://schemas.microsoft.com/office/drawing/2014/main" id="{04BEA8B9-CF29-4D33-9FD4-BB56D42ACDFF}"/>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7E78A874-42E1-445D-BC8B-99E84F2CC8AE}"/>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228408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72F7D-663A-433B-A18A-3E30C5116E1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294BD7F7-3030-421B-B41D-90DE787E2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1D03CC0-647B-4A49-9940-342EB08D999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42A22B80-A13A-4D30-8E5B-1F8747117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506E9B2-899F-462F-B2D6-1E90B6BF019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542DEE92-8A51-4C47-BDFA-8D4ACCC5D221}"/>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8" name="Marcador de pie de página 7">
            <a:extLst>
              <a:ext uri="{FF2B5EF4-FFF2-40B4-BE49-F238E27FC236}">
                <a16:creationId xmlns:a16="http://schemas.microsoft.com/office/drawing/2014/main" id="{FBA4E058-021C-4868-AC53-430429FE7465}"/>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536F9EF0-2E95-4CBB-9FEC-B6397888E58F}"/>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425440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B4024-6A30-49EA-8532-6B4AF0D153B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3C16D315-2D56-4D85-BAFC-A97D7F159FC3}"/>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4" name="Marcador de pie de página 3">
            <a:extLst>
              <a:ext uri="{FF2B5EF4-FFF2-40B4-BE49-F238E27FC236}">
                <a16:creationId xmlns:a16="http://schemas.microsoft.com/office/drawing/2014/main" id="{C108E9D4-5778-4AB3-88AD-5DADC7EE9F7F}"/>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9BC9698E-096E-4943-BD32-2606C0C34994}"/>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428120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976B9BE-16AD-4A0B-BE5A-73D6674E2E68}"/>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3" name="Marcador de pie de página 2">
            <a:extLst>
              <a:ext uri="{FF2B5EF4-FFF2-40B4-BE49-F238E27FC236}">
                <a16:creationId xmlns:a16="http://schemas.microsoft.com/office/drawing/2014/main" id="{CF2CAB49-6AE9-46B1-96F8-4842C7736A2C}"/>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04BB1E86-B832-4A0F-A46B-0749571C51CC}"/>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7437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1E464-BD48-4776-947A-B5CEA025C5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8B59989-470B-4928-A45C-0206A0E63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3CCC4881-2CF0-48F7-BA3B-618B6DC2E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CACB7A2-D947-44E6-94B3-180A05CAE9C5}"/>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6" name="Marcador de pie de página 5">
            <a:extLst>
              <a:ext uri="{FF2B5EF4-FFF2-40B4-BE49-F238E27FC236}">
                <a16:creationId xmlns:a16="http://schemas.microsoft.com/office/drawing/2014/main" id="{27EE1605-74B5-446F-912B-4DB55CFBEF71}"/>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58AB308-F240-4841-998D-1B93C525B0AC}"/>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192072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D658D-7537-40F8-809E-C52063663F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641B483F-2FDE-45A0-AB08-76782730A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5063D4D0-854F-4A3E-B132-07A91CC06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8EBA0C3-E728-435C-BEC6-FAC19E277EC2}"/>
              </a:ext>
            </a:extLst>
          </p:cNvPr>
          <p:cNvSpPr>
            <a:spLocks noGrp="1"/>
          </p:cNvSpPr>
          <p:nvPr>
            <p:ph type="dt" sz="half" idx="10"/>
          </p:nvPr>
        </p:nvSpPr>
        <p:spPr/>
        <p:txBody>
          <a:bodyPr/>
          <a:lstStyle/>
          <a:p>
            <a:fld id="{5D4BDD1B-DB7E-4945-929A-12A6E485C4B7}" type="datetimeFigureOut">
              <a:rPr lang="es-EC" smtClean="0"/>
              <a:t>1/3/2019</a:t>
            </a:fld>
            <a:endParaRPr lang="es-EC"/>
          </a:p>
        </p:txBody>
      </p:sp>
      <p:sp>
        <p:nvSpPr>
          <p:cNvPr id="6" name="Marcador de pie de página 5">
            <a:extLst>
              <a:ext uri="{FF2B5EF4-FFF2-40B4-BE49-F238E27FC236}">
                <a16:creationId xmlns:a16="http://schemas.microsoft.com/office/drawing/2014/main" id="{3058CFEA-F8D4-4819-A8C7-264BCADD72DC}"/>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32879F31-99A4-4D18-B078-E90FB964811A}"/>
              </a:ext>
            </a:extLst>
          </p:cNvPr>
          <p:cNvSpPr>
            <a:spLocks noGrp="1"/>
          </p:cNvSpPr>
          <p:nvPr>
            <p:ph type="sldNum" sz="quarter" idx="12"/>
          </p:nvPr>
        </p:nvSpPr>
        <p:spPr/>
        <p:txBody>
          <a:bodyPr/>
          <a:lstStyle/>
          <a:p>
            <a:fld id="{9AA03BFE-2A23-4468-9034-508E3BF135C9}" type="slidenum">
              <a:rPr lang="es-EC" smtClean="0"/>
              <a:t>‹Nº›</a:t>
            </a:fld>
            <a:endParaRPr lang="es-EC"/>
          </a:p>
        </p:txBody>
      </p:sp>
    </p:spTree>
    <p:extLst>
      <p:ext uri="{BB962C8B-B14F-4D97-AF65-F5344CB8AC3E}">
        <p14:creationId xmlns:p14="http://schemas.microsoft.com/office/powerpoint/2010/main" val="226521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CF2027C-F389-4811-A164-608B61C8F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1E3D598-B3B2-454A-BE22-85C578BC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D4A2180-07D2-4B1F-AA1E-8AFCCBC3A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BDD1B-DB7E-4945-929A-12A6E485C4B7}" type="datetimeFigureOut">
              <a:rPr lang="es-EC" smtClean="0"/>
              <a:t>1/3/2019</a:t>
            </a:fld>
            <a:endParaRPr lang="es-EC"/>
          </a:p>
        </p:txBody>
      </p:sp>
      <p:sp>
        <p:nvSpPr>
          <p:cNvPr id="5" name="Marcador de pie de página 4">
            <a:extLst>
              <a:ext uri="{FF2B5EF4-FFF2-40B4-BE49-F238E27FC236}">
                <a16:creationId xmlns:a16="http://schemas.microsoft.com/office/drawing/2014/main" id="{A4B6153B-1106-41B9-997C-6293D8284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49E8BBEC-F59C-409B-A268-8E0AEDB52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03BFE-2A23-4468-9034-508E3BF135C9}" type="slidenum">
              <a:rPr lang="es-EC" smtClean="0"/>
              <a:t>‹Nº›</a:t>
            </a:fld>
            <a:endParaRPr lang="es-EC"/>
          </a:p>
        </p:txBody>
      </p:sp>
    </p:spTree>
    <p:extLst>
      <p:ext uri="{BB962C8B-B14F-4D97-AF65-F5344CB8AC3E}">
        <p14:creationId xmlns:p14="http://schemas.microsoft.com/office/powerpoint/2010/main" val="1895640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B7E4E-934C-4601-8D34-C113BB675A09}"/>
              </a:ext>
            </a:extLst>
          </p:cNvPr>
          <p:cNvSpPr>
            <a:spLocks noGrp="1"/>
          </p:cNvSpPr>
          <p:nvPr>
            <p:ph type="ctrTitle"/>
          </p:nvPr>
        </p:nvSpPr>
        <p:spPr>
          <a:xfrm>
            <a:off x="1524000" y="406400"/>
            <a:ext cx="9144000" cy="2387600"/>
          </a:xfrm>
        </p:spPr>
        <p:txBody>
          <a:bodyPr/>
          <a:lstStyle/>
          <a:p>
            <a:r>
              <a:rPr lang="es-EC" dirty="0">
                <a:latin typeface="Arial Black" panose="020B0A04020102020204" pitchFamily="34" charset="0"/>
              </a:rPr>
              <a:t>I.S.T.ER</a:t>
            </a:r>
          </a:p>
        </p:txBody>
      </p:sp>
      <p:sp>
        <p:nvSpPr>
          <p:cNvPr id="3" name="Subtítulo 2">
            <a:extLst>
              <a:ext uri="{FF2B5EF4-FFF2-40B4-BE49-F238E27FC236}">
                <a16:creationId xmlns:a16="http://schemas.microsoft.com/office/drawing/2014/main" id="{C6C975CB-6D96-44DF-90A0-CEF8B36B04F3}"/>
              </a:ext>
            </a:extLst>
          </p:cNvPr>
          <p:cNvSpPr>
            <a:spLocks noGrp="1"/>
          </p:cNvSpPr>
          <p:nvPr>
            <p:ph type="subTitle" idx="1"/>
          </p:nvPr>
        </p:nvSpPr>
        <p:spPr>
          <a:xfrm>
            <a:off x="1524000" y="3236119"/>
            <a:ext cx="9144000" cy="2387599"/>
          </a:xfrm>
        </p:spPr>
        <p:txBody>
          <a:bodyPr>
            <a:normAutofit/>
          </a:bodyPr>
          <a:lstStyle/>
          <a:p>
            <a:r>
              <a:rPr lang="es-EC" dirty="0" err="1"/>
              <a:t>Srta</a:t>
            </a:r>
            <a:r>
              <a:rPr lang="es-EC" dirty="0"/>
              <a:t>: TANIA QUILACHAMIN PINZA</a:t>
            </a:r>
          </a:p>
          <a:p>
            <a:r>
              <a:rPr lang="es-EC" dirty="0"/>
              <a:t>PROGRAMACIÓN OBJETO II</a:t>
            </a:r>
          </a:p>
          <a:p>
            <a:r>
              <a:rPr lang="es-EC" dirty="0"/>
              <a:t>SEXTO NIVEL</a:t>
            </a:r>
          </a:p>
          <a:p>
            <a:r>
              <a:rPr lang="es-EC" b="1" dirty="0"/>
              <a:t>TEMA: FUNDAMENTOS DE JAVASCRIPT</a:t>
            </a:r>
          </a:p>
          <a:p>
            <a:r>
              <a:rPr lang="es-EC" dirty="0"/>
              <a:t>ING. SANTIAGO SOLIS</a:t>
            </a:r>
          </a:p>
        </p:txBody>
      </p:sp>
    </p:spTree>
    <p:extLst>
      <p:ext uri="{BB962C8B-B14F-4D97-AF65-F5344CB8AC3E}">
        <p14:creationId xmlns:p14="http://schemas.microsoft.com/office/powerpoint/2010/main" val="414869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AE563-3F12-48F3-97B7-789AC8A19EBA}"/>
              </a:ext>
            </a:extLst>
          </p:cNvPr>
          <p:cNvSpPr>
            <a:spLocks noGrp="1"/>
          </p:cNvSpPr>
          <p:nvPr>
            <p:ph type="title"/>
          </p:nvPr>
        </p:nvSpPr>
        <p:spPr>
          <a:xfrm>
            <a:off x="838200" y="389489"/>
            <a:ext cx="10515600" cy="1009651"/>
          </a:xfrm>
        </p:spPr>
        <p:txBody>
          <a:bodyPr>
            <a:normAutofit/>
          </a:bodyPr>
          <a:lstStyle/>
          <a:p>
            <a:pPr algn="ctr"/>
            <a:r>
              <a:rPr lang="es-EC" sz="4000" dirty="0">
                <a:latin typeface="Arial" panose="020B0604020202020204" pitchFamily="34" charset="0"/>
                <a:cs typeface="Arial" panose="020B0604020202020204" pitchFamily="34" charset="0"/>
              </a:rPr>
              <a:t>Comparaciones en JavaScript</a:t>
            </a:r>
          </a:p>
        </p:txBody>
      </p:sp>
      <p:sp>
        <p:nvSpPr>
          <p:cNvPr id="3" name="Marcador de contenido 2">
            <a:extLst>
              <a:ext uri="{FF2B5EF4-FFF2-40B4-BE49-F238E27FC236}">
                <a16:creationId xmlns:a16="http://schemas.microsoft.com/office/drawing/2014/main" id="{4D505809-7EBB-44F0-A330-206B9E42E428}"/>
              </a:ext>
            </a:extLst>
          </p:cNvPr>
          <p:cNvSpPr>
            <a:spLocks noGrp="1"/>
          </p:cNvSpPr>
          <p:nvPr>
            <p:ph idx="1"/>
          </p:nvPr>
        </p:nvSpPr>
        <p:spPr>
          <a:xfrm>
            <a:off x="387626" y="1219200"/>
            <a:ext cx="10515600" cy="5420139"/>
          </a:xfrm>
        </p:spPr>
        <p:txBody>
          <a:bodyPr>
            <a:normAutofit fontScale="92500" lnSpcReduction="20000"/>
          </a:bodyPr>
          <a:lstStyle/>
          <a:p>
            <a:pPr marL="0" indent="0">
              <a:buNone/>
            </a:pPr>
            <a:r>
              <a:rPr lang="es-EC" sz="2000" dirty="0">
                <a:latin typeface="Arial" panose="020B0604020202020204" pitchFamily="34" charset="0"/>
                <a:cs typeface="Arial" panose="020B0604020202020204" pitchFamily="34" charset="0"/>
              </a:rPr>
              <a:t>Existen varias maneras de comparar variables u objetos dentro de JavaScript.</a:t>
            </a:r>
          </a:p>
          <a:p>
            <a:pPr marL="0" indent="0">
              <a:buNone/>
            </a:pPr>
            <a:r>
              <a:rPr lang="es-EC" sz="2000" dirty="0">
                <a:latin typeface="Arial" panose="020B0604020202020204" pitchFamily="34" charset="0"/>
                <a:cs typeface="Arial" panose="020B0604020202020204" pitchFamily="34" charset="0"/>
              </a:rPr>
              <a:t>Existen cinco tipos de datos que son primitivos y es necesario comprender al momento de hacer comparaciones:</a:t>
            </a:r>
          </a:p>
          <a:p>
            <a:r>
              <a:rPr lang="es-EC" sz="2000" dirty="0">
                <a:latin typeface="Arial" panose="020B0604020202020204" pitchFamily="34" charset="0"/>
                <a:cs typeface="Arial" panose="020B0604020202020204" pitchFamily="34" charset="0"/>
              </a:rPr>
              <a:t> </a:t>
            </a:r>
            <a:r>
              <a:rPr lang="es-EC" sz="1500" dirty="0" err="1">
                <a:latin typeface="Arial" panose="020B0604020202020204" pitchFamily="34" charset="0"/>
                <a:cs typeface="Arial" panose="020B0604020202020204" pitchFamily="34" charset="0"/>
              </a:rPr>
              <a:t>Boolean</a:t>
            </a:r>
            <a:endParaRPr lang="es-EC" sz="1500" dirty="0">
              <a:latin typeface="Arial" panose="020B0604020202020204" pitchFamily="34" charset="0"/>
              <a:cs typeface="Arial" panose="020B0604020202020204" pitchFamily="34" charset="0"/>
            </a:endParaRPr>
          </a:p>
          <a:p>
            <a:r>
              <a:rPr lang="es-EC" sz="1500" dirty="0" err="1">
                <a:latin typeface="Arial" panose="020B0604020202020204" pitchFamily="34" charset="0"/>
                <a:cs typeface="Arial" panose="020B0604020202020204" pitchFamily="34" charset="0"/>
              </a:rPr>
              <a:t>Null</a:t>
            </a:r>
            <a:endParaRPr lang="es-EC" sz="1500" dirty="0">
              <a:latin typeface="Arial" panose="020B0604020202020204" pitchFamily="34" charset="0"/>
              <a:cs typeface="Arial" panose="020B0604020202020204" pitchFamily="34" charset="0"/>
            </a:endParaRPr>
          </a:p>
          <a:p>
            <a:r>
              <a:rPr lang="es-EC" sz="1500" dirty="0" err="1">
                <a:latin typeface="Arial" panose="020B0604020202020204" pitchFamily="34" charset="0"/>
                <a:cs typeface="Arial" panose="020B0604020202020204" pitchFamily="34" charset="0"/>
              </a:rPr>
              <a:t>Undefined</a:t>
            </a:r>
            <a:endParaRPr lang="es-EC" sz="1500" dirty="0">
              <a:latin typeface="Arial" panose="020B0604020202020204" pitchFamily="34" charset="0"/>
              <a:cs typeface="Arial" panose="020B0604020202020204" pitchFamily="34" charset="0"/>
            </a:endParaRPr>
          </a:p>
          <a:p>
            <a:r>
              <a:rPr lang="es-EC" sz="1500" dirty="0">
                <a:latin typeface="Arial" panose="020B0604020202020204" pitchFamily="34" charset="0"/>
                <a:cs typeface="Arial" panose="020B0604020202020204" pitchFamily="34" charset="0"/>
              </a:rPr>
              <a:t>Number</a:t>
            </a:r>
          </a:p>
          <a:p>
            <a:r>
              <a:rPr lang="es-EC" sz="1500" dirty="0">
                <a:latin typeface="Arial" panose="020B0604020202020204" pitchFamily="34" charset="0"/>
                <a:cs typeface="Arial" panose="020B0604020202020204" pitchFamily="34" charset="0"/>
              </a:rPr>
              <a:t>String</a:t>
            </a:r>
          </a:p>
          <a:p>
            <a:pPr marL="0" indent="0">
              <a:buNone/>
            </a:pPr>
            <a:r>
              <a:rPr lang="es-EC" sz="2000" dirty="0">
                <a:latin typeface="Arial" panose="020B0604020202020204" pitchFamily="34" charset="0"/>
                <a:cs typeface="Arial" panose="020B0604020202020204" pitchFamily="34" charset="0"/>
              </a:rPr>
              <a:t>En el primer ejemplo le asignamos a ‘x’ un valor numérico y a ‘y’ un string.</a:t>
            </a:r>
          </a:p>
          <a:p>
            <a:pPr marL="0" indent="0">
              <a:buNone/>
            </a:pPr>
            <a:r>
              <a:rPr lang="es-EC" sz="2000" dirty="0">
                <a:latin typeface="Arial" panose="020B0604020202020204" pitchFamily="34" charset="0"/>
                <a:cs typeface="Arial" panose="020B0604020202020204" pitchFamily="34" charset="0"/>
              </a:rPr>
              <a:t>Para poder compararlos debemos agregar al mismo tipo de valor y permite que se puedan comparar.</a:t>
            </a:r>
          </a:p>
          <a:p>
            <a:pPr marL="0" indent="0">
              <a:buNone/>
            </a:pPr>
            <a:r>
              <a:rPr lang="es-EC" sz="2000" dirty="0">
                <a:latin typeface="Arial" panose="020B0604020202020204" pitchFamily="34" charset="0"/>
                <a:cs typeface="Arial" panose="020B0604020202020204" pitchFamily="34" charset="0"/>
              </a:rPr>
              <a:t>                        var x = 4</a:t>
            </a:r>
          </a:p>
          <a:p>
            <a:pPr marL="0" indent="0">
              <a:buNone/>
            </a:pPr>
            <a:r>
              <a:rPr lang="es-EC" sz="2000" dirty="0">
                <a:latin typeface="Arial" panose="020B0604020202020204" pitchFamily="34" charset="0"/>
                <a:cs typeface="Arial" panose="020B0604020202020204" pitchFamily="34" charset="0"/>
              </a:rPr>
              <a:t>                        var y = ‘4’</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x == y</a:t>
            </a:r>
          </a:p>
          <a:p>
            <a:pPr marL="0" indent="0">
              <a:buNone/>
            </a:pPr>
            <a:r>
              <a:rPr lang="es-EC" sz="2000" dirty="0">
                <a:latin typeface="Arial" panose="020B0604020202020204" pitchFamily="34" charset="0"/>
                <a:cs typeface="Arial" panose="020B0604020202020204" pitchFamily="34" charset="0"/>
              </a:rPr>
              <a:t>                          //true</a:t>
            </a:r>
          </a:p>
          <a:p>
            <a:pPr marL="0" indent="0">
              <a:buNone/>
            </a:pPr>
            <a:r>
              <a:rPr lang="es-EC" sz="2000" dirty="0">
                <a:latin typeface="Arial" panose="020B0604020202020204" pitchFamily="34" charset="0"/>
                <a:cs typeface="Arial" panose="020B0604020202020204" pitchFamily="34" charset="0"/>
              </a:rPr>
              <a:t>   </a:t>
            </a: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13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0ED7FC-6FFB-4C72-B1DB-E15474EF02E4}"/>
              </a:ext>
            </a:extLst>
          </p:cNvPr>
          <p:cNvSpPr>
            <a:spLocks noGrp="1"/>
          </p:cNvSpPr>
          <p:nvPr>
            <p:ph idx="1"/>
          </p:nvPr>
        </p:nvSpPr>
        <p:spPr>
          <a:xfrm>
            <a:off x="410817" y="318052"/>
            <a:ext cx="11317357" cy="6374296"/>
          </a:xfrm>
        </p:spPr>
        <p:txBody>
          <a:bodyPr>
            <a:normAutofit fontScale="70000" lnSpcReduction="20000"/>
          </a:bodyPr>
          <a:lstStyle/>
          <a:p>
            <a:pPr marL="0" indent="0">
              <a:buNone/>
            </a:pPr>
            <a:r>
              <a:rPr lang="es-EC" sz="2000" dirty="0">
                <a:latin typeface="Arial" panose="020B0604020202020204" pitchFamily="34" charset="0"/>
                <a:cs typeface="Arial" panose="020B0604020202020204" pitchFamily="34" charset="0"/>
              </a:rPr>
              <a:t>Cuando realizamos operaciones recomendable usar tres símbolos de igual (===). Esto permite que JavaScript no iguales las variables que son distintos tipo.</a:t>
            </a:r>
          </a:p>
          <a:p>
            <a:pPr marL="0" indent="0">
              <a:buNone/>
            </a:pPr>
            <a:r>
              <a:rPr lang="es-EC" sz="2000" dirty="0">
                <a:latin typeface="Arial" panose="020B0604020202020204" pitchFamily="34" charset="0"/>
                <a:cs typeface="Arial" panose="020B0604020202020204" pitchFamily="34" charset="0"/>
              </a:rPr>
              <a:t>                *Sacha recomienda usa siempre el triple igual, pero hay</a:t>
            </a:r>
          </a:p>
          <a:p>
            <a:pPr marL="0" indent="0">
              <a:buNone/>
            </a:pPr>
            <a:r>
              <a:rPr lang="es-EC" sz="2000" dirty="0">
                <a:latin typeface="Arial" panose="020B0604020202020204" pitchFamily="34" charset="0"/>
                <a:cs typeface="Arial" panose="020B0604020202020204" pitchFamily="34" charset="0"/>
              </a:rPr>
              <a:t>                   controversia</a:t>
            </a:r>
          </a:p>
          <a:p>
            <a:pPr marL="0" indent="0">
              <a:buNone/>
            </a:pPr>
            <a:r>
              <a:rPr lang="es-EC" sz="2000" dirty="0">
                <a:latin typeface="Arial" panose="020B0604020202020204" pitchFamily="34" charset="0"/>
                <a:cs typeface="Arial" panose="020B0604020202020204" pitchFamily="34" charset="0"/>
              </a:rPr>
              <a:t>               x == y</a:t>
            </a:r>
          </a:p>
          <a:p>
            <a:pPr marL="0" indent="0">
              <a:buNone/>
            </a:pPr>
            <a:r>
              <a:rPr lang="es-EC" sz="2000" dirty="0">
                <a:latin typeface="Arial" panose="020B0604020202020204" pitchFamily="34" charset="0"/>
                <a:cs typeface="Arial" panose="020B0604020202020204" pitchFamily="34" charset="0"/>
              </a:rPr>
              <a:t>                  //false</a:t>
            </a:r>
          </a:p>
          <a:p>
            <a:pPr marL="0" indent="0">
              <a:buNone/>
            </a:pPr>
            <a:r>
              <a:rPr lang="es-EC" sz="2000" dirty="0">
                <a:latin typeface="Arial" panose="020B0604020202020204" pitchFamily="34" charset="0"/>
                <a:cs typeface="Arial" panose="020B0604020202020204" pitchFamily="34" charset="0"/>
              </a:rPr>
              <a:t>Al comparar objetos JS tiene en cuenta también el nombre de las variables a demás del valor de los atributos.</a:t>
            </a:r>
          </a:p>
          <a:p>
            <a:pPr marL="0" indent="0">
              <a:buNone/>
            </a:pPr>
            <a:r>
              <a:rPr lang="es-EC" sz="2000" dirty="0">
                <a:latin typeface="Arial" panose="020B0604020202020204" pitchFamily="34" charset="0"/>
                <a:cs typeface="Arial" panose="020B0604020202020204" pitchFamily="34" charset="0"/>
              </a:rPr>
              <a:t>Con objetos literales desglosados(</a:t>
            </a:r>
            <a:r>
              <a:rPr lang="es-EC" sz="2000" i="1" dirty="0" err="1">
                <a:latin typeface="Arial" panose="020B0604020202020204" pitchFamily="34" charset="0"/>
                <a:cs typeface="Arial" panose="020B0604020202020204" pitchFamily="34" charset="0"/>
              </a:rPr>
              <a:t>otroMas</a:t>
            </a:r>
            <a:r>
              <a:rPr lang="es-EC" sz="2000" dirty="0">
                <a:latin typeface="Arial" panose="020B0604020202020204" pitchFamily="34" charset="0"/>
                <a:cs typeface="Arial" panose="020B0604020202020204" pitchFamily="34" charset="0"/>
              </a:rPr>
              <a:t> en este caso), pasa lo mismo y la comparación de false ya que lo que se genera es un nuevo </a:t>
            </a:r>
          </a:p>
          <a:p>
            <a:pPr marL="0" indent="0">
              <a:buNone/>
            </a:pPr>
            <a:r>
              <a:rPr lang="es-EC" sz="2000" dirty="0">
                <a:latin typeface="Arial" panose="020B0604020202020204" pitchFamily="34" charset="0"/>
                <a:cs typeface="Arial" panose="020B0604020202020204" pitchFamily="34" charset="0"/>
              </a:rPr>
              <a:t>objeto a partir del desglosado.</a:t>
            </a:r>
          </a:p>
          <a:p>
            <a:pPr marL="0" indent="0">
              <a:buNone/>
            </a:pPr>
            <a:r>
              <a:rPr lang="es-EC" sz="2000" dirty="0">
                <a:latin typeface="Arial" panose="020B0604020202020204" pitchFamily="34" charset="0"/>
                <a:cs typeface="Arial" panose="020B0604020202020204" pitchFamily="34" charset="0"/>
              </a:rPr>
              <a:t>            var sacha = {</a:t>
            </a:r>
          </a:p>
          <a:p>
            <a:pPr marL="0" indent="0">
              <a:buNone/>
            </a:pPr>
            <a:r>
              <a:rPr lang="es-EC" sz="2000" dirty="0">
                <a:latin typeface="Arial" panose="020B0604020202020204" pitchFamily="34" charset="0"/>
                <a:cs typeface="Arial" panose="020B0604020202020204" pitchFamily="34" charset="0"/>
              </a:rPr>
              <a:t>                     nombre: ‘Sacha’</a:t>
            </a:r>
          </a:p>
          <a:p>
            <a:pPr marL="0" indent="0">
              <a:buNone/>
            </a:pPr>
            <a:r>
              <a:rPr lang="es-EC" sz="2000" dirty="0">
                <a:latin typeface="Arial" panose="020B0604020202020204" pitchFamily="34" charset="0"/>
                <a:cs typeface="Arial" panose="020B0604020202020204" pitchFamily="34" charset="0"/>
              </a:rPr>
              <a:t>            }</a:t>
            </a:r>
          </a:p>
          <a:p>
            <a:pPr marL="0" indent="0">
              <a:buNone/>
            </a:pPr>
            <a:r>
              <a:rPr lang="es-EC" sz="2000" dirty="0">
                <a:latin typeface="Arial" panose="020B0604020202020204" pitchFamily="34" charset="0"/>
                <a:cs typeface="Arial" panose="020B0604020202020204" pitchFamily="34" charset="0"/>
              </a:rPr>
              <a:t>           var otro = {</a:t>
            </a:r>
          </a:p>
          <a:p>
            <a:pPr marL="0" indent="0">
              <a:buNone/>
            </a:pPr>
            <a:r>
              <a:rPr lang="es-EC" sz="2000" dirty="0">
                <a:latin typeface="Arial" panose="020B0604020202020204" pitchFamily="34" charset="0"/>
                <a:cs typeface="Arial" panose="020B0604020202020204" pitchFamily="34" charset="0"/>
              </a:rPr>
              <a:t>                  nombre: ‘Sacha’</a:t>
            </a:r>
          </a:p>
          <a:p>
            <a:pPr marL="0" indent="0">
              <a:buNone/>
            </a:pPr>
            <a:r>
              <a:rPr lang="es-EC" sz="2000" dirty="0">
                <a:latin typeface="Arial" panose="020B0604020202020204" pitchFamily="34" charset="0"/>
                <a:cs typeface="Arial" panose="020B0604020202020204" pitchFamily="34" charset="0"/>
              </a:rPr>
              <a:t>           }</a:t>
            </a:r>
          </a:p>
          <a:p>
            <a:pPr marL="0" indent="0">
              <a:buNone/>
            </a:pPr>
            <a:r>
              <a:rPr lang="es-EC" sz="2000" dirty="0">
                <a:latin typeface="Arial" panose="020B0604020202020204" pitchFamily="34" charset="0"/>
                <a:cs typeface="Arial" panose="020B0604020202020204" pitchFamily="34" charset="0"/>
              </a:rPr>
              <a:t>          sacha == otro</a:t>
            </a:r>
          </a:p>
          <a:p>
            <a:pPr marL="0" indent="0">
              <a:buNone/>
            </a:pPr>
            <a:r>
              <a:rPr lang="es-EC" sz="2000" dirty="0">
                <a:latin typeface="Arial" panose="020B0604020202020204" pitchFamily="34" charset="0"/>
                <a:cs typeface="Arial" panose="020B0604020202020204" pitchFamily="34" charset="0"/>
              </a:rPr>
              <a:t>         //false</a:t>
            </a:r>
          </a:p>
          <a:p>
            <a:pPr marL="0" indent="0">
              <a:buNone/>
            </a:pPr>
            <a:r>
              <a:rPr lang="es-EC" sz="2000" dirty="0">
                <a:latin typeface="Arial" panose="020B0604020202020204" pitchFamily="34" charset="0"/>
                <a:cs typeface="Arial" panose="020B0604020202020204" pitchFamily="34" charset="0"/>
              </a:rPr>
              <a:t>         sacha === otro</a:t>
            </a:r>
          </a:p>
          <a:p>
            <a:pPr marL="0" indent="0">
              <a:buNone/>
            </a:pPr>
            <a:r>
              <a:rPr lang="es-EC" sz="2000" dirty="0">
                <a:latin typeface="Arial" panose="020B0604020202020204" pitchFamily="34" charset="0"/>
                <a:cs typeface="Arial" panose="020B0604020202020204" pitchFamily="34" charset="0"/>
              </a:rPr>
              <a:t>         //false</a:t>
            </a:r>
          </a:p>
          <a:p>
            <a:pPr marL="0" indent="0">
              <a:buNone/>
            </a:pPr>
            <a:r>
              <a:rPr lang="es-EC" sz="2000" dirty="0">
                <a:latin typeface="Arial" panose="020B0604020202020204" pitchFamily="34" charset="0"/>
                <a:cs typeface="Arial" panose="020B0604020202020204" pitchFamily="34" charset="0"/>
              </a:rPr>
              <a:t>         sacha == </a:t>
            </a:r>
            <a:r>
              <a:rPr lang="es-EC" sz="2000" dirty="0" err="1">
                <a:latin typeface="Arial" panose="020B0604020202020204" pitchFamily="34" charset="0"/>
                <a:cs typeface="Arial" panose="020B0604020202020204" pitchFamily="34" charset="0"/>
              </a:rPr>
              <a:t>otroMas</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//false</a:t>
            </a:r>
          </a:p>
          <a:p>
            <a:pPr marL="0" indent="0">
              <a:buNone/>
            </a:pPr>
            <a:r>
              <a:rPr lang="es-EC" sz="2000" dirty="0">
                <a:latin typeface="Arial" panose="020B0604020202020204" pitchFamily="34" charset="0"/>
                <a:cs typeface="Arial" panose="020B0604020202020204" pitchFamily="34" charset="0"/>
              </a:rPr>
              <a:t>        sacha ===</a:t>
            </a:r>
            <a:r>
              <a:rPr lang="es-EC" sz="2000" dirty="0" err="1">
                <a:latin typeface="Arial" panose="020B0604020202020204" pitchFamily="34" charset="0"/>
                <a:cs typeface="Arial" panose="020B0604020202020204" pitchFamily="34" charset="0"/>
              </a:rPr>
              <a:t>otroMas</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//false</a:t>
            </a:r>
          </a:p>
        </p:txBody>
      </p:sp>
    </p:spTree>
    <p:extLst>
      <p:ext uri="{BB962C8B-B14F-4D97-AF65-F5344CB8AC3E}">
        <p14:creationId xmlns:p14="http://schemas.microsoft.com/office/powerpoint/2010/main" val="82697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86A876-AB2A-417F-9186-E7699B3EAE31}"/>
              </a:ext>
            </a:extLst>
          </p:cNvPr>
          <p:cNvSpPr>
            <a:spLocks noGrp="1"/>
          </p:cNvSpPr>
          <p:nvPr>
            <p:ph idx="1"/>
          </p:nvPr>
        </p:nvSpPr>
        <p:spPr>
          <a:xfrm>
            <a:off x="838200" y="453162"/>
            <a:ext cx="10515600" cy="5951676"/>
          </a:xfrm>
        </p:spPr>
        <p:txBody>
          <a:bodyPr>
            <a:normAutofit lnSpcReduction="10000"/>
          </a:bodyPr>
          <a:lstStyle/>
          <a:p>
            <a:pPr marL="0" indent="0">
              <a:buNone/>
            </a:pPr>
            <a:r>
              <a:rPr lang="es-EC" sz="2000" dirty="0">
                <a:latin typeface="Arial" panose="020B0604020202020204" pitchFamily="34" charset="0"/>
                <a:cs typeface="Arial" panose="020B0604020202020204" pitchFamily="34" charset="0"/>
              </a:rPr>
              <a:t>Si asignamos el valor del objeto a una variable y los comparamos, el </a:t>
            </a:r>
            <a:r>
              <a:rPr lang="es-EC" sz="2000" dirty="0" err="1">
                <a:latin typeface="Arial" panose="020B0604020202020204" pitchFamily="34" charset="0"/>
                <a:cs typeface="Arial" panose="020B0604020202020204" pitchFamily="34" charset="0"/>
              </a:rPr>
              <a:t>dobled</a:t>
            </a:r>
            <a:r>
              <a:rPr lang="es-EC" sz="2000" dirty="0">
                <a:latin typeface="Arial" panose="020B0604020202020204" pitchFamily="34" charset="0"/>
                <a:cs typeface="Arial" panose="020B0604020202020204" pitchFamily="34" charset="0"/>
              </a:rPr>
              <a:t> y el triple igual darán como resultado ‘true’ ya que en este caso las 2 variables estarían refiriendo al mismo espacio en la memoria RAM.</a:t>
            </a:r>
          </a:p>
          <a:p>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var </a:t>
            </a:r>
            <a:r>
              <a:rPr lang="es-EC" sz="2000" dirty="0" err="1">
                <a:latin typeface="Arial" panose="020B0604020202020204" pitchFamily="34" charset="0"/>
                <a:cs typeface="Arial" panose="020B0604020202020204" pitchFamily="34" charset="0"/>
              </a:rPr>
              <a:t>otroMasTodavia</a:t>
            </a:r>
            <a:r>
              <a:rPr lang="es-EC" sz="2000" dirty="0">
                <a:latin typeface="Arial" panose="020B0604020202020204" pitchFamily="34" charset="0"/>
                <a:cs typeface="Arial" panose="020B0604020202020204" pitchFamily="34" charset="0"/>
              </a:rPr>
              <a:t> = sacha</a:t>
            </a:r>
          </a:p>
          <a:p>
            <a:pPr marL="0" indent="0">
              <a:buNone/>
            </a:pPr>
            <a:r>
              <a:rPr lang="es-EC" sz="2000" dirty="0">
                <a:latin typeface="Arial" panose="020B0604020202020204" pitchFamily="34" charset="0"/>
                <a:cs typeface="Arial" panose="020B0604020202020204" pitchFamily="34" charset="0"/>
              </a:rPr>
              <a:t>          sacha == </a:t>
            </a:r>
            <a:r>
              <a:rPr lang="es-EC" sz="2000" dirty="0" err="1">
                <a:latin typeface="Arial" panose="020B0604020202020204" pitchFamily="34" charset="0"/>
                <a:cs typeface="Arial" panose="020B0604020202020204" pitchFamily="34" charset="0"/>
              </a:rPr>
              <a:t>otroMasTodavia</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//True</a:t>
            </a:r>
          </a:p>
          <a:p>
            <a:pPr marL="0" indent="0">
              <a:buNone/>
            </a:pPr>
            <a:r>
              <a:rPr lang="es-EC" sz="2000" dirty="0">
                <a:latin typeface="Arial" panose="020B0604020202020204" pitchFamily="34" charset="0"/>
                <a:cs typeface="Arial" panose="020B0604020202020204" pitchFamily="34" charset="0"/>
              </a:rPr>
              <a:t>          sacha === </a:t>
            </a:r>
            <a:r>
              <a:rPr lang="es-EC" sz="2000" dirty="0" err="1">
                <a:latin typeface="Arial" panose="020B0604020202020204" pitchFamily="34" charset="0"/>
                <a:cs typeface="Arial" panose="020B0604020202020204" pitchFamily="34" charset="0"/>
              </a:rPr>
              <a:t>otroMasTodavia</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//True</a:t>
            </a:r>
          </a:p>
          <a:p>
            <a:pPr marL="0" indent="0">
              <a:buNone/>
            </a:pPr>
            <a:r>
              <a:rPr lang="es-EC" sz="2000" dirty="0">
                <a:latin typeface="Arial" panose="020B0604020202020204" pitchFamily="34" charset="0"/>
                <a:cs typeface="Arial" panose="020B0604020202020204" pitchFamily="34" charset="0"/>
              </a:rPr>
              <a:t>Otra cosa a tener en cuenta es que si cambiamos el valor del atributo en la variable, </a:t>
            </a:r>
            <a:r>
              <a:rPr lang="es-EC" sz="2000" dirty="0" err="1">
                <a:latin typeface="Arial" panose="020B0604020202020204" pitchFamily="34" charset="0"/>
                <a:cs typeface="Arial" panose="020B0604020202020204" pitchFamily="34" charset="0"/>
              </a:rPr>
              <a:t>autmaticamente</a:t>
            </a:r>
            <a:r>
              <a:rPr lang="es-EC" sz="2000" dirty="0">
                <a:latin typeface="Arial" panose="020B0604020202020204" pitchFamily="34" charset="0"/>
                <a:cs typeface="Arial" panose="020B0604020202020204" pitchFamily="34" charset="0"/>
              </a:rPr>
              <a:t> cambia el valor del objeto también, por el mismo motivo que los operadores dan ‘true’, ambos refieren al mismo espacio en la memoria RAM.</a:t>
            </a:r>
          </a:p>
          <a:p>
            <a:pPr marL="0" indent="0">
              <a:buNone/>
            </a:pPr>
            <a:r>
              <a:rPr lang="es-EC" sz="2000" dirty="0">
                <a:latin typeface="Arial" panose="020B0604020202020204" pitchFamily="34" charset="0"/>
                <a:cs typeface="Arial" panose="020B0604020202020204" pitchFamily="34" charset="0"/>
              </a:rPr>
              <a:t>         var </a:t>
            </a:r>
            <a:r>
              <a:rPr lang="es-EC" sz="2000" dirty="0" err="1">
                <a:latin typeface="Arial" panose="020B0604020202020204" pitchFamily="34" charset="0"/>
                <a:cs typeface="Arial" panose="020B0604020202020204" pitchFamily="34" charset="0"/>
              </a:rPr>
              <a:t>otroMasTodavia.nombre</a:t>
            </a:r>
            <a:r>
              <a:rPr lang="es-EC" sz="2000" dirty="0">
                <a:latin typeface="Arial" panose="020B0604020202020204" pitchFamily="34" charset="0"/>
                <a:cs typeface="Arial" panose="020B0604020202020204" pitchFamily="34" charset="0"/>
              </a:rPr>
              <a:t> = “Alejandra”</a:t>
            </a:r>
          </a:p>
          <a:p>
            <a:pPr marL="0" indent="0">
              <a:buNone/>
            </a:pPr>
            <a:r>
              <a:rPr lang="es-EC" sz="2000" dirty="0">
                <a:latin typeface="Arial" panose="020B0604020202020204" pitchFamily="34" charset="0"/>
                <a:cs typeface="Arial" panose="020B0604020202020204" pitchFamily="34" charset="0"/>
              </a:rPr>
              <a:t>          sacha == </a:t>
            </a:r>
            <a:r>
              <a:rPr lang="es-EC" sz="2000" dirty="0" err="1">
                <a:latin typeface="Arial" panose="020B0604020202020204" pitchFamily="34" charset="0"/>
                <a:cs typeface="Arial" panose="020B0604020202020204" pitchFamily="34" charset="0"/>
              </a:rPr>
              <a:t>otroMasTodavia</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//”Alejandra”</a:t>
            </a:r>
          </a:p>
          <a:p>
            <a:pPr marL="0" indent="0">
              <a:buNone/>
            </a:pPr>
            <a:r>
              <a:rPr lang="es-EC" sz="2000" dirty="0">
                <a:latin typeface="Arial" panose="020B0604020202020204" pitchFamily="34" charset="0"/>
                <a:cs typeface="Arial" panose="020B0604020202020204" pitchFamily="34" charset="0"/>
              </a:rPr>
              <a:t>          sacha === </a:t>
            </a:r>
            <a:r>
              <a:rPr lang="es-EC" sz="2000" dirty="0" err="1">
                <a:latin typeface="Arial" panose="020B0604020202020204" pitchFamily="34" charset="0"/>
                <a:cs typeface="Arial" panose="020B0604020202020204" pitchFamily="34" charset="0"/>
              </a:rPr>
              <a:t>otroMasTodavia.nombre</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//Alejandra</a:t>
            </a: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55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9D6BF-D5F8-4A53-9863-99F1C11602A7}"/>
              </a:ext>
            </a:extLst>
          </p:cNvPr>
          <p:cNvSpPr>
            <a:spLocks noGrp="1"/>
          </p:cNvSpPr>
          <p:nvPr>
            <p:ph type="title"/>
          </p:nvPr>
        </p:nvSpPr>
        <p:spPr>
          <a:xfrm>
            <a:off x="838200" y="176211"/>
            <a:ext cx="10515600" cy="1009651"/>
          </a:xfrm>
        </p:spPr>
        <p:txBody>
          <a:bodyPr/>
          <a:lstStyle/>
          <a:p>
            <a:r>
              <a:rPr lang="es-EC" b="1" u="sng" dirty="0">
                <a:latin typeface="Arial" panose="020B0604020202020204" pitchFamily="34" charset="0"/>
                <a:cs typeface="Arial" panose="020B0604020202020204" pitchFamily="34" charset="0"/>
              </a:rPr>
              <a:t>Estructuras de Control y Funciones</a:t>
            </a:r>
            <a:endParaRPr lang="es-EC" u="sng"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5C34BCA-0B73-4EF2-A2BC-C753FABF9325}"/>
              </a:ext>
            </a:extLst>
          </p:cNvPr>
          <p:cNvSpPr>
            <a:spLocks noGrp="1"/>
          </p:cNvSpPr>
          <p:nvPr>
            <p:ph idx="1"/>
          </p:nvPr>
        </p:nvSpPr>
        <p:spPr>
          <a:xfrm>
            <a:off x="344557" y="1417983"/>
            <a:ext cx="11542643" cy="5263806"/>
          </a:xfrm>
        </p:spPr>
        <p:txBody>
          <a:bodyPr>
            <a:normAutofit fontScale="92500" lnSpcReduction="20000"/>
          </a:bodyPr>
          <a:lstStyle/>
          <a:p>
            <a:pPr marL="0" indent="0">
              <a:buNone/>
            </a:pPr>
            <a:r>
              <a:rPr lang="es-EC" sz="1800" dirty="0">
                <a:latin typeface="Arial" panose="020B0604020202020204" pitchFamily="34" charset="0"/>
                <a:cs typeface="Arial" panose="020B0604020202020204" pitchFamily="34" charset="0"/>
              </a:rPr>
              <a:t>Estructura de control de JavaScript nos van a permitir si un código se ejecuta o no se ejecuta o si un </a:t>
            </a:r>
            <a:r>
              <a:rPr lang="es-EC" sz="1800" dirty="0" err="1">
                <a:latin typeface="Arial" panose="020B0604020202020204" pitchFamily="34" charset="0"/>
                <a:cs typeface="Arial" panose="020B0604020202020204" pitchFamily="34" charset="0"/>
              </a:rPr>
              <a:t>codigo</a:t>
            </a:r>
            <a:r>
              <a:rPr lang="es-EC" sz="1800" dirty="0">
                <a:latin typeface="Arial" panose="020B0604020202020204" pitchFamily="34" charset="0"/>
                <a:cs typeface="Arial" panose="020B0604020202020204" pitchFamily="34" charset="0"/>
              </a:rPr>
              <a:t> se ejecuta múltiple vez o hasta  que se ejecuta condición.</a:t>
            </a:r>
          </a:p>
          <a:p>
            <a:pPr marL="0" indent="0">
              <a:buNone/>
            </a:pPr>
            <a:r>
              <a:rPr lang="es-EC" sz="1800" dirty="0">
                <a:latin typeface="Arial" panose="020B0604020202020204" pitchFamily="34" charset="0"/>
                <a:cs typeface="Arial" panose="020B0604020202020204" pitchFamily="34" charset="0"/>
              </a:rPr>
              <a:t>      var </a:t>
            </a:r>
            <a:r>
              <a:rPr lang="es-EC" sz="1800" dirty="0" err="1">
                <a:latin typeface="Arial" panose="020B0604020202020204" pitchFamily="34" charset="0"/>
                <a:cs typeface="Arial" panose="020B0604020202020204" pitchFamily="34" charset="0"/>
              </a:rPr>
              <a:t>tania</a:t>
            </a:r>
            <a:r>
              <a:rPr lang="es-EC" sz="1800" dirty="0">
                <a:latin typeface="Arial" panose="020B0604020202020204" pitchFamily="34" charset="0"/>
                <a:cs typeface="Arial" panose="020B0604020202020204" pitchFamily="34" charset="0"/>
              </a:rPr>
              <a:t> = {</a:t>
            </a:r>
          </a:p>
          <a:p>
            <a:pPr marL="0" indent="0">
              <a:buNone/>
            </a:pPr>
            <a:r>
              <a:rPr lang="es-EC" sz="1800" dirty="0">
                <a:latin typeface="Arial" panose="020B0604020202020204" pitchFamily="34" charset="0"/>
                <a:cs typeface="Arial" panose="020B0604020202020204" pitchFamily="34" charset="0"/>
              </a:rPr>
              <a:t>        nombre: ‘</a:t>
            </a:r>
            <a:r>
              <a:rPr lang="es-EC" sz="1800" dirty="0" err="1">
                <a:latin typeface="Arial" panose="020B0604020202020204" pitchFamily="34" charset="0"/>
                <a:cs typeface="Arial" panose="020B0604020202020204" pitchFamily="34" charset="0"/>
              </a:rPr>
              <a:t>tania</a:t>
            </a: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        edad: 32</a:t>
            </a:r>
          </a:p>
          <a:p>
            <a:pPr marL="0" indent="0">
              <a:buNone/>
            </a:pP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function</a:t>
            </a:r>
            <a:endParaRPr lang="es-EC" sz="1800" dirty="0">
              <a:latin typeface="Arial" panose="020B0604020202020204" pitchFamily="34" charset="0"/>
              <a:cs typeface="Arial" panose="020B0604020202020204" pitchFamily="34" charset="0"/>
            </a:endParaRPr>
          </a:p>
          <a:p>
            <a:pPr marL="0" indent="0">
              <a:buNone/>
            </a:pPr>
            <a:r>
              <a:rPr lang="es-EC" sz="1800" dirty="0" err="1">
                <a:latin typeface="Arial" panose="020B0604020202020204" pitchFamily="34" charset="0"/>
                <a:cs typeface="Arial" panose="020B0604020202020204" pitchFamily="34" charset="0"/>
              </a:rPr>
              <a:t>imprimirSiEsMayorDeEdad</a:t>
            </a:r>
            <a:r>
              <a:rPr lang="es-EC" sz="1800" dirty="0">
                <a:latin typeface="Arial" panose="020B0604020202020204" pitchFamily="34" charset="0"/>
                <a:cs typeface="Arial" panose="020B0604020202020204" pitchFamily="34" charset="0"/>
              </a:rPr>
              <a:t>{nombre, edad}</a:t>
            </a:r>
          </a:p>
          <a:p>
            <a:pPr marL="0" indent="0">
              <a:buNone/>
            </a:pP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if</a:t>
            </a:r>
            <a:r>
              <a:rPr lang="es-EC" sz="1800" dirty="0">
                <a:latin typeface="Arial" panose="020B0604020202020204" pitchFamily="34" charset="0"/>
                <a:cs typeface="Arial" panose="020B0604020202020204" pitchFamily="34" charset="0"/>
              </a:rPr>
              <a:t>(edad &gt; 18){</a:t>
            </a:r>
          </a:p>
          <a:p>
            <a:pPr marL="0" indent="0">
              <a:buNone/>
            </a:pPr>
            <a:r>
              <a:rPr lang="es-EC" sz="1800" dirty="0">
                <a:latin typeface="Arial" panose="020B0604020202020204" pitchFamily="34" charset="0"/>
                <a:cs typeface="Arial" panose="020B0604020202020204" pitchFamily="34" charset="0"/>
              </a:rPr>
              <a:t>              console.log(‘${nombre} es mayor de edad tiene ${edad} años’)</a:t>
            </a:r>
          </a:p>
          <a:p>
            <a:pPr marL="0" indent="0">
              <a:buNone/>
            </a:pPr>
            <a:r>
              <a:rPr lang="es-EC" sz="1800" dirty="0">
                <a:latin typeface="Arial" panose="020B0604020202020204" pitchFamily="34" charset="0"/>
                <a:cs typeface="Arial" panose="020B0604020202020204" pitchFamily="34" charset="0"/>
              </a:rPr>
              <a:t>        } </a:t>
            </a:r>
            <a:r>
              <a:rPr lang="es-EC" sz="1800" dirty="0" err="1">
                <a:latin typeface="Arial" panose="020B0604020202020204" pitchFamily="34" charset="0"/>
                <a:cs typeface="Arial" panose="020B0604020202020204" pitchFamily="34" charset="0"/>
              </a:rPr>
              <a:t>else</a:t>
            </a: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             console.log(‘${nombre} es menor de edad tiene ${edad} años’)</a:t>
            </a:r>
          </a:p>
          <a:p>
            <a:pPr marL="0" indent="0">
              <a:buNone/>
            </a:pPr>
            <a:r>
              <a:rPr lang="es-EC" sz="1800" dirty="0">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a:t>
            </a:r>
          </a:p>
          <a:p>
            <a:pPr marL="0" indent="0">
              <a:buNone/>
            </a:pPr>
            <a:r>
              <a:rPr lang="es-EC" sz="1800" dirty="0" err="1">
                <a:latin typeface="Arial" panose="020B0604020202020204" pitchFamily="34" charset="0"/>
                <a:cs typeface="Arial" panose="020B0604020202020204" pitchFamily="34" charset="0"/>
              </a:rPr>
              <a:t>imprimirSiEsMayorDeEdad</a:t>
            </a:r>
            <a:r>
              <a:rPr lang="es-EC" sz="1800" dirty="0">
                <a:latin typeface="Arial" panose="020B0604020202020204" pitchFamily="34" charset="0"/>
                <a:cs typeface="Arial" panose="020B0604020202020204" pitchFamily="34" charset="0"/>
              </a:rPr>
              <a:t>(</a:t>
            </a:r>
            <a:r>
              <a:rPr lang="es-EC" sz="1800" dirty="0" err="1">
                <a:latin typeface="Arial" panose="020B0604020202020204" pitchFamily="34" charset="0"/>
                <a:cs typeface="Arial" panose="020B0604020202020204" pitchFamily="34" charset="0"/>
              </a:rPr>
              <a:t>tania</a:t>
            </a: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             </a:t>
            </a:r>
          </a:p>
          <a:p>
            <a:pPr marL="0" indent="0">
              <a:buNone/>
            </a:pPr>
            <a:endParaRPr lang="es-EC"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61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FB333-719D-405C-AD55-2D9FE3435ABA}"/>
              </a:ext>
            </a:extLst>
          </p:cNvPr>
          <p:cNvSpPr>
            <a:spLocks noGrp="1"/>
          </p:cNvSpPr>
          <p:nvPr>
            <p:ph type="title"/>
          </p:nvPr>
        </p:nvSpPr>
        <p:spPr>
          <a:xfrm>
            <a:off x="838200" y="266388"/>
            <a:ext cx="10515600" cy="829297"/>
          </a:xfrm>
        </p:spPr>
        <p:txBody>
          <a:bodyPr/>
          <a:lstStyle/>
          <a:p>
            <a:pPr algn="ctr"/>
            <a:r>
              <a:rPr lang="es-EC" dirty="0">
                <a:latin typeface="Arial" panose="020B0604020202020204" pitchFamily="34" charset="0"/>
                <a:cs typeface="Arial" panose="020B0604020202020204" pitchFamily="34" charset="0"/>
              </a:rPr>
              <a:t>Funciones que retornan valores</a:t>
            </a:r>
          </a:p>
        </p:txBody>
      </p:sp>
      <p:sp>
        <p:nvSpPr>
          <p:cNvPr id="3" name="Marcador de contenido 2">
            <a:extLst>
              <a:ext uri="{FF2B5EF4-FFF2-40B4-BE49-F238E27FC236}">
                <a16:creationId xmlns:a16="http://schemas.microsoft.com/office/drawing/2014/main" id="{E62477AB-DCC7-412D-B673-EE0E54C39A8A}"/>
              </a:ext>
            </a:extLst>
          </p:cNvPr>
          <p:cNvSpPr>
            <a:spLocks noGrp="1"/>
          </p:cNvSpPr>
          <p:nvPr>
            <p:ph idx="1"/>
          </p:nvPr>
        </p:nvSpPr>
        <p:spPr>
          <a:xfrm>
            <a:off x="278297" y="1095685"/>
            <a:ext cx="11648660" cy="5397880"/>
          </a:xfrm>
        </p:spPr>
        <p:txBody>
          <a:bodyPr>
            <a:normAutofit fontScale="85000" lnSpcReduction="20000"/>
          </a:bodyPr>
          <a:lstStyle/>
          <a:p>
            <a:pPr marL="0" indent="0">
              <a:buNone/>
            </a:pPr>
            <a:r>
              <a:rPr lang="es-EC" sz="1900" dirty="0">
                <a:latin typeface="Arial" panose="020B0604020202020204" pitchFamily="34" charset="0"/>
                <a:cs typeface="Arial" panose="020B0604020202020204" pitchFamily="34" charset="0"/>
              </a:rPr>
              <a:t>var vero = {</a:t>
            </a:r>
          </a:p>
          <a:p>
            <a:pPr marL="0" indent="0">
              <a:buNone/>
            </a:pPr>
            <a:r>
              <a:rPr lang="es-EC" sz="1900" dirty="0">
                <a:latin typeface="Arial" panose="020B0604020202020204" pitchFamily="34" charset="0"/>
                <a:cs typeface="Arial" panose="020B0604020202020204" pitchFamily="34" charset="0"/>
              </a:rPr>
              <a:t>nombre: ‘vero’,</a:t>
            </a:r>
          </a:p>
          <a:p>
            <a:pPr marL="0" indent="0">
              <a:buNone/>
            </a:pPr>
            <a:r>
              <a:rPr lang="es-EC" sz="1900" dirty="0">
                <a:latin typeface="Arial" panose="020B0604020202020204" pitchFamily="34" charset="0"/>
                <a:cs typeface="Arial" panose="020B0604020202020204" pitchFamily="34" charset="0"/>
              </a:rPr>
              <a:t>edad: 21</a:t>
            </a:r>
          </a:p>
          <a:p>
            <a:pPr marL="0" indent="0">
              <a:buNone/>
            </a:pPr>
            <a:r>
              <a:rPr lang="es-EC" sz="1900" dirty="0">
                <a:latin typeface="Arial" panose="020B0604020202020204" pitchFamily="34" charset="0"/>
                <a:cs typeface="Arial" panose="020B0604020202020204" pitchFamily="34" charset="0"/>
              </a:rPr>
              <a:t>}</a:t>
            </a:r>
          </a:p>
          <a:p>
            <a:pPr marL="0" indent="0">
              <a:buNone/>
            </a:pPr>
            <a:r>
              <a:rPr lang="es-EC" sz="1900" dirty="0">
                <a:latin typeface="Arial" panose="020B0604020202020204" pitchFamily="34" charset="0"/>
                <a:cs typeface="Arial" panose="020B0604020202020204" pitchFamily="34" charset="0"/>
              </a:rPr>
              <a:t>var Sasha = {</a:t>
            </a:r>
          </a:p>
          <a:p>
            <a:pPr marL="0" indent="0">
              <a:buNone/>
            </a:pPr>
            <a:r>
              <a:rPr lang="es-EC" sz="1900" dirty="0">
                <a:latin typeface="Arial" panose="020B0604020202020204" pitchFamily="34" charset="0"/>
                <a:cs typeface="Arial" panose="020B0604020202020204" pitchFamily="34" charset="0"/>
              </a:rPr>
              <a:t>nombre: ‘</a:t>
            </a:r>
            <a:r>
              <a:rPr lang="es-EC" sz="1900" dirty="0" err="1">
                <a:latin typeface="Arial" panose="020B0604020202020204" pitchFamily="34" charset="0"/>
                <a:cs typeface="Arial" panose="020B0604020202020204" pitchFamily="34" charset="0"/>
              </a:rPr>
              <a:t>sasha</a:t>
            </a:r>
            <a:r>
              <a:rPr lang="es-EC" sz="1900" dirty="0">
                <a:latin typeface="Arial" panose="020B0604020202020204" pitchFamily="34" charset="0"/>
                <a:cs typeface="Arial" panose="020B0604020202020204" pitchFamily="34" charset="0"/>
              </a:rPr>
              <a:t>’,</a:t>
            </a:r>
          </a:p>
          <a:p>
            <a:pPr marL="0" indent="0">
              <a:buNone/>
            </a:pPr>
            <a:r>
              <a:rPr lang="es-EC" sz="1900" dirty="0">
                <a:latin typeface="Arial" panose="020B0604020202020204" pitchFamily="34" charset="0"/>
                <a:cs typeface="Arial" panose="020B0604020202020204" pitchFamily="34" charset="0"/>
              </a:rPr>
              <a:t>edad: 13</a:t>
            </a:r>
          </a:p>
          <a:p>
            <a:pPr marL="0" indent="0">
              <a:buNone/>
            </a:pPr>
            <a:r>
              <a:rPr lang="es-EC" sz="1900" dirty="0">
                <a:latin typeface="Arial" panose="020B0604020202020204" pitchFamily="34" charset="0"/>
                <a:cs typeface="Arial" panose="020B0604020202020204" pitchFamily="34" charset="0"/>
              </a:rPr>
              <a:t>}</a:t>
            </a:r>
          </a:p>
          <a:p>
            <a:pPr marL="0" indent="0">
              <a:buNone/>
            </a:pPr>
            <a:r>
              <a:rPr lang="es-EC" sz="1900" dirty="0" err="1">
                <a:latin typeface="Arial" panose="020B0604020202020204" pitchFamily="34" charset="0"/>
                <a:cs typeface="Arial" panose="020B0604020202020204" pitchFamily="34" charset="0"/>
              </a:rPr>
              <a:t>const</a:t>
            </a:r>
            <a:r>
              <a:rPr lang="es-EC" sz="1900" dirty="0">
                <a:latin typeface="Arial" panose="020B0604020202020204" pitchFamily="34" charset="0"/>
                <a:cs typeface="Arial" panose="020B0604020202020204" pitchFamily="34" charset="0"/>
              </a:rPr>
              <a:t> MAYORIA_DE_EDAD =18</a:t>
            </a:r>
          </a:p>
          <a:p>
            <a:pPr marL="0" indent="0">
              <a:buNone/>
            </a:pPr>
            <a:r>
              <a:rPr lang="es-EC" sz="1900" dirty="0" err="1">
                <a:latin typeface="Arial" panose="020B0604020202020204" pitchFamily="34" charset="0"/>
                <a:cs typeface="Arial" panose="020B0604020202020204" pitchFamily="34" charset="0"/>
              </a:rPr>
              <a:t>function</a:t>
            </a:r>
            <a:r>
              <a:rPr lang="es-EC" sz="1900" dirty="0">
                <a:latin typeface="Arial" panose="020B0604020202020204" pitchFamily="34" charset="0"/>
                <a:cs typeface="Arial" panose="020B0604020202020204" pitchFamily="34" charset="0"/>
              </a:rPr>
              <a:t> </a:t>
            </a:r>
            <a:r>
              <a:rPr lang="es-EC" sz="1900" dirty="0" err="1">
                <a:latin typeface="Arial" panose="020B0604020202020204" pitchFamily="34" charset="0"/>
                <a:cs typeface="Arial" panose="020B0604020202020204" pitchFamily="34" charset="0"/>
              </a:rPr>
              <a:t>esMayorDeEdad</a:t>
            </a:r>
            <a:r>
              <a:rPr lang="es-EC" sz="1900" dirty="0">
                <a:latin typeface="Arial" panose="020B0604020202020204" pitchFamily="34" charset="0"/>
                <a:cs typeface="Arial" panose="020B0604020202020204" pitchFamily="34" charset="0"/>
              </a:rPr>
              <a:t>(persona){</a:t>
            </a:r>
          </a:p>
          <a:p>
            <a:pPr marL="0" indent="0">
              <a:buNone/>
            </a:pPr>
            <a:r>
              <a:rPr lang="es-EC" sz="1900" dirty="0" err="1">
                <a:latin typeface="Arial" panose="020B0604020202020204" pitchFamily="34" charset="0"/>
                <a:cs typeface="Arial" panose="020B0604020202020204" pitchFamily="34" charset="0"/>
              </a:rPr>
              <a:t>return</a:t>
            </a:r>
            <a:r>
              <a:rPr lang="es-EC" sz="1900" dirty="0">
                <a:latin typeface="Arial" panose="020B0604020202020204" pitchFamily="34" charset="0"/>
                <a:cs typeface="Arial" panose="020B0604020202020204" pitchFamily="34" charset="0"/>
              </a:rPr>
              <a:t> </a:t>
            </a:r>
            <a:r>
              <a:rPr lang="es-EC" sz="1900" dirty="0" err="1">
                <a:latin typeface="Arial" panose="020B0604020202020204" pitchFamily="34" charset="0"/>
                <a:cs typeface="Arial" panose="020B0604020202020204" pitchFamily="34" charset="0"/>
              </a:rPr>
              <a:t>persona.edad</a:t>
            </a:r>
            <a:r>
              <a:rPr lang="es-EC" sz="1900" dirty="0">
                <a:latin typeface="Arial" panose="020B0604020202020204" pitchFamily="34" charset="0"/>
                <a:cs typeface="Arial" panose="020B0604020202020204" pitchFamily="34" charset="0"/>
              </a:rPr>
              <a:t> &gt;= MAYORIA_DE_EDAD</a:t>
            </a:r>
          </a:p>
          <a:p>
            <a:pPr marL="0" indent="0">
              <a:buNone/>
            </a:pPr>
            <a:r>
              <a:rPr lang="es-EC" sz="1900" dirty="0">
                <a:latin typeface="Arial" panose="020B0604020202020204" pitchFamily="34" charset="0"/>
                <a:cs typeface="Arial" panose="020B0604020202020204" pitchFamily="34" charset="0"/>
              </a:rPr>
              <a:t>}</a:t>
            </a:r>
          </a:p>
          <a:p>
            <a:pPr marL="0" indent="0">
              <a:buNone/>
            </a:pPr>
            <a:r>
              <a:rPr lang="es-EC" sz="1900" dirty="0" err="1">
                <a:latin typeface="Arial" panose="020B0604020202020204" pitchFamily="34" charset="0"/>
                <a:cs typeface="Arial" panose="020B0604020202020204" pitchFamily="34" charset="0"/>
              </a:rPr>
              <a:t>if</a:t>
            </a:r>
            <a:r>
              <a:rPr lang="es-EC" sz="1900" dirty="0">
                <a:latin typeface="Arial" panose="020B0604020202020204" pitchFamily="34" charset="0"/>
                <a:cs typeface="Arial" panose="020B0604020202020204" pitchFamily="34" charset="0"/>
              </a:rPr>
              <a:t>(</a:t>
            </a:r>
            <a:r>
              <a:rPr lang="es-EC" sz="1900" dirty="0" err="1">
                <a:latin typeface="Arial" panose="020B0604020202020204" pitchFamily="34" charset="0"/>
                <a:cs typeface="Arial" panose="020B0604020202020204" pitchFamily="34" charset="0"/>
              </a:rPr>
              <a:t>esMayorDeEdad</a:t>
            </a:r>
            <a:r>
              <a:rPr lang="es-EC" sz="1900" dirty="0">
                <a:latin typeface="Arial" panose="020B0604020202020204" pitchFamily="34" charset="0"/>
                <a:cs typeface="Arial" panose="020B0604020202020204" pitchFamily="34" charset="0"/>
              </a:rPr>
              <a:t>](persona)){</a:t>
            </a:r>
          </a:p>
          <a:p>
            <a:pPr marL="0" indent="0">
              <a:buNone/>
            </a:pPr>
            <a:r>
              <a:rPr lang="es-EC" sz="1900" dirty="0">
                <a:latin typeface="Arial" panose="020B0604020202020204" pitchFamily="34" charset="0"/>
                <a:cs typeface="Arial" panose="020B0604020202020204" pitchFamily="34" charset="0"/>
              </a:rPr>
              <a:t>console.log(${</a:t>
            </a:r>
            <a:r>
              <a:rPr lang="es-EC" sz="1900" dirty="0" err="1">
                <a:latin typeface="Arial" panose="020B0604020202020204" pitchFamily="34" charset="0"/>
                <a:cs typeface="Arial" panose="020B0604020202020204" pitchFamily="34" charset="0"/>
              </a:rPr>
              <a:t>persona.nombre</a:t>
            </a:r>
            <a:r>
              <a:rPr lang="es-EC" sz="1900" dirty="0">
                <a:latin typeface="Arial" panose="020B0604020202020204" pitchFamily="34" charset="0"/>
                <a:cs typeface="Arial" panose="020B0604020202020204" pitchFamily="34" charset="0"/>
              </a:rPr>
              <a:t>} es mayor de edad)</a:t>
            </a:r>
          </a:p>
          <a:p>
            <a:pPr marL="0" indent="0">
              <a:buNone/>
            </a:pPr>
            <a:r>
              <a:rPr lang="es-EC" sz="1900" dirty="0">
                <a:latin typeface="Arial" panose="020B0604020202020204" pitchFamily="34" charset="0"/>
                <a:cs typeface="Arial" panose="020B0604020202020204" pitchFamily="34" charset="0"/>
              </a:rPr>
              <a:t>{</a:t>
            </a:r>
            <a:r>
              <a:rPr lang="es-EC" sz="1900" dirty="0" err="1">
                <a:latin typeface="Arial" panose="020B0604020202020204" pitchFamily="34" charset="0"/>
                <a:cs typeface="Arial" panose="020B0604020202020204" pitchFamily="34" charset="0"/>
              </a:rPr>
              <a:t>else</a:t>
            </a:r>
            <a:r>
              <a:rPr lang="es-EC" sz="1900" dirty="0">
                <a:latin typeface="Arial" panose="020B0604020202020204" pitchFamily="34" charset="0"/>
                <a:cs typeface="Arial" panose="020B0604020202020204" pitchFamily="34" charset="0"/>
              </a:rPr>
              <a:t>{</a:t>
            </a:r>
          </a:p>
          <a:p>
            <a:pPr marL="0" indent="0">
              <a:buNone/>
            </a:pPr>
            <a:r>
              <a:rPr lang="es-EC" sz="1900" dirty="0">
                <a:latin typeface="Arial" panose="020B0604020202020204" pitchFamily="34" charset="0"/>
                <a:cs typeface="Arial" panose="020B0604020202020204" pitchFamily="34" charset="0"/>
              </a:rPr>
              <a:t>console.log(${</a:t>
            </a:r>
            <a:r>
              <a:rPr lang="es-EC" sz="1900" dirty="0" err="1">
                <a:latin typeface="Arial" panose="020B0604020202020204" pitchFamily="34" charset="0"/>
                <a:cs typeface="Arial" panose="020B0604020202020204" pitchFamily="34" charset="0"/>
              </a:rPr>
              <a:t>persona.nombre</a:t>
            </a:r>
            <a:r>
              <a:rPr lang="es-EC" sz="1900" dirty="0">
                <a:latin typeface="Arial" panose="020B0604020202020204" pitchFamily="34" charset="0"/>
                <a:cs typeface="Arial" panose="020B0604020202020204" pitchFamily="34" charset="0"/>
              </a:rPr>
              <a:t>} es menor de edad)</a:t>
            </a:r>
          </a:p>
          <a:p>
            <a:pPr marL="0" indent="0">
              <a:buNone/>
            </a:pPr>
            <a:r>
              <a:rPr lang="es-EC" sz="1900" dirty="0">
                <a:latin typeface="Arial" panose="020B0604020202020204" pitchFamily="34" charset="0"/>
                <a:cs typeface="Arial" panose="020B0604020202020204" pitchFamily="34" charset="0"/>
              </a:rPr>
              <a:t>}</a:t>
            </a:r>
          </a:p>
          <a:p>
            <a:pPr marL="0" indent="0">
              <a:buNone/>
            </a:pPr>
            <a:r>
              <a:rPr lang="es-EC" sz="1900" dirty="0">
                <a:latin typeface="Arial" panose="020B0604020202020204" pitchFamily="34" charset="0"/>
                <a:cs typeface="Arial" panose="020B0604020202020204" pitchFamily="34" charset="0"/>
              </a:rPr>
              <a:t>}</a:t>
            </a:r>
          </a:p>
          <a:p>
            <a:pPr marL="0" indent="0">
              <a:buNone/>
            </a:pPr>
            <a:endParaRPr lang="es-EC" sz="1900" dirty="0">
              <a:latin typeface="Arial" panose="020B0604020202020204" pitchFamily="34" charset="0"/>
              <a:cs typeface="Arial" panose="020B0604020202020204" pitchFamily="34" charset="0"/>
            </a:endParaRPr>
          </a:p>
          <a:p>
            <a:pPr marL="0" indent="0">
              <a:buNone/>
            </a:pPr>
            <a:endParaRPr lang="es-EC" sz="1900" dirty="0">
              <a:latin typeface="Arial" panose="020B0604020202020204" pitchFamily="34" charset="0"/>
              <a:cs typeface="Arial" panose="020B0604020202020204" pitchFamily="34" charset="0"/>
            </a:endParaRPr>
          </a:p>
          <a:p>
            <a:pPr marL="0" indent="0">
              <a:buNone/>
            </a:pPr>
            <a:endParaRPr lang="es-EC" sz="1900" dirty="0">
              <a:latin typeface="Arial" panose="020B0604020202020204" pitchFamily="34" charset="0"/>
              <a:cs typeface="Arial" panose="020B0604020202020204" pitchFamily="34" charset="0"/>
            </a:endParaRPr>
          </a:p>
          <a:p>
            <a:pPr marL="0" indent="0">
              <a:buNone/>
            </a:pPr>
            <a:endParaRPr lang="es-EC"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852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545A2-7DF4-4E4E-B332-7734B9950B57}"/>
              </a:ext>
            </a:extLst>
          </p:cNvPr>
          <p:cNvSpPr>
            <a:spLocks noGrp="1"/>
          </p:cNvSpPr>
          <p:nvPr>
            <p:ph type="title"/>
          </p:nvPr>
        </p:nvSpPr>
        <p:spPr>
          <a:xfrm>
            <a:off x="838200" y="365125"/>
            <a:ext cx="10515600" cy="681797"/>
          </a:xfrm>
        </p:spPr>
        <p:txBody>
          <a:bodyPr>
            <a:normAutofit fontScale="90000"/>
          </a:bodyPr>
          <a:lstStyle/>
          <a:p>
            <a:pPr algn="ctr"/>
            <a:r>
              <a:rPr lang="es-EC" dirty="0">
                <a:latin typeface="Arial" panose="020B0604020202020204" pitchFamily="34" charset="0"/>
                <a:cs typeface="Arial" panose="020B0604020202020204" pitchFamily="34" charset="0"/>
              </a:rPr>
              <a:t>Arrow </a:t>
            </a:r>
            <a:r>
              <a:rPr lang="es-EC" dirty="0" err="1">
                <a:latin typeface="Arial" panose="020B0604020202020204" pitchFamily="34" charset="0"/>
                <a:cs typeface="Arial" panose="020B0604020202020204" pitchFamily="34" charset="0"/>
              </a:rPr>
              <a:t>functions</a:t>
            </a:r>
            <a:endParaRPr lang="es-EC"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80BBAEB4-BD80-42E5-BA66-F3A075ADA7A6}"/>
              </a:ext>
            </a:extLst>
          </p:cNvPr>
          <p:cNvSpPr>
            <a:spLocks noGrp="1"/>
          </p:cNvSpPr>
          <p:nvPr>
            <p:ph idx="1"/>
          </p:nvPr>
        </p:nvSpPr>
        <p:spPr>
          <a:xfrm>
            <a:off x="145775" y="1046922"/>
            <a:ext cx="11807686" cy="5645426"/>
          </a:xfrm>
        </p:spPr>
        <p:txBody>
          <a:bodyPr>
            <a:normAutofit/>
          </a:bodyPr>
          <a:lstStyle/>
          <a:p>
            <a:pPr marL="0" indent="0">
              <a:buNone/>
            </a:pPr>
            <a:r>
              <a:rPr lang="es-EC" sz="1800" dirty="0">
                <a:latin typeface="Arial" panose="020B0604020202020204" pitchFamily="34" charset="0"/>
                <a:cs typeface="Arial" panose="020B0604020202020204" pitchFamily="34" charset="0"/>
              </a:rPr>
              <a:t>JS permite asignar una función a una variable. Se llama función anónima. Y se puede escribir de varias maneras: </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const</a:t>
            </a:r>
            <a:r>
              <a:rPr lang="es-EC" sz="1800" dirty="0">
                <a:latin typeface="Arial" panose="020B0604020202020204" pitchFamily="34" charset="0"/>
                <a:cs typeface="Arial" panose="020B0604020202020204" pitchFamily="34" charset="0"/>
              </a:rPr>
              <a:t> MAYORIA_DE_EDAD = 18</a:t>
            </a:r>
          </a:p>
          <a:p>
            <a:pPr marL="0" indent="0">
              <a:buNone/>
            </a:pPr>
            <a:r>
              <a:rPr lang="es-EC" sz="1800" dirty="0">
                <a:latin typeface="Arial" panose="020B0604020202020204" pitchFamily="34" charset="0"/>
                <a:cs typeface="Arial" panose="020B0604020202020204" pitchFamily="34" charset="0"/>
              </a:rPr>
              <a:t>               var </a:t>
            </a:r>
            <a:r>
              <a:rPr lang="es-EC" sz="1800" dirty="0" err="1">
                <a:latin typeface="Arial" panose="020B0604020202020204" pitchFamily="34" charset="0"/>
                <a:cs typeface="Arial" panose="020B0604020202020204" pitchFamily="34" charset="0"/>
              </a:rPr>
              <a:t>esMayorDeEdad</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function</a:t>
            </a:r>
            <a:r>
              <a:rPr lang="es-EC" sz="1800" dirty="0">
                <a:latin typeface="Arial" panose="020B0604020202020204" pitchFamily="34" charset="0"/>
                <a:cs typeface="Arial" panose="020B0604020202020204" pitchFamily="34" charset="0"/>
              </a:rPr>
              <a:t>(persona){</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return</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persona.edad</a:t>
            </a:r>
            <a:r>
              <a:rPr lang="es-EC" sz="1800" dirty="0">
                <a:latin typeface="Arial" panose="020B0604020202020204" pitchFamily="34" charset="0"/>
                <a:cs typeface="Arial" panose="020B0604020202020204" pitchFamily="34" charset="0"/>
              </a:rPr>
              <a:t> &gt;=MAYORIA_DE_EDAD</a:t>
            </a:r>
          </a:p>
          <a:p>
            <a:pPr marL="0" indent="0">
              <a:buNone/>
            </a:pP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Sacha prefiere declararla como ‘</a:t>
            </a:r>
            <a:r>
              <a:rPr lang="es-EC" sz="1800" dirty="0" err="1">
                <a:latin typeface="Arial" panose="020B0604020202020204" pitchFamily="34" charset="0"/>
                <a:cs typeface="Arial" panose="020B0604020202020204" pitchFamily="34" charset="0"/>
              </a:rPr>
              <a:t>const</a:t>
            </a:r>
            <a:r>
              <a:rPr lang="es-EC" sz="1800" dirty="0">
                <a:latin typeface="Arial" panose="020B0604020202020204" pitchFamily="34" charset="0"/>
                <a:cs typeface="Arial" panose="020B0604020202020204" pitchFamily="34" charset="0"/>
              </a:rPr>
              <a:t>’ y no como ‘var’ para definir que es una función y no una variable: </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const</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esMayorDeEdad</a:t>
            </a:r>
            <a:r>
              <a:rPr lang="es-EC" sz="1800" dirty="0">
                <a:latin typeface="Arial" panose="020B0604020202020204" pitchFamily="34" charset="0"/>
                <a:cs typeface="Arial" panose="020B0604020202020204" pitchFamily="34" charset="0"/>
              </a:rPr>
              <a:t> = </a:t>
            </a:r>
            <a:r>
              <a:rPr lang="es-EC" sz="1800" dirty="0" err="1">
                <a:latin typeface="Arial" panose="020B0604020202020204" pitchFamily="34" charset="0"/>
                <a:cs typeface="Arial" panose="020B0604020202020204" pitchFamily="34" charset="0"/>
              </a:rPr>
              <a:t>function</a:t>
            </a:r>
            <a:r>
              <a:rPr lang="es-EC" sz="1800" dirty="0">
                <a:latin typeface="Arial" panose="020B0604020202020204" pitchFamily="34" charset="0"/>
                <a:cs typeface="Arial" panose="020B0604020202020204" pitchFamily="34" charset="0"/>
              </a:rPr>
              <a:t>(persona){</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return</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persona.edad</a:t>
            </a:r>
            <a:r>
              <a:rPr lang="es-EC" sz="1800" dirty="0">
                <a:latin typeface="Arial" panose="020B0604020202020204" pitchFamily="34" charset="0"/>
                <a:cs typeface="Arial" panose="020B0604020202020204" pitchFamily="34" charset="0"/>
              </a:rPr>
              <a:t> &gt;=MAYORIA_DE_EDAD</a:t>
            </a:r>
          </a:p>
          <a:p>
            <a:pPr marL="0" indent="0">
              <a:buNone/>
            </a:pP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La palabra </a:t>
            </a:r>
            <a:r>
              <a:rPr lang="es-EC" sz="1800" dirty="0" err="1">
                <a:latin typeface="Arial" panose="020B0604020202020204" pitchFamily="34" charset="0"/>
                <a:cs typeface="Arial" panose="020B0604020202020204" pitchFamily="34" charset="0"/>
              </a:rPr>
              <a:t>clae</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function</a:t>
            </a:r>
            <a:r>
              <a:rPr lang="es-EC" sz="1800" dirty="0">
                <a:latin typeface="Arial" panose="020B0604020202020204" pitchFamily="34" charset="0"/>
                <a:cs typeface="Arial" panose="020B0604020202020204" pitchFamily="34" charset="0"/>
              </a:rPr>
              <a:t>’ puede reemplazarse por un ‘=‘ después de persona y se convierte en un </a:t>
            </a:r>
            <a:r>
              <a:rPr lang="es-EC" sz="1800" dirty="0" err="1">
                <a:latin typeface="Arial" panose="020B0604020202020204" pitchFamily="34" charset="0"/>
                <a:cs typeface="Arial" panose="020B0604020202020204" pitchFamily="34" charset="0"/>
              </a:rPr>
              <a:t>arrow</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function</a:t>
            </a:r>
            <a:r>
              <a:rPr lang="es-EC" sz="1800" dirty="0">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const</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esMayorDeEdad</a:t>
            </a:r>
            <a:r>
              <a:rPr lang="es-EC" sz="1800" dirty="0">
                <a:latin typeface="Arial" panose="020B0604020202020204" pitchFamily="34" charset="0"/>
                <a:cs typeface="Arial" panose="020B0604020202020204" pitchFamily="34" charset="0"/>
              </a:rPr>
              <a:t> = (persona) =&gt; {</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return</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persona.edad</a:t>
            </a:r>
            <a:r>
              <a:rPr lang="es-EC" sz="1800" dirty="0">
                <a:latin typeface="Arial" panose="020B0604020202020204" pitchFamily="34" charset="0"/>
                <a:cs typeface="Arial" panose="020B0604020202020204" pitchFamily="34" charset="0"/>
              </a:rPr>
              <a:t> &gt;= MAYORIA_DE_EDAD</a:t>
            </a:r>
          </a:p>
          <a:p>
            <a:pPr marL="0" indent="0">
              <a:buNone/>
            </a:pPr>
            <a:r>
              <a:rPr lang="es-EC"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8029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BA5BD8-9564-48EB-BB67-A85BCA43696D}"/>
              </a:ext>
            </a:extLst>
          </p:cNvPr>
          <p:cNvSpPr>
            <a:spLocks noGrp="1"/>
          </p:cNvSpPr>
          <p:nvPr>
            <p:ph idx="1"/>
          </p:nvPr>
        </p:nvSpPr>
        <p:spPr>
          <a:xfrm>
            <a:off x="559904" y="1192696"/>
            <a:ext cx="10515600" cy="5247860"/>
          </a:xfrm>
        </p:spPr>
        <p:txBody>
          <a:bodyPr>
            <a:normAutofit/>
          </a:bodyPr>
          <a:lstStyle/>
          <a:p>
            <a:pPr marL="0" indent="0">
              <a:buNone/>
            </a:pPr>
            <a:r>
              <a:rPr lang="es-EC" sz="1800" dirty="0">
                <a:latin typeface="Arial" panose="020B0604020202020204" pitchFamily="34" charset="0"/>
                <a:cs typeface="Arial" panose="020B0604020202020204" pitchFamily="34" charset="0"/>
              </a:rPr>
              <a:t>Se pueden seguir quitando caracteres.</a:t>
            </a:r>
          </a:p>
          <a:p>
            <a:r>
              <a:rPr lang="es-EC" sz="1800" dirty="0">
                <a:latin typeface="Arial" panose="020B0604020202020204" pitchFamily="34" charset="0"/>
                <a:cs typeface="Arial" panose="020B0604020202020204" pitchFamily="34" charset="0"/>
              </a:rPr>
              <a:t>Cuando hay un solo parámetro se pueden quitar los paréntesis.</a:t>
            </a:r>
          </a:p>
          <a:p>
            <a:pPr marL="0" indent="0">
              <a:buNone/>
            </a:pPr>
            <a:r>
              <a:rPr lang="es-EC" sz="1800" dirty="0">
                <a:latin typeface="Arial" panose="020B0604020202020204" pitchFamily="34" charset="0"/>
                <a:cs typeface="Arial" panose="020B0604020202020204" pitchFamily="34" charset="0"/>
              </a:rPr>
              <a:t>Si una función solo retorna un valor se puede quitar el keyword ‘</a:t>
            </a:r>
            <a:r>
              <a:rPr lang="es-EC" sz="1800" dirty="0" err="1">
                <a:latin typeface="Arial" panose="020B0604020202020204" pitchFamily="34" charset="0"/>
                <a:cs typeface="Arial" panose="020B0604020202020204" pitchFamily="34" charset="0"/>
              </a:rPr>
              <a:t>return</a:t>
            </a:r>
            <a:r>
              <a:rPr lang="es-EC" sz="1800" dirty="0">
                <a:latin typeface="Arial" panose="020B0604020202020204" pitchFamily="34" charset="0"/>
                <a:cs typeface="Arial" panose="020B0604020202020204" pitchFamily="34" charset="0"/>
              </a:rPr>
              <a:t>’ y las llaves {}</a:t>
            </a: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800" dirty="0">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esMayorDeEdad</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persona =&gt;</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persona.edad</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&gt;= MAYORIA_DE_EDAD</a:t>
            </a: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800" dirty="0" err="1">
                <a:latin typeface="Arial" panose="020B0604020202020204" pitchFamily="34" charset="0"/>
                <a:cs typeface="Arial" panose="020B0604020202020204" pitchFamily="34" charset="0"/>
              </a:rPr>
              <a:t>Tambien</a:t>
            </a:r>
            <a:r>
              <a:rPr lang="es-EC" sz="1800" dirty="0">
                <a:latin typeface="Arial" panose="020B0604020202020204" pitchFamily="34" charset="0"/>
                <a:cs typeface="Arial" panose="020B0604020202020204" pitchFamily="34" charset="0"/>
              </a:rPr>
              <a:t> se puede desestructurar el parámetro ya que sólo nos interesa la edad. Hay que agregar paréntesis:</a:t>
            </a:r>
          </a:p>
          <a:p>
            <a:pPr marL="0" indent="0">
              <a:buNone/>
            </a:pPr>
            <a:r>
              <a:rPr lang="es-EC" sz="1800" dirty="0">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esMayorDeEdad</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 edad }) =&gt; edad &gt;= MAYORIA_DE_EDAD</a:t>
            </a:r>
          </a:p>
        </p:txBody>
      </p:sp>
    </p:spTree>
    <p:extLst>
      <p:ext uri="{BB962C8B-B14F-4D97-AF65-F5344CB8AC3E}">
        <p14:creationId xmlns:p14="http://schemas.microsoft.com/office/powerpoint/2010/main" val="247211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5663B-D069-4F99-96D5-BEA3B1C39B41}"/>
              </a:ext>
            </a:extLst>
          </p:cNvPr>
          <p:cNvSpPr>
            <a:spLocks noGrp="1"/>
          </p:cNvSpPr>
          <p:nvPr>
            <p:ph type="title"/>
          </p:nvPr>
        </p:nvSpPr>
        <p:spPr>
          <a:xfrm>
            <a:off x="838200" y="259762"/>
            <a:ext cx="10515600" cy="842549"/>
          </a:xfrm>
        </p:spPr>
        <p:txBody>
          <a:bodyPr/>
          <a:lstStyle/>
          <a:p>
            <a:pPr algn="ctr"/>
            <a:r>
              <a:rPr lang="es-EC" dirty="0">
                <a:latin typeface="Arial" panose="020B0604020202020204" pitchFamily="34" charset="0"/>
                <a:cs typeface="Arial" panose="020B0604020202020204" pitchFamily="34" charset="0"/>
              </a:rPr>
              <a:t>Estructuras repetitivas: </a:t>
            </a:r>
            <a:r>
              <a:rPr lang="es-EC" dirty="0" err="1">
                <a:latin typeface="Arial" panose="020B0604020202020204" pitchFamily="34" charset="0"/>
                <a:cs typeface="Arial" panose="020B0604020202020204" pitchFamily="34" charset="0"/>
              </a:rPr>
              <a:t>for</a:t>
            </a:r>
            <a:endParaRPr lang="es-EC"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0BCF9CB8-1B07-4107-8161-ACDA84A52294}"/>
              </a:ext>
            </a:extLst>
          </p:cNvPr>
          <p:cNvSpPr>
            <a:spLocks noGrp="1"/>
          </p:cNvSpPr>
          <p:nvPr>
            <p:ph idx="1"/>
          </p:nvPr>
        </p:nvSpPr>
        <p:spPr>
          <a:xfrm>
            <a:off x="437322" y="1325216"/>
            <a:ext cx="10916478" cy="5273021"/>
          </a:xfrm>
        </p:spPr>
        <p:txBody>
          <a:bodyPr>
            <a:normAutofit fontScale="92500" lnSpcReduction="20000"/>
          </a:bodyPr>
          <a:lstStyle/>
          <a:p>
            <a:pPr marL="0" indent="0">
              <a:buNone/>
            </a:pPr>
            <a:r>
              <a:rPr lang="es-EC" sz="2000" dirty="0">
                <a:latin typeface="Arial" panose="020B0604020202020204" pitchFamily="34" charset="0"/>
                <a:cs typeface="Arial" panose="020B0604020202020204" pitchFamily="34" charset="0"/>
              </a:rPr>
              <a:t>Se usa el keyword ‘</a:t>
            </a:r>
            <a:r>
              <a:rPr lang="es-EC" sz="2000" dirty="0" err="1">
                <a:latin typeface="Arial" panose="020B0604020202020204" pitchFamily="34" charset="0"/>
                <a:cs typeface="Arial" panose="020B0604020202020204" pitchFamily="34" charset="0"/>
              </a:rPr>
              <a:t>for</a:t>
            </a:r>
            <a:r>
              <a:rPr lang="es-EC" sz="2000" dirty="0">
                <a:latin typeface="Arial" panose="020B0604020202020204" pitchFamily="34" charset="0"/>
                <a:cs typeface="Arial" panose="020B0604020202020204" pitchFamily="34" charset="0"/>
              </a:rPr>
              <a:t>’ seguido de paréntesis con 3 comandos dentro separados por ‘;’.</a:t>
            </a:r>
          </a:p>
          <a:p>
            <a:pPr marL="0" indent="0">
              <a:buNone/>
            </a:pPr>
            <a:r>
              <a:rPr lang="es-EC" sz="2000" dirty="0">
                <a:latin typeface="Arial" panose="020B0604020202020204" pitchFamily="34" charset="0"/>
                <a:cs typeface="Arial" panose="020B0604020202020204" pitchFamily="34" charset="0"/>
              </a:rPr>
              <a:t>El primero es la declaración del contador, desde donde comienza a contar, ‘</a:t>
            </a:r>
            <a:r>
              <a:rPr lang="es-EC" sz="2000" dirty="0" err="1">
                <a:latin typeface="Arial" panose="020B0604020202020204" pitchFamily="34" charset="0"/>
                <a:cs typeface="Arial" panose="020B0604020202020204" pitchFamily="34" charset="0"/>
              </a:rPr>
              <a:t>let</a:t>
            </a:r>
            <a:r>
              <a:rPr lang="es-EC" sz="2000" dirty="0">
                <a:latin typeface="Arial" panose="020B0604020202020204" pitchFamily="34" charset="0"/>
                <a:cs typeface="Arial" panose="020B0604020202020204" pitchFamily="34" charset="0"/>
              </a:rPr>
              <a:t> i=1’ en este caso.</a:t>
            </a:r>
          </a:p>
          <a:p>
            <a:pPr marL="0" indent="0">
              <a:buNone/>
            </a:pPr>
            <a:r>
              <a:rPr lang="es-EC" sz="2000" dirty="0">
                <a:latin typeface="Arial" panose="020B0604020202020204" pitchFamily="34" charset="0"/>
                <a:cs typeface="Arial" panose="020B0604020202020204" pitchFamily="34" charset="0"/>
              </a:rPr>
              <a:t>El tercero es incrementar en 1 la variable contador; ‘i++’.</a:t>
            </a:r>
          </a:p>
          <a:p>
            <a:pPr marL="0" indent="0">
              <a:buNone/>
            </a:pPr>
            <a:r>
              <a:rPr lang="es-EC" sz="2000" dirty="0">
                <a:latin typeface="Arial" panose="020B0604020202020204" pitchFamily="34" charset="0"/>
                <a:cs typeface="Arial" panose="020B0604020202020204" pitchFamily="34" charset="0"/>
              </a:rPr>
              <a:t>               var sacha = {</a:t>
            </a:r>
          </a:p>
          <a:p>
            <a:pPr marL="0" indent="0">
              <a:buNone/>
            </a:pPr>
            <a:r>
              <a:rPr lang="es-EC" sz="2000" dirty="0">
                <a:latin typeface="Arial" panose="020B0604020202020204" pitchFamily="34" charset="0"/>
                <a:cs typeface="Arial" panose="020B0604020202020204" pitchFamily="34" charset="0"/>
              </a:rPr>
              <a:t>                   nombre: ‘Sacha’,</a:t>
            </a:r>
          </a:p>
          <a:p>
            <a:pPr marL="0" indent="0">
              <a:buNone/>
            </a:pPr>
            <a:r>
              <a:rPr lang="es-EC" sz="2000" dirty="0">
                <a:latin typeface="Arial" panose="020B0604020202020204" pitchFamily="34" charset="0"/>
                <a:cs typeface="Arial" panose="020B0604020202020204" pitchFamily="34" charset="0"/>
              </a:rPr>
              <a:t>                   apellido: ’Cruz’,</a:t>
            </a:r>
          </a:p>
          <a:p>
            <a:pPr marL="0" indent="0">
              <a:buNone/>
            </a:pPr>
            <a:r>
              <a:rPr lang="es-EC" sz="2000" dirty="0">
                <a:latin typeface="Arial" panose="020B0604020202020204" pitchFamily="34" charset="0"/>
                <a:cs typeface="Arial" panose="020B0604020202020204" pitchFamily="34" charset="0"/>
              </a:rPr>
              <a:t>                    edad: 28,</a:t>
            </a:r>
          </a:p>
          <a:p>
            <a:pPr marL="0" indent="0">
              <a:buNone/>
            </a:pPr>
            <a:r>
              <a:rPr lang="es-EC" sz="2000" dirty="0">
                <a:latin typeface="Arial" panose="020B0604020202020204" pitchFamily="34" charset="0"/>
                <a:cs typeface="Arial" panose="020B0604020202020204" pitchFamily="34" charset="0"/>
              </a:rPr>
              <a:t>                    peso: 75</a:t>
            </a:r>
          </a:p>
          <a:p>
            <a:pPr marL="0" indent="0">
              <a:buNone/>
            </a:pPr>
            <a:r>
              <a:rPr lang="es-EC" sz="2000" dirty="0">
                <a:latin typeface="Arial" panose="020B0604020202020204" pitchFamily="34" charset="0"/>
                <a:cs typeface="Arial" panose="020B0604020202020204" pitchFamily="34" charset="0"/>
              </a:rPr>
              <a:t>   }</a:t>
            </a:r>
          </a:p>
          <a:p>
            <a:pPr marL="0" indent="0">
              <a:buNone/>
            </a:pPr>
            <a:r>
              <a:rPr lang="es-EC" sz="2000" dirty="0">
                <a:latin typeface="Arial" panose="020B0604020202020204" pitchFamily="34" charset="0"/>
                <a:cs typeface="Arial" panose="020B0604020202020204" pitchFamily="34" charset="0"/>
              </a:rPr>
              <a:t>console.log(‘Al inicio del año ${</a:t>
            </a:r>
            <a:r>
              <a:rPr lang="es-EC" sz="2000" dirty="0" err="1">
                <a:latin typeface="Arial" panose="020B0604020202020204" pitchFamily="34" charset="0"/>
                <a:cs typeface="Arial" panose="020B0604020202020204" pitchFamily="34" charset="0"/>
              </a:rPr>
              <a:t>sacha.nombre</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oesa</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sacha.pesp</a:t>
            </a:r>
            <a:r>
              <a:rPr lang="es-EC" sz="2000" dirty="0">
                <a:latin typeface="Arial" panose="020B0604020202020204" pitchFamily="34" charset="0"/>
                <a:cs typeface="Arial" panose="020B0604020202020204" pitchFamily="34" charset="0"/>
              </a:rPr>
              <a:t>}kg’);</a:t>
            </a:r>
          </a:p>
          <a:p>
            <a:pPr marL="0" indent="0">
              <a:buNone/>
            </a:pPr>
            <a:r>
              <a:rPr lang="es-EC" sz="2000" dirty="0" err="1">
                <a:latin typeface="Arial" panose="020B0604020202020204" pitchFamily="34" charset="0"/>
                <a:cs typeface="Arial" panose="020B0604020202020204" pitchFamily="34" charset="0"/>
              </a:rPr>
              <a:t>const</a:t>
            </a:r>
            <a:r>
              <a:rPr lang="es-EC" sz="2000" dirty="0">
                <a:latin typeface="Arial" panose="020B0604020202020204" pitchFamily="34" charset="0"/>
                <a:cs typeface="Arial" panose="020B0604020202020204" pitchFamily="34" charset="0"/>
              </a:rPr>
              <a:t> VARIACION_DE_PESO = 0.2</a:t>
            </a:r>
          </a:p>
          <a:p>
            <a:pPr marL="0" indent="0">
              <a:buNone/>
            </a:pPr>
            <a:r>
              <a:rPr lang="es-EC" sz="2000" dirty="0" err="1">
                <a:latin typeface="Arial" panose="020B0604020202020204" pitchFamily="34" charset="0"/>
                <a:cs typeface="Arial" panose="020B0604020202020204" pitchFamily="34" charset="0"/>
              </a:rPr>
              <a:t>Const</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aumentoDePeso</a:t>
            </a:r>
            <a:r>
              <a:rPr lang="es-EC" sz="2000" dirty="0">
                <a:latin typeface="Arial" panose="020B0604020202020204" pitchFamily="34" charset="0"/>
                <a:cs typeface="Arial" panose="020B0604020202020204" pitchFamily="34" charset="0"/>
              </a:rPr>
              <a:t> = persona =&gt; </a:t>
            </a:r>
            <a:r>
              <a:rPr lang="es-EC" sz="2000" dirty="0" err="1">
                <a:latin typeface="Arial" panose="020B0604020202020204" pitchFamily="34" charset="0"/>
                <a:cs typeface="Arial" panose="020B0604020202020204" pitchFamily="34" charset="0"/>
              </a:rPr>
              <a:t>persona.peso</a:t>
            </a:r>
            <a:r>
              <a:rPr lang="es-EC" sz="2000" dirty="0">
                <a:latin typeface="Arial" panose="020B0604020202020204" pitchFamily="34" charset="0"/>
                <a:cs typeface="Arial" panose="020B0604020202020204" pitchFamily="34" charset="0"/>
              </a:rPr>
              <a:t> += VARIACION_DE_PESO</a:t>
            </a:r>
          </a:p>
          <a:p>
            <a:pPr marL="0" indent="0">
              <a:buNone/>
            </a:pPr>
            <a:r>
              <a:rPr lang="es-EC" sz="2000" dirty="0" err="1">
                <a:latin typeface="Arial" panose="020B0604020202020204" pitchFamily="34" charset="0"/>
                <a:cs typeface="Arial" panose="020B0604020202020204" pitchFamily="34" charset="0"/>
              </a:rPr>
              <a:t>Const</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bajaDePeso</a:t>
            </a:r>
            <a:r>
              <a:rPr lang="es-EC" sz="2000" dirty="0">
                <a:latin typeface="Arial" panose="020B0604020202020204" pitchFamily="34" charset="0"/>
                <a:cs typeface="Arial" panose="020B0604020202020204" pitchFamily="34" charset="0"/>
              </a:rPr>
              <a:t> = persona =&gt; </a:t>
            </a:r>
            <a:r>
              <a:rPr lang="es-EC" sz="2000" dirty="0" err="1">
                <a:latin typeface="Arial" panose="020B0604020202020204" pitchFamily="34" charset="0"/>
                <a:cs typeface="Arial" panose="020B0604020202020204" pitchFamily="34" charset="0"/>
              </a:rPr>
              <a:t>persona.pesp</a:t>
            </a:r>
            <a:r>
              <a:rPr lang="es-EC" sz="2000" dirty="0">
                <a:latin typeface="Arial" panose="020B0604020202020204" pitchFamily="34" charset="0"/>
                <a:cs typeface="Arial" panose="020B0604020202020204" pitchFamily="34" charset="0"/>
              </a:rPr>
              <a:t> -= VARIACION_DE_PESO</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err="1">
                <a:latin typeface="Arial" panose="020B0604020202020204" pitchFamily="34" charset="0"/>
                <a:cs typeface="Arial" panose="020B0604020202020204" pitchFamily="34" charset="0"/>
              </a:rPr>
              <a:t>For</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let</a:t>
            </a:r>
            <a:r>
              <a:rPr lang="es-EC" sz="2000" dirty="0">
                <a:latin typeface="Arial" panose="020B0604020202020204" pitchFamily="34" charset="0"/>
                <a:cs typeface="Arial" panose="020B0604020202020204" pitchFamily="34" charset="0"/>
              </a:rPr>
              <a:t> i = 1; &lt;=365; i++) {</a:t>
            </a:r>
          </a:p>
          <a:p>
            <a:pPr marL="0" indent="0">
              <a:buNone/>
            </a:pPr>
            <a:r>
              <a:rPr lang="es-EC" sz="2000" dirty="0">
                <a:latin typeface="Arial" panose="020B0604020202020204" pitchFamily="34" charset="0"/>
                <a:cs typeface="Arial" panose="020B0604020202020204" pitchFamily="34" charset="0"/>
              </a:rPr>
              <a:t>  var </a:t>
            </a:r>
            <a:r>
              <a:rPr lang="es-EC" sz="2000" dirty="0" err="1">
                <a:latin typeface="Arial" panose="020B0604020202020204" pitchFamily="34" charset="0"/>
                <a:cs typeface="Arial" panose="020B0604020202020204" pitchFamily="34" charset="0"/>
              </a:rPr>
              <a:t>random</a:t>
            </a:r>
            <a:r>
              <a:rPr lang="es-EC" sz="2000" dirty="0">
                <a:latin typeface="Arial" panose="020B0604020202020204" pitchFamily="34" charset="0"/>
                <a:cs typeface="Arial" panose="020B0604020202020204" pitchFamily="34" charset="0"/>
              </a:rPr>
              <a:t> = </a:t>
            </a:r>
            <a:r>
              <a:rPr lang="es-EC" sz="2000" dirty="0" err="1">
                <a:latin typeface="Arial" panose="020B0604020202020204" pitchFamily="34" charset="0"/>
                <a:cs typeface="Arial" panose="020B0604020202020204" pitchFamily="34" charset="0"/>
              </a:rPr>
              <a:t>math.random</a:t>
            </a:r>
            <a:r>
              <a:rPr lang="es-EC" sz="2000" dirty="0">
                <a:latin typeface="Arial" panose="020B0604020202020204" pitchFamily="34" charset="0"/>
                <a:cs typeface="Arial" panose="020B0604020202020204" pitchFamily="34" charset="0"/>
              </a:rPr>
              <a:t>();</a:t>
            </a:r>
          </a:p>
          <a:p>
            <a:pPr marL="0" indent="0">
              <a:buNone/>
            </a:pP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680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74F9C-C218-4796-989D-FE64099FE8DD}"/>
              </a:ext>
            </a:extLst>
          </p:cNvPr>
          <p:cNvSpPr>
            <a:spLocks noGrp="1"/>
          </p:cNvSpPr>
          <p:nvPr>
            <p:ph type="title"/>
          </p:nvPr>
        </p:nvSpPr>
        <p:spPr>
          <a:xfrm>
            <a:off x="1063487" y="914399"/>
            <a:ext cx="10515600" cy="776288"/>
          </a:xfrm>
        </p:spPr>
        <p:txBody>
          <a:bodyPr/>
          <a:lstStyle/>
          <a:p>
            <a:pPr algn="ctr"/>
            <a:r>
              <a:rPr lang="es-EC" dirty="0">
                <a:latin typeface="Arial" panose="020B0604020202020204" pitchFamily="34" charset="0"/>
                <a:cs typeface="Arial" panose="020B0604020202020204" pitchFamily="34" charset="0"/>
              </a:rPr>
              <a:t>Estructuras repetitivas: </a:t>
            </a:r>
            <a:r>
              <a:rPr lang="es-EC" dirty="0" err="1">
                <a:latin typeface="Arial" panose="020B0604020202020204" pitchFamily="34" charset="0"/>
                <a:cs typeface="Arial" panose="020B0604020202020204" pitchFamily="34" charset="0"/>
              </a:rPr>
              <a:t>while</a:t>
            </a:r>
            <a:endParaRPr lang="es-EC" dirty="0"/>
          </a:p>
        </p:txBody>
      </p:sp>
      <p:sp>
        <p:nvSpPr>
          <p:cNvPr id="3" name="Marcador de contenido 2">
            <a:extLst>
              <a:ext uri="{FF2B5EF4-FFF2-40B4-BE49-F238E27FC236}">
                <a16:creationId xmlns:a16="http://schemas.microsoft.com/office/drawing/2014/main" id="{4EC590F0-CD28-456B-89A1-8F917746E5A7}"/>
              </a:ext>
            </a:extLst>
          </p:cNvPr>
          <p:cNvSpPr>
            <a:spLocks noGrp="1"/>
          </p:cNvSpPr>
          <p:nvPr>
            <p:ph idx="1"/>
          </p:nvPr>
        </p:nvSpPr>
        <p:spPr>
          <a:xfrm>
            <a:off x="838200" y="2199860"/>
            <a:ext cx="10515600" cy="4505739"/>
          </a:xfrm>
        </p:spPr>
        <p:txBody>
          <a:bodyPr>
            <a:normAutofit/>
          </a:bodyPr>
          <a:lstStyle/>
          <a:p>
            <a:pPr marL="0" indent="0">
              <a:buNone/>
            </a:pPr>
            <a:r>
              <a:rPr lang="es-EC" sz="2000" dirty="0">
                <a:latin typeface="Arial" panose="020B0604020202020204" pitchFamily="34" charset="0"/>
                <a:cs typeface="Arial" panose="020B0604020202020204" pitchFamily="34" charset="0"/>
              </a:rPr>
              <a:t>La diferencia entre el </a:t>
            </a:r>
            <a:r>
              <a:rPr lang="es-EC" sz="2000" dirty="0" err="1">
                <a:latin typeface="Arial" panose="020B0604020202020204" pitchFamily="34" charset="0"/>
                <a:cs typeface="Arial" panose="020B0604020202020204" pitchFamily="34" charset="0"/>
              </a:rPr>
              <a:t>while</a:t>
            </a:r>
            <a:r>
              <a:rPr lang="es-EC" sz="2000" dirty="0">
                <a:latin typeface="Arial" panose="020B0604020202020204" pitchFamily="34" charset="0"/>
                <a:cs typeface="Arial" panose="020B0604020202020204" pitchFamily="34" charset="0"/>
              </a:rPr>
              <a:t> y el do-</a:t>
            </a:r>
            <a:r>
              <a:rPr lang="es-EC" sz="2000" dirty="0" err="1">
                <a:latin typeface="Arial" panose="020B0604020202020204" pitchFamily="34" charset="0"/>
                <a:cs typeface="Arial" panose="020B0604020202020204" pitchFamily="34" charset="0"/>
              </a:rPr>
              <a:t>while</a:t>
            </a:r>
            <a:r>
              <a:rPr lang="es-EC" sz="2000" dirty="0">
                <a:latin typeface="Arial" panose="020B0604020202020204" pitchFamily="34" charset="0"/>
                <a:cs typeface="Arial" panose="020B0604020202020204" pitchFamily="34" charset="0"/>
              </a:rPr>
              <a:t> es que el segundo ejecuta su bloque de código al menos una vez, mientras que el </a:t>
            </a:r>
            <a:r>
              <a:rPr lang="es-EC" sz="2000" dirty="0" err="1">
                <a:latin typeface="Arial" panose="020B0604020202020204" pitchFamily="34" charset="0"/>
                <a:cs typeface="Arial" panose="020B0604020202020204" pitchFamily="34" charset="0"/>
              </a:rPr>
              <a:t>while</a:t>
            </a:r>
            <a:r>
              <a:rPr lang="es-EC" sz="2000" dirty="0">
                <a:latin typeface="Arial" panose="020B0604020202020204" pitchFamily="34" charset="0"/>
                <a:cs typeface="Arial" panose="020B0604020202020204" pitchFamily="34" charset="0"/>
              </a:rPr>
              <a:t> puede o no ejecutarse dependiendo de la condición.</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Ej.:</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for</a:t>
            </a:r>
            <a:r>
              <a:rPr lang="es-EC" sz="2000" dirty="0">
                <a:latin typeface="Arial" panose="020B0604020202020204" pitchFamily="34" charset="0"/>
                <a:cs typeface="Arial" panose="020B0604020202020204" pitchFamily="34" charset="0"/>
              </a:rPr>
              <a:t>(var i = 0; i &lt; 10; i++ ){</a:t>
            </a:r>
          </a:p>
          <a:p>
            <a:pPr marL="0" indent="0">
              <a:buNone/>
            </a:pPr>
            <a:r>
              <a:rPr lang="es-EC" sz="2000" dirty="0">
                <a:latin typeface="Arial" panose="020B0604020202020204" pitchFamily="34" charset="0"/>
                <a:cs typeface="Arial" panose="020B0604020202020204" pitchFamily="34" charset="0"/>
              </a:rPr>
              <a:t>                                      console.log(‘hola’)</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continue</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console.log(‘chao’)</a:t>
            </a:r>
          </a:p>
          <a:p>
            <a:pPr marL="0" indent="0">
              <a:buNone/>
            </a:pPr>
            <a:r>
              <a:rPr lang="es-EC"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6063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7D421-74C3-4205-BAB3-727F9AB1C410}"/>
              </a:ext>
            </a:extLst>
          </p:cNvPr>
          <p:cNvSpPr>
            <a:spLocks noGrp="1"/>
          </p:cNvSpPr>
          <p:nvPr>
            <p:ph type="title"/>
          </p:nvPr>
        </p:nvSpPr>
        <p:spPr>
          <a:xfrm>
            <a:off x="838200" y="312771"/>
            <a:ext cx="10515600" cy="736531"/>
          </a:xfrm>
        </p:spPr>
        <p:txBody>
          <a:bodyPr/>
          <a:lstStyle/>
          <a:p>
            <a:pPr algn="ctr"/>
            <a:r>
              <a:rPr lang="es-EC" dirty="0">
                <a:latin typeface="Arial" panose="020B0604020202020204" pitchFamily="34" charset="0"/>
                <a:cs typeface="Arial" panose="020B0604020202020204" pitchFamily="34" charset="0"/>
              </a:rPr>
              <a:t>Condicional múltiple: switch</a:t>
            </a:r>
          </a:p>
        </p:txBody>
      </p:sp>
      <p:sp>
        <p:nvSpPr>
          <p:cNvPr id="3" name="Marcador de contenido 2">
            <a:extLst>
              <a:ext uri="{FF2B5EF4-FFF2-40B4-BE49-F238E27FC236}">
                <a16:creationId xmlns:a16="http://schemas.microsoft.com/office/drawing/2014/main" id="{7930C119-4754-4F7D-824B-DEE43C1880B5}"/>
              </a:ext>
            </a:extLst>
          </p:cNvPr>
          <p:cNvSpPr>
            <a:spLocks noGrp="1"/>
          </p:cNvSpPr>
          <p:nvPr>
            <p:ph idx="1"/>
          </p:nvPr>
        </p:nvSpPr>
        <p:spPr>
          <a:xfrm>
            <a:off x="225287" y="1179444"/>
            <a:ext cx="11741425" cy="5473148"/>
          </a:xfrm>
        </p:spPr>
        <p:txBody>
          <a:bodyPr>
            <a:normAutofit/>
          </a:bodyPr>
          <a:lstStyle/>
          <a:p>
            <a:pPr marL="0" indent="0">
              <a:buNone/>
            </a:pPr>
            <a:r>
              <a:rPr lang="es-EC" sz="1800" dirty="0">
                <a:latin typeface="Arial" panose="020B0604020202020204" pitchFamily="34" charset="0"/>
                <a:cs typeface="Arial" panose="020B0604020202020204" pitchFamily="34" charset="0"/>
              </a:rPr>
              <a:t>La estructura de control switch es recomendada cuando se va a evaluar una variable múltiples veces, teniendo que hacer múltiples </a:t>
            </a:r>
            <a:r>
              <a:rPr lang="es-EC" sz="1800" dirty="0" err="1">
                <a:latin typeface="Arial" panose="020B0604020202020204" pitchFamily="34" charset="0"/>
                <a:cs typeface="Arial" panose="020B0604020202020204" pitchFamily="34" charset="0"/>
              </a:rPr>
              <a:t>if</a:t>
            </a:r>
            <a:r>
              <a:rPr lang="es-EC" sz="1800" dirty="0">
                <a:latin typeface="Arial" panose="020B0604020202020204" pitchFamily="34" charset="0"/>
                <a:cs typeface="Arial" panose="020B0604020202020204" pitchFamily="34" charset="0"/>
              </a:rPr>
              <a:t>, por ejemplo:</a:t>
            </a:r>
          </a:p>
          <a:p>
            <a:pPr marL="0" indent="0">
              <a:buNone/>
            </a:pPr>
            <a:endParaRPr lang="es-EC" sz="1800" dirty="0">
              <a:latin typeface="Arial" panose="020B0604020202020204" pitchFamily="34" charset="0"/>
              <a:cs typeface="Arial" panose="020B0604020202020204" pitchFamily="34" charset="0"/>
            </a:endParaRP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let</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mesDelAnio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‘Julio’ //Suponiendo que esta variable fue llenada antes….</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mesDelAnio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“enero”)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//algo pasa</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else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mesDelAnio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“febrero”)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//algo pasa</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else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mesDelAnio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“marzo”)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//algo pasa</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//…y asi sucesivamente</a:t>
            </a:r>
          </a:p>
        </p:txBody>
      </p:sp>
    </p:spTree>
    <p:extLst>
      <p:ext uri="{BB962C8B-B14F-4D97-AF65-F5344CB8AC3E}">
        <p14:creationId xmlns:p14="http://schemas.microsoft.com/office/powerpoint/2010/main" val="57759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0AD74-6829-44BF-A5AB-B55EB99E2AEE}"/>
              </a:ext>
            </a:extLst>
          </p:cNvPr>
          <p:cNvSpPr>
            <a:spLocks noGrp="1"/>
          </p:cNvSpPr>
          <p:nvPr>
            <p:ph type="title"/>
          </p:nvPr>
        </p:nvSpPr>
        <p:spPr>
          <a:xfrm>
            <a:off x="838200" y="437321"/>
            <a:ext cx="10515600" cy="895558"/>
          </a:xfrm>
        </p:spPr>
        <p:txBody>
          <a:bodyPr/>
          <a:lstStyle/>
          <a:p>
            <a:pPr algn="ctr"/>
            <a:r>
              <a:rPr lang="es-EC" b="1" u="sng" dirty="0">
                <a:latin typeface="Arial" panose="020B0604020202020204" pitchFamily="34" charset="0"/>
                <a:cs typeface="Arial" panose="020B0604020202020204" pitchFamily="34" charset="0"/>
              </a:rPr>
              <a:t>Primeros pasos en JavaScript</a:t>
            </a:r>
          </a:p>
        </p:txBody>
      </p:sp>
      <p:sp>
        <p:nvSpPr>
          <p:cNvPr id="3" name="Marcador de contenido 2">
            <a:extLst>
              <a:ext uri="{FF2B5EF4-FFF2-40B4-BE49-F238E27FC236}">
                <a16:creationId xmlns:a16="http://schemas.microsoft.com/office/drawing/2014/main" id="{88C23BE4-2B93-4955-A590-ED9F77C6D4EB}"/>
              </a:ext>
            </a:extLst>
          </p:cNvPr>
          <p:cNvSpPr>
            <a:spLocks noGrp="1"/>
          </p:cNvSpPr>
          <p:nvPr>
            <p:ph idx="1"/>
          </p:nvPr>
        </p:nvSpPr>
        <p:spPr>
          <a:xfrm>
            <a:off x="838200" y="1563758"/>
            <a:ext cx="10515600" cy="5115338"/>
          </a:xfrm>
        </p:spPr>
        <p:txBody>
          <a:bodyPr>
            <a:normAutofit fontScale="85000" lnSpcReduction="20000"/>
          </a:bodyPr>
          <a:lstStyle/>
          <a:p>
            <a:pPr algn="just"/>
            <a:r>
              <a:rPr lang="es-EC" b="1" dirty="0"/>
              <a:t>Las variables </a:t>
            </a:r>
            <a:r>
              <a:rPr lang="es-EC" dirty="0"/>
              <a:t>se declaran colocando la palabra reservada(keyword )</a:t>
            </a:r>
            <a:r>
              <a:rPr lang="es-EC" b="1" dirty="0"/>
              <a:t>var </a:t>
            </a:r>
          </a:p>
          <a:p>
            <a:pPr algn="just"/>
            <a:r>
              <a:rPr lang="es-EC" dirty="0"/>
              <a:t>A las variables se les puede asignar el valor que queremos que esta tenga directamente en la misma línea en la que creamos. Ej.: </a:t>
            </a:r>
          </a:p>
          <a:p>
            <a:pPr marL="0" indent="0" algn="just">
              <a:buNone/>
            </a:pPr>
            <a:r>
              <a:rPr lang="es-EC" dirty="0"/>
              <a:t>                                            </a:t>
            </a:r>
            <a:r>
              <a:rPr lang="es-EC" dirty="0">
                <a:effectLst>
                  <a:outerShdw blurRad="38100" dist="38100" dir="2700000" algn="tl">
                    <a:srgbClr val="000000">
                      <a:alpha val="43137"/>
                    </a:srgbClr>
                  </a:outerShdw>
                </a:effectLst>
              </a:rPr>
              <a:t>var nombre = ‘JEREMY’</a:t>
            </a:r>
          </a:p>
          <a:p>
            <a:pPr algn="just"/>
            <a:r>
              <a:rPr lang="es-EC" dirty="0"/>
              <a:t>Se pueden declarar múltiples variables en una misma línea de código haciendo uso de la coma El: var nombre = ‘JEREMY’, apellido= ‘BARROSO’.</a:t>
            </a:r>
          </a:p>
          <a:p>
            <a:pPr algn="just"/>
            <a:r>
              <a:rPr lang="es-EC" dirty="0"/>
              <a:t>Las variables en JS son débilmente tipadas, es decir, que estas pueden aceptar cualquier valor que le reasignemos a lo largo de nuestro código.</a:t>
            </a:r>
          </a:p>
          <a:p>
            <a:pPr algn="just"/>
            <a:r>
              <a:rPr lang="es-EC" dirty="0"/>
              <a:t>Un ejemplo de esto seria que la variable “peso” inicie almacenado un entero como valor y luego se le termine asignado un string como valor, no hay nada que impida que esta reasignación se realice (contrario a otros lenguajes como por ejemplo C#) donde es estricticamente necesario indicar el tipo de la variable antes de comenzarla a utilizar y una vez que esta fue declarada, no puede albergar un valor de otro tipo.</a:t>
            </a:r>
          </a:p>
          <a:p>
            <a:pPr marL="0" indent="0" algn="just">
              <a:buNone/>
            </a:pPr>
            <a:r>
              <a:rPr lang="es-EC" dirty="0"/>
              <a:t> </a:t>
            </a:r>
          </a:p>
        </p:txBody>
      </p:sp>
    </p:spTree>
    <p:extLst>
      <p:ext uri="{BB962C8B-B14F-4D97-AF65-F5344CB8AC3E}">
        <p14:creationId xmlns:p14="http://schemas.microsoft.com/office/powerpoint/2010/main" val="3313488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13B79F-4A66-4041-BAFB-9BED2B1B905F}"/>
              </a:ext>
            </a:extLst>
          </p:cNvPr>
          <p:cNvSpPr>
            <a:spLocks noGrp="1"/>
          </p:cNvSpPr>
          <p:nvPr>
            <p:ph idx="1"/>
          </p:nvPr>
        </p:nvSpPr>
        <p:spPr>
          <a:xfrm>
            <a:off x="245166" y="1060174"/>
            <a:ext cx="11701668" cy="5010772"/>
          </a:xfrm>
        </p:spPr>
        <p:txBody>
          <a:bodyPr>
            <a:normAutofit/>
          </a:bodyPr>
          <a:lstStyle/>
          <a:p>
            <a:pPr marL="0" indent="0">
              <a:buNone/>
            </a:pPr>
            <a:r>
              <a:rPr lang="es-EC" sz="2000" dirty="0">
                <a:latin typeface="Arial" panose="020B0604020202020204" pitchFamily="34" charset="0"/>
                <a:cs typeface="Arial" panose="020B0604020202020204" pitchFamily="34" charset="0"/>
              </a:rPr>
              <a:t>Puede ser reemplazado por:</a:t>
            </a:r>
          </a:p>
          <a:p>
            <a:pPr marL="0" indent="0">
              <a:buNone/>
            </a:pPr>
            <a:r>
              <a:rPr lang="es-EC" sz="2000" dirty="0">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let</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mesDelAnio</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‘Julio’ //Suponiendo que esta variable fue llenada antes….</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switch(</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mesDelAnio</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case “enero”:</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break;</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case “febrero”:</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break;</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case “marzo”:</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break;</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default:                     // cuando ninguna condición se cumple</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break;</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22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E417E-5815-482F-9172-EE83FC43F46D}"/>
              </a:ext>
            </a:extLst>
          </p:cNvPr>
          <p:cNvSpPr>
            <a:spLocks noGrp="1"/>
          </p:cNvSpPr>
          <p:nvPr>
            <p:ph type="title"/>
          </p:nvPr>
        </p:nvSpPr>
        <p:spPr>
          <a:xfrm>
            <a:off x="665922" y="993914"/>
            <a:ext cx="10515600" cy="869053"/>
          </a:xfrm>
        </p:spPr>
        <p:txBody>
          <a:bodyPr/>
          <a:lstStyle/>
          <a:p>
            <a:pPr algn="ctr"/>
            <a:r>
              <a:rPr lang="es-EC" dirty="0">
                <a:latin typeface="Arial" panose="020B0604020202020204" pitchFamily="34" charset="0"/>
                <a:cs typeface="Arial" panose="020B0604020202020204" pitchFamily="34" charset="0"/>
              </a:rPr>
              <a:t>ARRAYS</a:t>
            </a:r>
          </a:p>
        </p:txBody>
      </p:sp>
      <p:sp>
        <p:nvSpPr>
          <p:cNvPr id="3" name="Marcador de contenido 2">
            <a:extLst>
              <a:ext uri="{FF2B5EF4-FFF2-40B4-BE49-F238E27FC236}">
                <a16:creationId xmlns:a16="http://schemas.microsoft.com/office/drawing/2014/main" id="{1203235C-ECF9-450C-ABD9-DA1B783E8105}"/>
              </a:ext>
            </a:extLst>
          </p:cNvPr>
          <p:cNvSpPr>
            <a:spLocks noGrp="1"/>
          </p:cNvSpPr>
          <p:nvPr>
            <p:ph idx="1"/>
          </p:nvPr>
        </p:nvSpPr>
        <p:spPr>
          <a:xfrm>
            <a:off x="304800" y="2743200"/>
            <a:ext cx="11595652" cy="1921566"/>
          </a:xfrm>
        </p:spPr>
        <p:txBody>
          <a:bodyPr>
            <a:normAutofit/>
          </a:bodyPr>
          <a:lstStyle/>
          <a:p>
            <a:pPr marL="0" indent="0">
              <a:buNone/>
            </a:pPr>
            <a:r>
              <a:rPr lang="es-EC" sz="2000" dirty="0">
                <a:latin typeface="Arial" panose="020B0604020202020204" pitchFamily="34" charset="0"/>
                <a:cs typeface="Arial" panose="020B0604020202020204" pitchFamily="34" charset="0"/>
              </a:rPr>
              <a:t>Estructura de datos que nos permiten agrupar datos de cualquier tipo(incluso mezclados) dentro de una colección.</a:t>
            </a:r>
          </a:p>
        </p:txBody>
      </p:sp>
    </p:spTree>
    <p:extLst>
      <p:ext uri="{BB962C8B-B14F-4D97-AF65-F5344CB8AC3E}">
        <p14:creationId xmlns:p14="http://schemas.microsoft.com/office/powerpoint/2010/main" val="676127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5F738-FCA4-43FE-B1F3-B87755AA6F15}"/>
              </a:ext>
            </a:extLst>
          </p:cNvPr>
          <p:cNvSpPr>
            <a:spLocks noGrp="1"/>
          </p:cNvSpPr>
          <p:nvPr>
            <p:ph type="title"/>
          </p:nvPr>
        </p:nvSpPr>
        <p:spPr>
          <a:xfrm>
            <a:off x="838200" y="463826"/>
            <a:ext cx="10515600" cy="895558"/>
          </a:xfrm>
        </p:spPr>
        <p:txBody>
          <a:bodyPr/>
          <a:lstStyle/>
          <a:p>
            <a:pPr algn="ctr"/>
            <a:r>
              <a:rPr lang="es-EC" dirty="0">
                <a:latin typeface="Arial" panose="020B0604020202020204" pitchFamily="34" charset="0"/>
                <a:cs typeface="Arial" panose="020B0604020202020204" pitchFamily="34" charset="0"/>
              </a:rPr>
              <a:t>Filtrar un array</a:t>
            </a:r>
          </a:p>
        </p:txBody>
      </p:sp>
      <p:sp>
        <p:nvSpPr>
          <p:cNvPr id="3" name="Marcador de contenido 2">
            <a:extLst>
              <a:ext uri="{FF2B5EF4-FFF2-40B4-BE49-F238E27FC236}">
                <a16:creationId xmlns:a16="http://schemas.microsoft.com/office/drawing/2014/main" id="{2759C5C9-98FD-42F1-9FB5-23CDBBF71027}"/>
              </a:ext>
            </a:extLst>
          </p:cNvPr>
          <p:cNvSpPr>
            <a:spLocks noGrp="1"/>
          </p:cNvSpPr>
          <p:nvPr>
            <p:ph idx="1"/>
          </p:nvPr>
        </p:nvSpPr>
        <p:spPr>
          <a:xfrm>
            <a:off x="212035" y="1497496"/>
            <a:ext cx="11754677" cy="5221356"/>
          </a:xfrm>
        </p:spPr>
        <p:txBody>
          <a:bodyPr>
            <a:normAutofit/>
          </a:bodyPr>
          <a:lstStyle/>
          <a:p>
            <a:pPr marL="0" indent="0">
              <a:buNone/>
            </a:pPr>
            <a:r>
              <a:rPr lang="es-EC" sz="2000" dirty="0">
                <a:latin typeface="Arial" panose="020B0604020202020204" pitchFamily="34" charset="0"/>
                <a:cs typeface="Arial" panose="020B0604020202020204" pitchFamily="34" charset="0"/>
              </a:rPr>
              <a:t>La función </a:t>
            </a:r>
            <a:r>
              <a:rPr lang="es-EC" sz="2000" dirty="0" err="1">
                <a:latin typeface="Arial" panose="020B0604020202020204" pitchFamily="34" charset="0"/>
                <a:cs typeface="Arial" panose="020B0604020202020204" pitchFamily="34" charset="0"/>
              </a:rPr>
              <a:t>filter</a:t>
            </a:r>
            <a:r>
              <a:rPr lang="es-EC" sz="2000" dirty="0">
                <a:latin typeface="Arial" panose="020B0604020202020204" pitchFamily="34" charset="0"/>
                <a:cs typeface="Arial" panose="020B0604020202020204" pitchFamily="34" charset="0"/>
              </a:rPr>
              <a:t> nos devuelve un nuevo array filtrado de acuerdo a la </a:t>
            </a:r>
            <a:r>
              <a:rPr lang="es-EC" sz="2000" dirty="0" err="1">
                <a:latin typeface="Arial" panose="020B0604020202020204" pitchFamily="34" charset="0"/>
                <a:cs typeface="Arial" panose="020B0604020202020204" pitchFamily="34" charset="0"/>
              </a:rPr>
              <a:t>condicción</a:t>
            </a:r>
            <a:r>
              <a:rPr lang="es-EC" sz="2000" dirty="0">
                <a:latin typeface="Arial" panose="020B0604020202020204" pitchFamily="34" charset="0"/>
                <a:cs typeface="Arial" panose="020B0604020202020204" pitchFamily="34" charset="0"/>
              </a:rPr>
              <a:t> especificada en la función:</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a:t>
            </a:r>
            <a:r>
              <a:rPr lang="es-EC" sz="2000" dirty="0" err="1">
                <a:latin typeface="Arial" panose="020B0604020202020204" pitchFamily="34" charset="0"/>
                <a:cs typeface="Arial" panose="020B0604020202020204" pitchFamily="34" charset="0"/>
              </a:rPr>
              <a:t>filter</a:t>
            </a:r>
            <a:r>
              <a:rPr lang="es-EC" sz="2000" dirty="0">
                <a:latin typeface="Arial" panose="020B0604020202020204" pitchFamily="34" charset="0"/>
                <a:cs typeface="Arial" panose="020B0604020202020204" pitchFamily="34" charset="0"/>
              </a:rPr>
              <a:t>(condición)</a:t>
            </a:r>
          </a:p>
          <a:p>
            <a:pPr marL="0" indent="0">
              <a:buNone/>
            </a:pPr>
            <a:r>
              <a:rPr lang="es-EC" sz="2000" dirty="0">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esAlta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 altura }) =&gt; altura &gt; 1.8</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esBaja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 altura }) =&gt; altura &gt; 1.6</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personas = [sacha,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alan</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martin</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dario</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nicol, paula]</a:t>
            </a:r>
          </a:p>
          <a:p>
            <a:pPr marL="0" indent="0">
              <a:buNone/>
            </a:pP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personasAltas</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personas.filter</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esAlta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personasBajas</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personas.filter</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esBaja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personasAltas</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pesornasBajas</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5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169A4-E444-4950-BEC5-9949F466B5F4}"/>
              </a:ext>
            </a:extLst>
          </p:cNvPr>
          <p:cNvSpPr>
            <a:spLocks noGrp="1"/>
          </p:cNvSpPr>
          <p:nvPr>
            <p:ph type="title"/>
          </p:nvPr>
        </p:nvSpPr>
        <p:spPr>
          <a:xfrm>
            <a:off x="838200" y="530086"/>
            <a:ext cx="10515600" cy="749784"/>
          </a:xfrm>
        </p:spPr>
        <p:txBody>
          <a:bodyPr/>
          <a:lstStyle/>
          <a:p>
            <a:pPr algn="ctr"/>
            <a:r>
              <a:rPr lang="es-EC" dirty="0">
                <a:latin typeface="Arial" panose="020B0604020202020204" pitchFamily="34" charset="0"/>
                <a:cs typeface="Arial" panose="020B0604020202020204" pitchFamily="34" charset="0"/>
              </a:rPr>
              <a:t>Transformar un array</a:t>
            </a:r>
          </a:p>
        </p:txBody>
      </p:sp>
      <p:sp>
        <p:nvSpPr>
          <p:cNvPr id="3" name="Marcador de contenido 2">
            <a:extLst>
              <a:ext uri="{FF2B5EF4-FFF2-40B4-BE49-F238E27FC236}">
                <a16:creationId xmlns:a16="http://schemas.microsoft.com/office/drawing/2014/main" id="{F9133CF7-BC72-4732-9731-156E06ACA370}"/>
              </a:ext>
            </a:extLst>
          </p:cNvPr>
          <p:cNvSpPr>
            <a:spLocks noGrp="1"/>
          </p:cNvSpPr>
          <p:nvPr>
            <p:ph idx="1"/>
          </p:nvPr>
        </p:nvSpPr>
        <p:spPr>
          <a:xfrm>
            <a:off x="397565" y="1770202"/>
            <a:ext cx="11396869" cy="4060756"/>
          </a:xfrm>
        </p:spPr>
        <p:txBody>
          <a:bodyPr>
            <a:normAutofit/>
          </a:bodyPr>
          <a:lstStyle/>
          <a:p>
            <a:pPr marL="0" indent="0">
              <a:buNone/>
            </a:pPr>
            <a:r>
              <a:rPr lang="es-EC" sz="2000" dirty="0">
                <a:latin typeface="Arial" panose="020B0604020202020204" pitchFamily="34" charset="0"/>
                <a:cs typeface="Arial" panose="020B0604020202020204" pitchFamily="34" charset="0"/>
              </a:rPr>
              <a:t>A diferencia de </a:t>
            </a:r>
            <a:r>
              <a:rPr lang="es-EC" sz="2000" dirty="0" err="1">
                <a:latin typeface="Arial" panose="020B0604020202020204" pitchFamily="34" charset="0"/>
                <a:cs typeface="Arial" panose="020B0604020202020204" pitchFamily="34" charset="0"/>
              </a:rPr>
              <a:t>filter</a:t>
            </a:r>
            <a:r>
              <a:rPr lang="es-EC" sz="2000" dirty="0">
                <a:latin typeface="Arial" panose="020B0604020202020204" pitchFamily="34" charset="0"/>
                <a:cs typeface="Arial" panose="020B0604020202020204" pitchFamily="34" charset="0"/>
              </a:rPr>
              <a:t>, la función </a:t>
            </a:r>
            <a:r>
              <a:rPr lang="es-EC" sz="2000" dirty="0" err="1">
                <a:latin typeface="Arial" panose="020B0604020202020204" pitchFamily="34" charset="0"/>
                <a:cs typeface="Arial" panose="020B0604020202020204" pitchFamily="34" charset="0"/>
              </a:rPr>
              <a:t>Map</a:t>
            </a:r>
            <a:r>
              <a:rPr lang="es-EC" sz="2000" dirty="0">
                <a:latin typeface="Arial" panose="020B0604020202020204" pitchFamily="34" charset="0"/>
                <a:cs typeface="Arial" panose="020B0604020202020204" pitchFamily="34" charset="0"/>
              </a:rPr>
              <a:t> nos devuelve un nuevo array que modifica a todos los elementos del array original.</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Para no perder los valores del array original, es necesario retornar un nuevo objeto desglosando al objeto original.</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Ej.: </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obj</a:t>
            </a:r>
            <a:r>
              <a:rPr lang="es-EC" sz="2000" dirty="0">
                <a:latin typeface="Arial" panose="020B0604020202020204" pitchFamily="34" charset="0"/>
                <a:cs typeface="Arial" panose="020B0604020202020204" pitchFamily="34" charset="0"/>
              </a:rPr>
              <a:t>,</a:t>
            </a:r>
          </a:p>
          <a:p>
            <a:pPr marL="0" indent="0">
              <a:buNone/>
            </a:pPr>
            <a:r>
              <a:rPr lang="es-EC" sz="2000" dirty="0">
                <a:latin typeface="Arial" panose="020B0604020202020204" pitchFamily="34" charset="0"/>
                <a:cs typeface="Arial" panose="020B0604020202020204" pitchFamily="34" charset="0"/>
              </a:rPr>
              <a:t>                               atributo: valor del atributo modificado</a:t>
            </a:r>
          </a:p>
        </p:txBody>
      </p:sp>
    </p:spTree>
    <p:extLst>
      <p:ext uri="{BB962C8B-B14F-4D97-AF65-F5344CB8AC3E}">
        <p14:creationId xmlns:p14="http://schemas.microsoft.com/office/powerpoint/2010/main" val="147372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4993F-A299-4728-AC45-75795027BD03}"/>
              </a:ext>
            </a:extLst>
          </p:cNvPr>
          <p:cNvSpPr>
            <a:spLocks noGrp="1"/>
          </p:cNvSpPr>
          <p:nvPr>
            <p:ph type="title"/>
          </p:nvPr>
        </p:nvSpPr>
        <p:spPr>
          <a:xfrm>
            <a:off x="838200" y="292893"/>
            <a:ext cx="10515600" cy="776288"/>
          </a:xfrm>
        </p:spPr>
        <p:txBody>
          <a:bodyPr/>
          <a:lstStyle/>
          <a:p>
            <a:pPr algn="ctr"/>
            <a:r>
              <a:rPr lang="es-EC" dirty="0">
                <a:latin typeface="Arial" panose="020B0604020202020204" pitchFamily="34" charset="0"/>
                <a:cs typeface="Arial" panose="020B0604020202020204" pitchFamily="34" charset="0"/>
              </a:rPr>
              <a:t>Reducir un array a un valor</a:t>
            </a:r>
          </a:p>
        </p:txBody>
      </p:sp>
      <p:sp>
        <p:nvSpPr>
          <p:cNvPr id="3" name="Marcador de contenido 2">
            <a:extLst>
              <a:ext uri="{FF2B5EF4-FFF2-40B4-BE49-F238E27FC236}">
                <a16:creationId xmlns:a16="http://schemas.microsoft.com/office/drawing/2014/main" id="{C4C148D1-D836-474F-963E-7B061AA36A27}"/>
              </a:ext>
            </a:extLst>
          </p:cNvPr>
          <p:cNvSpPr>
            <a:spLocks noGrp="1"/>
          </p:cNvSpPr>
          <p:nvPr>
            <p:ph idx="1"/>
          </p:nvPr>
        </p:nvSpPr>
        <p:spPr>
          <a:xfrm>
            <a:off x="838200" y="1577009"/>
            <a:ext cx="10515600" cy="5102086"/>
          </a:xfrm>
        </p:spPr>
        <p:txBody>
          <a:bodyPr>
            <a:normAutofit/>
          </a:bodyPr>
          <a:lstStyle/>
          <a:p>
            <a:pPr marL="0" indent="0">
              <a:buNone/>
            </a:pPr>
            <a:r>
              <a:rPr lang="es-EC" sz="2000" dirty="0">
                <a:latin typeface="Arial" panose="020B0604020202020204" pitchFamily="34" charset="0"/>
                <a:cs typeface="Arial" panose="020B0604020202020204" pitchFamily="34" charset="0"/>
              </a:rPr>
              <a:t>La función reduce, reduce un array a un valor único.</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Para reducir **un array se necesitan 2 cosas: Una función y el valor original / valor inicial del acumulador**.</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La función va pasando el valor acumulado por cada elemento del array.</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.reduce(FUNCTION_NAME, VALOR_INICIAL_DEL_ACUMULADOR)</a:t>
            </a:r>
          </a:p>
        </p:txBody>
      </p:sp>
    </p:spTree>
    <p:extLst>
      <p:ext uri="{BB962C8B-B14F-4D97-AF65-F5344CB8AC3E}">
        <p14:creationId xmlns:p14="http://schemas.microsoft.com/office/powerpoint/2010/main" val="555383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67CC2-DFA6-4D42-B200-B04F4E31B425}"/>
              </a:ext>
            </a:extLst>
          </p:cNvPr>
          <p:cNvSpPr>
            <a:spLocks noGrp="1"/>
          </p:cNvSpPr>
          <p:nvPr>
            <p:ph type="title"/>
          </p:nvPr>
        </p:nvSpPr>
        <p:spPr>
          <a:xfrm>
            <a:off x="371061" y="681037"/>
            <a:ext cx="10982739" cy="1009651"/>
          </a:xfrm>
        </p:spPr>
        <p:txBody>
          <a:bodyPr>
            <a:noAutofit/>
          </a:bodyPr>
          <a:lstStyle/>
          <a:p>
            <a:pPr algn="ctr"/>
            <a:r>
              <a:rPr lang="es-EC" sz="3600" b="1" u="sng" dirty="0">
                <a:latin typeface="Arial" panose="020B0604020202020204" pitchFamily="34" charset="0"/>
                <a:cs typeface="Arial" panose="020B0604020202020204" pitchFamily="34" charset="0"/>
              </a:rPr>
              <a:t>Programación Orientada a Objetos en JavaScript</a:t>
            </a:r>
            <a:br>
              <a:rPr lang="es-EC" sz="3600" b="1" u="sng" dirty="0">
                <a:latin typeface="Arial" panose="020B0604020202020204" pitchFamily="34" charset="0"/>
                <a:cs typeface="Arial" panose="020B0604020202020204" pitchFamily="34" charset="0"/>
              </a:rPr>
            </a:br>
            <a:r>
              <a:rPr lang="es-EC" sz="3600" dirty="0">
                <a:latin typeface="Arial" panose="020B0604020202020204" pitchFamily="34" charset="0"/>
                <a:cs typeface="Arial" panose="020B0604020202020204" pitchFamily="34" charset="0"/>
              </a:rPr>
              <a:t>          </a:t>
            </a:r>
            <a:br>
              <a:rPr lang="es-EC" sz="3600" dirty="0">
                <a:latin typeface="Arial" panose="020B0604020202020204" pitchFamily="34" charset="0"/>
                <a:cs typeface="Arial" panose="020B0604020202020204" pitchFamily="34" charset="0"/>
              </a:rPr>
            </a:br>
            <a:r>
              <a:rPr lang="es-EC" sz="3600" dirty="0">
                <a:latin typeface="Arial" panose="020B0604020202020204" pitchFamily="34" charset="0"/>
                <a:cs typeface="Arial" panose="020B0604020202020204" pitchFamily="34" charset="0"/>
              </a:rPr>
              <a:t> Como funcionan las clases en JavaScript</a:t>
            </a:r>
            <a:br>
              <a:rPr lang="es-EC" sz="3600" dirty="0">
                <a:latin typeface="Arial" panose="020B0604020202020204" pitchFamily="34" charset="0"/>
                <a:cs typeface="Arial" panose="020B0604020202020204" pitchFamily="34" charset="0"/>
              </a:rPr>
            </a:br>
            <a:endParaRPr lang="es-EC" sz="3600" b="1" u="sng"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C5D2DD75-5D89-4500-B133-1596958C796A}"/>
              </a:ext>
            </a:extLst>
          </p:cNvPr>
          <p:cNvSpPr>
            <a:spLocks noGrp="1"/>
          </p:cNvSpPr>
          <p:nvPr>
            <p:ph idx="1"/>
          </p:nvPr>
        </p:nvSpPr>
        <p:spPr>
          <a:xfrm>
            <a:off x="371061" y="1868557"/>
            <a:ext cx="10982739" cy="4757530"/>
          </a:xfrm>
        </p:spPr>
        <p:txBody>
          <a:bodyPr>
            <a:normAutofit fontScale="85000" lnSpcReduction="20000"/>
          </a:bodyPr>
          <a:lstStyle/>
          <a:p>
            <a:pPr marL="0" indent="0">
              <a:buNone/>
            </a:pP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persona (nombre, apellido, altura)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this.nombre</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nombre;</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this.apellido</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apellido;</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this.altura</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altura;</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alto = 1.80</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persona.prototype.soyAlto</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this.altura</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&lt;alto)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this.nombre</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this.apellido</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No es alto’)</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else</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this.nombre</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this.apellido</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con ${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this.altura</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mts</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Si es alto’)</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andres</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new persona(‘</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andres</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biceño</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‘1.74’)</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erika</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new persona(‘</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erika</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‘luna’, ‘1.52’)</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08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AEEED-FB79-4C03-AB9C-DF17B6EFE690}"/>
              </a:ext>
            </a:extLst>
          </p:cNvPr>
          <p:cNvSpPr>
            <a:spLocks noGrp="1"/>
          </p:cNvSpPr>
          <p:nvPr>
            <p:ph type="title"/>
          </p:nvPr>
        </p:nvSpPr>
        <p:spPr>
          <a:xfrm>
            <a:off x="838200" y="593448"/>
            <a:ext cx="10515600" cy="882305"/>
          </a:xfrm>
        </p:spPr>
        <p:txBody>
          <a:bodyPr/>
          <a:lstStyle/>
          <a:p>
            <a:pPr algn="ctr"/>
            <a:r>
              <a:rPr lang="es-EC" dirty="0">
                <a:latin typeface="Arial" panose="020B0604020202020204" pitchFamily="34" charset="0"/>
                <a:cs typeface="Arial" panose="020B0604020202020204" pitchFamily="34" charset="0"/>
              </a:rPr>
              <a:t>Modificando un prototipo</a:t>
            </a:r>
          </a:p>
        </p:txBody>
      </p:sp>
      <p:sp>
        <p:nvSpPr>
          <p:cNvPr id="3" name="Marcador de contenido 2">
            <a:extLst>
              <a:ext uri="{FF2B5EF4-FFF2-40B4-BE49-F238E27FC236}">
                <a16:creationId xmlns:a16="http://schemas.microsoft.com/office/drawing/2014/main" id="{03C38D33-FE50-4B9B-BC49-E0B591F1094F}"/>
              </a:ext>
            </a:extLst>
          </p:cNvPr>
          <p:cNvSpPr>
            <a:spLocks noGrp="1"/>
          </p:cNvSpPr>
          <p:nvPr>
            <p:ph idx="1"/>
          </p:nvPr>
        </p:nvSpPr>
        <p:spPr>
          <a:xfrm>
            <a:off x="238539" y="1789043"/>
            <a:ext cx="11807687" cy="4810540"/>
          </a:xfrm>
        </p:spPr>
        <p:txBody>
          <a:bodyPr>
            <a:normAutofit fontScale="62500" lnSpcReduction="20000"/>
          </a:bodyPr>
          <a:lstStyle/>
          <a:p>
            <a:pPr marL="0" indent="0">
              <a:buNone/>
            </a:pPr>
            <a:r>
              <a:rPr lang="es-EC" sz="1800" dirty="0">
                <a:latin typeface="Arial" panose="020B0604020202020204" pitchFamily="34" charset="0"/>
                <a:cs typeface="Arial" panose="020B0604020202020204" pitchFamily="34" charset="0"/>
              </a:rPr>
              <a:t>El prototipo es un objeto de JavaScript, si lo modificamos en un cierto </a:t>
            </a:r>
            <a:r>
              <a:rPr lang="es-EC" sz="1800" dirty="0" err="1">
                <a:latin typeface="Arial" panose="020B0604020202020204" pitchFamily="34" charset="0"/>
                <a:cs typeface="Arial" panose="020B0604020202020204" pitchFamily="34" charset="0"/>
              </a:rPr>
              <a:t>luegar</a:t>
            </a:r>
            <a:r>
              <a:rPr lang="es-EC" sz="1800" dirty="0">
                <a:latin typeface="Arial" panose="020B0604020202020204" pitchFamily="34" charset="0"/>
                <a:cs typeface="Arial" panose="020B0604020202020204" pitchFamily="34" charset="0"/>
              </a:rPr>
              <a:t> del código, a partir de ahí va a quedar modificado.</a:t>
            </a: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persona (nombre, apellido, altura)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this.nombre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nombre;</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this.apellido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apellido;</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this.altura</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altura;</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alto = 1.80</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persona.prototype.soyAlto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this.altura</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&lt;alto)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this.nombre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this.apellido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No es alto’)</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else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this.nombre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this.apellido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con ${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this.altura</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mts</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Si es alto’)</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andres</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new persona(‘</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andres</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biceño</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‘1.74’)</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erika</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new persona(‘</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erika</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‘luna’, ‘1.52’)</a:t>
            </a:r>
          </a:p>
          <a:p>
            <a:pPr marL="0" indent="0">
              <a:buNone/>
            </a:pPr>
            <a:endParaRPr lang="es-EC" sz="2400" dirty="0">
              <a:latin typeface="Arial" panose="020B0604020202020204" pitchFamily="34" charset="0"/>
              <a:cs typeface="Arial" panose="020B0604020202020204" pitchFamily="34" charset="0"/>
            </a:endParaRPr>
          </a:p>
          <a:p>
            <a:pPr marL="0" indent="0">
              <a:buNone/>
            </a:pPr>
            <a:r>
              <a:rPr lang="es-EC" sz="2400" dirty="0">
                <a:latin typeface="Arial" panose="020B0604020202020204" pitchFamily="34" charset="0"/>
                <a:cs typeface="Arial" panose="020B0604020202020204" pitchFamily="34" charset="0"/>
              </a:rPr>
              <a:t> </a:t>
            </a:r>
          </a:p>
          <a:p>
            <a:pPr marL="0" indent="0">
              <a:buNone/>
            </a:pPr>
            <a:endParaRPr lang="es-EC" sz="1800" dirty="0">
              <a:latin typeface="Arial" panose="020B0604020202020204" pitchFamily="34" charset="0"/>
              <a:cs typeface="Arial" panose="020B0604020202020204" pitchFamily="34" charset="0"/>
            </a:endParaRPr>
          </a:p>
          <a:p>
            <a:pPr marL="0" indent="0">
              <a:buNone/>
            </a:pPr>
            <a:endParaRPr lang="es-EC"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6805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FD3D7-B004-40A8-BBFC-67479957CA59}"/>
              </a:ext>
            </a:extLst>
          </p:cNvPr>
          <p:cNvSpPr>
            <a:spLocks noGrp="1"/>
          </p:cNvSpPr>
          <p:nvPr>
            <p:ph type="title"/>
          </p:nvPr>
        </p:nvSpPr>
        <p:spPr>
          <a:xfrm>
            <a:off x="838200" y="415993"/>
            <a:ext cx="10515600" cy="1009651"/>
          </a:xfrm>
        </p:spPr>
        <p:txBody>
          <a:bodyPr>
            <a:normAutofit/>
          </a:bodyPr>
          <a:lstStyle/>
          <a:p>
            <a:pPr algn="ctr"/>
            <a:r>
              <a:rPr lang="es-EC" sz="3800" dirty="0">
                <a:latin typeface="Arial" panose="020B0604020202020204" pitchFamily="34" charset="0"/>
                <a:cs typeface="Arial" panose="020B0604020202020204" pitchFamily="34" charset="0"/>
              </a:rPr>
              <a:t>El contexto de las funciones: quién es </a:t>
            </a:r>
            <a:r>
              <a:rPr lang="es-EC" sz="3800" dirty="0" err="1">
                <a:latin typeface="Arial" panose="020B0604020202020204" pitchFamily="34" charset="0"/>
                <a:cs typeface="Arial" panose="020B0604020202020204" pitchFamily="34" charset="0"/>
              </a:rPr>
              <a:t>this</a:t>
            </a:r>
            <a:endParaRPr lang="es-EC" sz="38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DB8C72FE-1605-4391-B41F-710CF3C232FD}"/>
              </a:ext>
            </a:extLst>
          </p:cNvPr>
          <p:cNvSpPr>
            <a:spLocks noGrp="1"/>
          </p:cNvSpPr>
          <p:nvPr>
            <p:ph idx="1"/>
          </p:nvPr>
        </p:nvSpPr>
        <p:spPr>
          <a:xfrm>
            <a:off x="838200" y="1881809"/>
            <a:ext cx="10515600" cy="4295154"/>
          </a:xfrm>
        </p:spPr>
        <p:txBody>
          <a:bodyPr>
            <a:normAutofit/>
          </a:bodyPr>
          <a:lstStyle/>
          <a:p>
            <a:pPr marL="0" indent="0">
              <a:buNone/>
            </a:pPr>
            <a:r>
              <a:rPr lang="es-EC" sz="2000" dirty="0" err="1">
                <a:latin typeface="Arial" panose="020B0604020202020204" pitchFamily="34" charset="0"/>
                <a:cs typeface="Arial" panose="020B0604020202020204" pitchFamily="34" charset="0"/>
              </a:rPr>
              <a:t>Window</a:t>
            </a:r>
            <a:r>
              <a:rPr lang="es-EC" sz="2000" dirty="0">
                <a:latin typeface="Arial" panose="020B0604020202020204" pitchFamily="34" charset="0"/>
                <a:cs typeface="Arial" panose="020B0604020202020204" pitchFamily="34" charset="0"/>
              </a:rPr>
              <a:t> es el objeto global dentro del navegador.</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En las Arrow </a:t>
            </a:r>
            <a:r>
              <a:rPr lang="es-EC" sz="2000" dirty="0" err="1">
                <a:latin typeface="Arial" panose="020B0604020202020204" pitchFamily="34" charset="0"/>
                <a:cs typeface="Arial" panose="020B0604020202020204" pitchFamily="34" charset="0"/>
              </a:rPr>
              <a:t>functions</a:t>
            </a:r>
            <a:r>
              <a:rPr lang="es-EC" sz="2000" dirty="0">
                <a:latin typeface="Arial" panose="020B0604020202020204" pitchFamily="34" charset="0"/>
                <a:cs typeface="Arial" panose="020B0604020202020204" pitchFamily="34" charset="0"/>
              </a:rPr>
              <a:t>, se asigna la función, pero cambia el </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 dentro de la función, ya que trata de tomar </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 global, es decir, el que esta fuera de la Arrow </a:t>
            </a:r>
            <a:r>
              <a:rPr lang="es-EC" sz="2000" dirty="0" err="1">
                <a:latin typeface="Arial" panose="020B0604020202020204" pitchFamily="34" charset="0"/>
                <a:cs typeface="Arial" panose="020B0604020202020204" pitchFamily="34" charset="0"/>
              </a:rPr>
              <a:t>function</a:t>
            </a:r>
            <a:r>
              <a:rPr lang="es-EC" sz="2000" dirty="0">
                <a:latin typeface="Arial" panose="020B0604020202020204" pitchFamily="34" charset="0"/>
                <a:cs typeface="Arial" panose="020B0604020202020204" pitchFamily="34" charset="0"/>
              </a:rPr>
              <a:t>.</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Para comprobarlo en consola:</a:t>
            </a:r>
          </a:p>
          <a:p>
            <a:pPr marL="0" indent="0">
              <a:buNone/>
            </a:pPr>
            <a:r>
              <a:rPr lang="es-EC" sz="2000" dirty="0">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window</a:t>
            </a: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113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A83D2-0468-4D53-BF02-00C7534B0CC7}"/>
              </a:ext>
            </a:extLst>
          </p:cNvPr>
          <p:cNvSpPr>
            <a:spLocks noGrp="1"/>
          </p:cNvSpPr>
          <p:nvPr>
            <p:ph type="title"/>
          </p:nvPr>
        </p:nvSpPr>
        <p:spPr>
          <a:xfrm>
            <a:off x="344557" y="365125"/>
            <a:ext cx="11009243" cy="1325563"/>
          </a:xfrm>
        </p:spPr>
        <p:txBody>
          <a:bodyPr>
            <a:noAutofit/>
          </a:bodyPr>
          <a:lstStyle/>
          <a:p>
            <a:pPr algn="ctr"/>
            <a:r>
              <a:rPr lang="es-EC" b="1" u="sng" dirty="0">
                <a:latin typeface="Arial" panose="020B0604020202020204" pitchFamily="34" charset="0"/>
                <a:cs typeface="Arial" panose="020B0604020202020204" pitchFamily="34" charset="0"/>
              </a:rPr>
              <a:t>Asincronismo</a:t>
            </a:r>
            <a:br>
              <a:rPr lang="es-EC" b="1" u="sng" dirty="0">
                <a:latin typeface="Arial" panose="020B0604020202020204" pitchFamily="34" charset="0"/>
                <a:cs typeface="Arial" panose="020B0604020202020204" pitchFamily="34" charset="0"/>
              </a:rPr>
            </a:br>
            <a:r>
              <a:rPr lang="es-EC" dirty="0">
                <a:latin typeface="Arial" panose="020B0604020202020204" pitchFamily="34" charset="0"/>
                <a:cs typeface="Arial" panose="020B0604020202020204" pitchFamily="34" charset="0"/>
              </a:rPr>
              <a:t>Funciones como parámetros</a:t>
            </a:r>
            <a:endParaRPr lang="es-EC" b="1" u="sng"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64DC91D-C3CE-4D89-A9E6-6F691AE13DD4}"/>
              </a:ext>
            </a:extLst>
          </p:cNvPr>
          <p:cNvSpPr>
            <a:spLocks noGrp="1"/>
          </p:cNvSpPr>
          <p:nvPr>
            <p:ph idx="1"/>
          </p:nvPr>
        </p:nvSpPr>
        <p:spPr/>
        <p:txBody>
          <a:bodyPr>
            <a:normAutofit/>
          </a:bodyPr>
          <a:lstStyle/>
          <a:p>
            <a:pPr marL="0" indent="0">
              <a:buNone/>
            </a:pPr>
            <a:r>
              <a:rPr lang="es-EC" sz="2000" dirty="0">
                <a:latin typeface="Arial" panose="020B0604020202020204" pitchFamily="34" charset="0"/>
                <a:cs typeface="Arial" panose="020B0604020202020204" pitchFamily="34" charset="0"/>
              </a:rPr>
              <a:t>Es posible pasar funciones como parámetros como si fuera cualquier otro tipo de variable.</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i="1" dirty="0">
                <a:latin typeface="Arial" panose="020B0604020202020204" pitchFamily="34" charset="0"/>
                <a:cs typeface="Arial" panose="020B0604020202020204" pitchFamily="34" charset="0"/>
              </a:rPr>
              <a:t>Como se declara?</a:t>
            </a:r>
          </a:p>
          <a:p>
            <a:pPr marL="0" indent="0">
              <a:buNone/>
            </a:pPr>
            <a:r>
              <a:rPr lang="es-EC" sz="2000" dirty="0">
                <a:latin typeface="Arial" panose="020B0604020202020204" pitchFamily="34" charset="0"/>
                <a:cs typeface="Arial" panose="020B0604020202020204" pitchFamily="34" charset="0"/>
              </a:rPr>
              <a:t> como cualquier función.</a:t>
            </a:r>
          </a:p>
          <a:p>
            <a:pPr marL="0" indent="0">
              <a:buNone/>
            </a:pPr>
            <a:r>
              <a:rPr lang="es-EC" sz="2000" dirty="0">
                <a:latin typeface="Arial" panose="020B0604020202020204" pitchFamily="34" charset="0"/>
                <a:cs typeface="Arial" panose="020B0604020202020204" pitchFamily="34" charset="0"/>
              </a:rPr>
              <a:t>La siguiente función es una respuesta a la función saludar del código que traemos de las clases anteriores:</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responderSaludo</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console.log(‘Buen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dia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32281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B8878-3D6C-4EB3-86FF-3D5562CB8699}"/>
              </a:ext>
            </a:extLst>
          </p:cNvPr>
          <p:cNvSpPr>
            <a:spLocks noGrp="1"/>
          </p:cNvSpPr>
          <p:nvPr>
            <p:ph type="title"/>
          </p:nvPr>
        </p:nvSpPr>
        <p:spPr>
          <a:xfrm>
            <a:off x="543339" y="365125"/>
            <a:ext cx="10810461" cy="1325563"/>
          </a:xfrm>
        </p:spPr>
        <p:txBody>
          <a:bodyPr/>
          <a:lstStyle/>
          <a:p>
            <a:pPr algn="ctr"/>
            <a:r>
              <a:rPr lang="es-EC" dirty="0">
                <a:latin typeface="Arial" panose="020B0604020202020204" pitchFamily="34" charset="0"/>
                <a:cs typeface="Arial" panose="020B0604020202020204" pitchFamily="34" charset="0"/>
              </a:rPr>
              <a:t>Como funciona el asincronismo en JavaScript</a:t>
            </a:r>
          </a:p>
        </p:txBody>
      </p:sp>
      <p:sp>
        <p:nvSpPr>
          <p:cNvPr id="3" name="Marcador de contenido 2">
            <a:extLst>
              <a:ext uri="{FF2B5EF4-FFF2-40B4-BE49-F238E27FC236}">
                <a16:creationId xmlns:a16="http://schemas.microsoft.com/office/drawing/2014/main" id="{07B2A554-E11F-4621-9F9F-65ED22D0067D}"/>
              </a:ext>
            </a:extLst>
          </p:cNvPr>
          <p:cNvSpPr>
            <a:spLocks noGrp="1"/>
          </p:cNvSpPr>
          <p:nvPr>
            <p:ph idx="1"/>
          </p:nvPr>
        </p:nvSpPr>
        <p:spPr>
          <a:xfrm>
            <a:off x="649357" y="2544417"/>
            <a:ext cx="10704443" cy="3632546"/>
          </a:xfrm>
        </p:spPr>
        <p:txBody>
          <a:bodyPr>
            <a:normAutofit/>
          </a:bodyPr>
          <a:lstStyle/>
          <a:p>
            <a:pPr marL="342900" indent="-342900">
              <a:buAutoNum type="arabicPeriod"/>
            </a:pPr>
            <a:r>
              <a:rPr lang="es-EC" sz="1800" dirty="0">
                <a:latin typeface="Arial" panose="020B0604020202020204" pitchFamily="34" charset="0"/>
                <a:cs typeface="Arial" panose="020B0604020202020204" pitchFamily="34" charset="0"/>
              </a:rPr>
              <a:t>JavaScript puede delegar la ejecución de ciertas funciones a otros procesos.</a:t>
            </a:r>
          </a:p>
          <a:p>
            <a:pPr marL="342900" indent="-342900">
              <a:buAutoNum type="arabicPeriod"/>
            </a:pPr>
            <a:r>
              <a:rPr lang="es-EC" sz="1800" dirty="0">
                <a:latin typeface="Arial" panose="020B0604020202020204" pitchFamily="34" charset="0"/>
                <a:cs typeface="Arial" panose="020B0604020202020204" pitchFamily="34" charset="0"/>
              </a:rPr>
              <a:t>JavaScript una pila de ejecución (como si fuera un estante  con notas de pedidos, se acumula).</a:t>
            </a:r>
          </a:p>
          <a:p>
            <a:pPr marL="342900" indent="-342900">
              <a:buAutoNum type="arabicPeriod"/>
            </a:pPr>
            <a:r>
              <a:rPr lang="es-EC" sz="1800" dirty="0" err="1">
                <a:latin typeface="Arial" panose="020B0604020202020204" pitchFamily="34" charset="0"/>
                <a:cs typeface="Arial" panose="020B0604020202020204" pitchFamily="34" charset="0"/>
              </a:rPr>
              <a:t>Calllback</a:t>
            </a:r>
            <a:r>
              <a:rPr lang="es-EC" sz="1800" dirty="0">
                <a:latin typeface="Arial" panose="020B0604020202020204" pitchFamily="34" charset="0"/>
                <a:cs typeface="Arial" panose="020B0604020202020204" pitchFamily="34" charset="0"/>
              </a:rPr>
              <a:t> es una función que se ejecutará cuando regrese la respuesta del servidor u otra función. </a:t>
            </a:r>
          </a:p>
          <a:p>
            <a:pPr marL="342900" indent="-342900">
              <a:buAutoNum type="arabicPeriod"/>
            </a:pPr>
            <a:r>
              <a:rPr lang="es-EC" sz="1800" dirty="0">
                <a:latin typeface="Arial" panose="020B0604020202020204" pitchFamily="34" charset="0"/>
                <a:cs typeface="Arial" panose="020B0604020202020204" pitchFamily="34" charset="0"/>
              </a:rPr>
              <a:t>En la cola de tareas JavaScript encola funciones (pedidos) según van llegando.</a:t>
            </a:r>
          </a:p>
        </p:txBody>
      </p:sp>
    </p:spTree>
    <p:extLst>
      <p:ext uri="{BB962C8B-B14F-4D97-AF65-F5344CB8AC3E}">
        <p14:creationId xmlns:p14="http://schemas.microsoft.com/office/powerpoint/2010/main" val="192845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9F391A4-2ED1-4723-BCC5-F54D05319D3A}"/>
              </a:ext>
            </a:extLst>
          </p:cNvPr>
          <p:cNvSpPr>
            <a:spLocks noGrp="1"/>
          </p:cNvSpPr>
          <p:nvPr>
            <p:ph type="title"/>
          </p:nvPr>
        </p:nvSpPr>
        <p:spPr>
          <a:xfrm>
            <a:off x="612912" y="349732"/>
            <a:ext cx="10515600" cy="848139"/>
          </a:xfrm>
        </p:spPr>
        <p:txBody>
          <a:bodyPr>
            <a:normAutofit/>
          </a:bodyPr>
          <a:lstStyle/>
          <a:p>
            <a:pPr algn="ctr"/>
            <a:r>
              <a:rPr lang="es-EC" dirty="0">
                <a:latin typeface="Arial" panose="020B0604020202020204" pitchFamily="34" charset="0"/>
                <a:cs typeface="Arial" panose="020B0604020202020204" pitchFamily="34" charset="0"/>
              </a:rPr>
              <a:t>Variables: String</a:t>
            </a:r>
            <a:r>
              <a:rPr lang="es-EC" b="1" dirty="0">
                <a:latin typeface="Arial" panose="020B0604020202020204" pitchFamily="34" charset="0"/>
                <a:cs typeface="Arial" panose="020B0604020202020204" pitchFamily="34" charset="0"/>
              </a:rPr>
              <a:t> </a:t>
            </a:r>
          </a:p>
        </p:txBody>
      </p:sp>
      <p:sp>
        <p:nvSpPr>
          <p:cNvPr id="3" name="Marcador de contenido 2">
            <a:extLst>
              <a:ext uri="{FF2B5EF4-FFF2-40B4-BE49-F238E27FC236}">
                <a16:creationId xmlns:a16="http://schemas.microsoft.com/office/drawing/2014/main" id="{6A367C4B-CD00-4884-B986-2BBC30A0F102}"/>
              </a:ext>
            </a:extLst>
          </p:cNvPr>
          <p:cNvSpPr>
            <a:spLocks noGrp="1"/>
          </p:cNvSpPr>
          <p:nvPr>
            <p:ph idx="1"/>
          </p:nvPr>
        </p:nvSpPr>
        <p:spPr>
          <a:xfrm>
            <a:off x="732182" y="1825625"/>
            <a:ext cx="10515600" cy="4351338"/>
          </a:xfrm>
        </p:spPr>
        <p:txBody>
          <a:bodyPr>
            <a:normAutofit/>
          </a:bodyPr>
          <a:lstStyle/>
          <a:p>
            <a:pPr marL="0" indent="0">
              <a:buNone/>
            </a:pPr>
            <a:r>
              <a:rPr lang="es-EC" sz="2000" dirty="0">
                <a:latin typeface="Arial" panose="020B0604020202020204" pitchFamily="34" charset="0"/>
                <a:cs typeface="Arial" panose="020B0604020202020204" pitchFamily="34" charset="0"/>
              </a:rPr>
              <a:t>Sobre una variable tipo string los métodos más básicos que podemos usar son:</a:t>
            </a:r>
          </a:p>
          <a:p>
            <a:pPr marL="0" indent="0">
              <a:buNone/>
            </a:pPr>
            <a:r>
              <a:rPr lang="es-EC" sz="2000" dirty="0" err="1">
                <a:latin typeface="Arial" panose="020B0604020202020204" pitchFamily="34" charset="0"/>
                <a:cs typeface="Arial" panose="020B0604020202020204" pitchFamily="34" charset="0"/>
              </a:rPr>
              <a:t>Metodos</a:t>
            </a:r>
            <a:r>
              <a:rPr lang="es-EC" sz="2000" dirty="0">
                <a:latin typeface="Arial" panose="020B0604020202020204" pitchFamily="34" charset="0"/>
                <a:cs typeface="Arial" panose="020B0604020202020204" pitchFamily="34" charset="0"/>
              </a:rPr>
              <a:t> de </a:t>
            </a:r>
            <a:r>
              <a:rPr lang="es-EC" sz="2000" dirty="0" err="1">
                <a:latin typeface="Arial" panose="020B0604020202020204" pitchFamily="34" charset="0"/>
                <a:cs typeface="Arial" panose="020B0604020202020204" pitchFamily="34" charset="0"/>
              </a:rPr>
              <a:t>strings</a:t>
            </a:r>
            <a:r>
              <a:rPr lang="es-EC" sz="2000" dirty="0">
                <a:latin typeface="Arial" panose="020B0604020202020204" pitchFamily="34" charset="0"/>
                <a:cs typeface="Arial" panose="020B0604020202020204" pitchFamily="34" charset="0"/>
              </a:rPr>
              <a:t>:</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toUpperCase</a:t>
            </a:r>
            <a:r>
              <a:rPr lang="es-EC" sz="2000" dirty="0">
                <a:latin typeface="Arial" panose="020B0604020202020204" pitchFamily="34" charset="0"/>
                <a:cs typeface="Arial" panose="020B0604020202020204" pitchFamily="34" charset="0"/>
              </a:rPr>
              <a:t>(): Retorna los caracteres transformados en MAYUSCULA.</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toLowerCase</a:t>
            </a:r>
            <a:r>
              <a:rPr lang="es-EC" sz="2000" dirty="0">
                <a:latin typeface="Arial" panose="020B0604020202020204" pitchFamily="34" charset="0"/>
                <a:cs typeface="Arial" panose="020B0604020202020204" pitchFamily="34" charset="0"/>
              </a:rPr>
              <a:t>(): Retorna los caracteres transformados en </a:t>
            </a:r>
            <a:r>
              <a:rPr lang="es-EC" sz="2000" dirty="0" err="1">
                <a:latin typeface="Arial" panose="020B0604020202020204" pitchFamily="34" charset="0"/>
                <a:cs typeface="Arial" panose="020B0604020202020204" pitchFamily="34" charset="0"/>
              </a:rPr>
              <a:t>Minuscula</a:t>
            </a:r>
            <a:r>
              <a:rPr lang="es-EC" sz="2000" dirty="0">
                <a:latin typeface="Arial" panose="020B0604020202020204" pitchFamily="34" charset="0"/>
                <a:cs typeface="Arial" panose="020B0604020202020204" pitchFamily="34" charset="0"/>
              </a:rPr>
              <a:t>. </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charAt</a:t>
            </a:r>
            <a:r>
              <a:rPr lang="es-EC" sz="2000" dirty="0">
                <a:latin typeface="Arial" panose="020B0604020202020204" pitchFamily="34" charset="0"/>
                <a:cs typeface="Arial" panose="020B0604020202020204" pitchFamily="34" charset="0"/>
              </a:rPr>
              <a:t>(): Recibe 1 parámetro ”(posición del </a:t>
            </a:r>
            <a:r>
              <a:rPr lang="es-EC" sz="2000" dirty="0" err="1">
                <a:latin typeface="Arial" panose="020B0604020202020204" pitchFamily="34" charset="0"/>
                <a:cs typeface="Arial" panose="020B0604020202020204" pitchFamily="34" charset="0"/>
              </a:rPr>
              <a:t>caracater</a:t>
            </a:r>
            <a:r>
              <a:rPr lang="es-EC" sz="2000" dirty="0">
                <a:latin typeface="Arial" panose="020B0604020202020204" pitchFamily="34" charset="0"/>
                <a:cs typeface="Arial" panose="020B0604020202020204" pitchFamily="34" charset="0"/>
              </a:rPr>
              <a:t>)”, retorna solo el carácter que tiene esa </a:t>
            </a:r>
            <a:r>
              <a:rPr lang="es-EC" sz="2000" dirty="0" err="1">
                <a:latin typeface="Arial" panose="020B0604020202020204" pitchFamily="34" charset="0"/>
                <a:cs typeface="Arial" panose="020B0604020202020204" pitchFamily="34" charset="0"/>
              </a:rPr>
              <a:t>posicon</a:t>
            </a:r>
            <a:r>
              <a:rPr lang="es-EC" sz="2000" dirty="0">
                <a:latin typeface="Arial" panose="020B0604020202020204" pitchFamily="34" charset="0"/>
                <a:cs typeface="Arial" panose="020B0604020202020204" pitchFamily="34" charset="0"/>
              </a:rPr>
              <a:t>.</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subtr</a:t>
            </a:r>
            <a:r>
              <a:rPr lang="es-EC" sz="2000" dirty="0">
                <a:latin typeface="Arial" panose="020B0604020202020204" pitchFamily="34" charset="0"/>
                <a:cs typeface="Arial" panose="020B0604020202020204" pitchFamily="34" charset="0"/>
              </a:rPr>
              <a:t>(): Recibe 2 parámetros “(posición </a:t>
            </a:r>
            <a:r>
              <a:rPr lang="es-EC" sz="2000" dirty="0" err="1">
                <a:latin typeface="Arial" panose="020B0604020202020204" pitchFamily="34" charset="0"/>
                <a:cs typeface="Arial" panose="020B0604020202020204" pitchFamily="34" charset="0"/>
              </a:rPr>
              <a:t>incial</a:t>
            </a:r>
            <a:r>
              <a:rPr lang="es-EC" sz="2000" dirty="0">
                <a:latin typeface="Arial" panose="020B0604020202020204" pitchFamily="34" charset="0"/>
                <a:cs typeface="Arial" panose="020B0604020202020204" pitchFamily="34" charset="0"/>
              </a:rPr>
              <a:t>, posición final)”.</a:t>
            </a:r>
          </a:p>
          <a:p>
            <a:pPr marL="0" indent="0">
              <a:buNone/>
            </a:pPr>
            <a:r>
              <a:rPr lang="es-EC" sz="2000" dirty="0">
                <a:latin typeface="Arial" panose="020B0604020202020204" pitchFamily="34" charset="0"/>
                <a:cs typeface="Arial" panose="020B0604020202020204" pitchFamily="34" charset="0"/>
              </a:rPr>
              <a:t>          Ej.:</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var</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nombre = ‘Julia’</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var</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ultimaletra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nombre.charAt</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nombre.lenght</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ultimaletra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48465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D423D-EA17-4396-9ABB-A642DEE311D7}"/>
              </a:ext>
            </a:extLst>
          </p:cNvPr>
          <p:cNvSpPr>
            <a:spLocks noGrp="1"/>
          </p:cNvSpPr>
          <p:nvPr>
            <p:ph type="title"/>
          </p:nvPr>
        </p:nvSpPr>
        <p:spPr>
          <a:xfrm>
            <a:off x="838200" y="325368"/>
            <a:ext cx="10515600" cy="1325563"/>
          </a:xfrm>
        </p:spPr>
        <p:txBody>
          <a:bodyPr/>
          <a:lstStyle/>
          <a:p>
            <a:pPr algn="ctr"/>
            <a:r>
              <a:rPr lang="es-EC" dirty="0">
                <a:latin typeface="Arial" panose="020B0604020202020204" pitchFamily="34" charset="0"/>
                <a:cs typeface="Arial" panose="020B0604020202020204" pitchFamily="34" charset="0"/>
              </a:rPr>
              <a:t>Haciendo múltiples </a:t>
            </a:r>
            <a:r>
              <a:rPr lang="es-EC" dirty="0" err="1">
                <a:latin typeface="Arial" panose="020B0604020202020204" pitchFamily="34" charset="0"/>
                <a:cs typeface="Arial" panose="020B0604020202020204" pitchFamily="34" charset="0"/>
              </a:rPr>
              <a:t>requeste</a:t>
            </a:r>
            <a:endParaRPr lang="es-EC"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F34938B-2E4E-4A65-8471-24E02DE75C66}"/>
              </a:ext>
            </a:extLst>
          </p:cNvPr>
          <p:cNvSpPr>
            <a:spLocks noGrp="1"/>
          </p:cNvSpPr>
          <p:nvPr>
            <p:ph idx="1"/>
          </p:nvPr>
        </p:nvSpPr>
        <p:spPr>
          <a:xfrm>
            <a:off x="622852" y="1690688"/>
            <a:ext cx="10730948" cy="4486275"/>
          </a:xfrm>
        </p:spPr>
        <p:txBody>
          <a:bodyPr>
            <a:normAutofit/>
          </a:bodyPr>
          <a:lstStyle/>
          <a:p>
            <a:pPr marL="0" indent="0">
              <a:buNone/>
            </a:pPr>
            <a:r>
              <a:rPr lang="es-EC" sz="2000" dirty="0">
                <a:latin typeface="Arial" panose="020B0604020202020204" pitchFamily="34" charset="0"/>
                <a:cs typeface="Arial" panose="020B0604020202020204" pitchFamily="34" charset="0"/>
              </a:rPr>
              <a:t>Creamos una nueva función y modificamos levemente el código para hacer el </a:t>
            </a:r>
            <a:r>
              <a:rPr lang="es-EC" sz="2000" dirty="0" err="1">
                <a:latin typeface="Arial" panose="020B0604020202020204" pitchFamily="34" charset="0"/>
                <a:cs typeface="Arial" panose="020B0604020202020204" pitchFamily="34" charset="0"/>
              </a:rPr>
              <a:t>callback</a:t>
            </a:r>
            <a:r>
              <a:rPr lang="es-EC" sz="2000" dirty="0">
                <a:latin typeface="Arial" panose="020B0604020202020204" pitchFamily="34" charset="0"/>
                <a:cs typeface="Arial" panose="020B0604020202020204" pitchFamily="34" charset="0"/>
              </a:rPr>
              <a:t> ingresando solamente el id: </a:t>
            </a:r>
          </a:p>
          <a:p>
            <a:pPr marL="0" indent="0">
              <a:buNone/>
            </a:pP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API_URL = ‘https://swapi.co/api/’</a:t>
            </a:r>
          </a:p>
          <a:p>
            <a:pPr marL="0" indent="0">
              <a:buNone/>
            </a:pP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PEOPLE_URL=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people</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a:t>
            </a:r>
          </a:p>
          <a:p>
            <a:pPr marL="0" indent="0">
              <a:buNone/>
            </a:pP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opts</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crossDomain</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true}</a:t>
            </a:r>
          </a:p>
          <a:p>
            <a:pPr marL="0" indent="0">
              <a:buNone/>
            </a:pP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onPeopleReponse</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console.log(person.name)</a:t>
            </a:r>
          </a:p>
          <a:p>
            <a:pPr marL="0" indent="0">
              <a:buNone/>
            </a:pP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a:t>
            </a:r>
          </a:p>
          <a:p>
            <a:pPr marL="0" indent="0">
              <a:buNone/>
            </a:pP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‘${API_URL}${</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URL.replace</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id’,id</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get</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opts</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7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onPeopleResponse</a:t>
            </a: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endPar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17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774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ACE4B-AF13-4424-898A-20888C9EC2E5}"/>
              </a:ext>
            </a:extLst>
          </p:cNvPr>
          <p:cNvSpPr>
            <a:spLocks noGrp="1"/>
          </p:cNvSpPr>
          <p:nvPr>
            <p:ph type="title"/>
          </p:nvPr>
        </p:nvSpPr>
        <p:spPr>
          <a:xfrm>
            <a:off x="838200" y="291548"/>
            <a:ext cx="10515600" cy="1107592"/>
          </a:xfrm>
        </p:spPr>
        <p:txBody>
          <a:bodyPr>
            <a:normAutofit fontScale="90000"/>
          </a:bodyPr>
          <a:lstStyle/>
          <a:p>
            <a:pPr algn="ctr"/>
            <a:r>
              <a:rPr lang="es-EC" dirty="0">
                <a:latin typeface="Arial" panose="020B0604020202020204" pitchFamily="34" charset="0"/>
                <a:cs typeface="Arial" panose="020B0604020202020204" pitchFamily="34" charset="0"/>
              </a:rPr>
              <a:t>Manejando el orden y el asincronismo en JavaScript</a:t>
            </a:r>
          </a:p>
        </p:txBody>
      </p:sp>
      <p:sp>
        <p:nvSpPr>
          <p:cNvPr id="3" name="Marcador de contenido 2">
            <a:extLst>
              <a:ext uri="{FF2B5EF4-FFF2-40B4-BE49-F238E27FC236}">
                <a16:creationId xmlns:a16="http://schemas.microsoft.com/office/drawing/2014/main" id="{4D11EBCD-8933-4461-AEDC-1F53F09A83A3}"/>
              </a:ext>
            </a:extLst>
          </p:cNvPr>
          <p:cNvSpPr>
            <a:spLocks noGrp="1"/>
          </p:cNvSpPr>
          <p:nvPr>
            <p:ph idx="1"/>
          </p:nvPr>
        </p:nvSpPr>
        <p:spPr>
          <a:xfrm>
            <a:off x="838200" y="1650932"/>
            <a:ext cx="10515600" cy="5067920"/>
          </a:xfrm>
        </p:spPr>
        <p:txBody>
          <a:bodyPr>
            <a:normAutofit/>
          </a:bodyPr>
          <a:lstStyle/>
          <a:p>
            <a:pPr marL="0" indent="0">
              <a:buNone/>
            </a:pPr>
            <a:r>
              <a:rPr lang="es-EC" sz="1800" dirty="0">
                <a:latin typeface="Arial" panose="020B0604020202020204" pitchFamily="34" charset="0"/>
                <a:cs typeface="Arial" panose="020B0604020202020204" pitchFamily="34" charset="0"/>
              </a:rPr>
              <a:t>Agregamos primero otro parámetro a la función </a:t>
            </a:r>
            <a:r>
              <a:rPr lang="es-EC" sz="1800" dirty="0" err="1">
                <a:latin typeface="Arial" panose="020B0604020202020204" pitchFamily="34" charset="0"/>
                <a:cs typeface="Arial" panose="020B0604020202020204" pitchFamily="34" charset="0"/>
              </a:rPr>
              <a:t>obtenerPersonaje</a:t>
            </a:r>
            <a:r>
              <a:rPr lang="es-EC" sz="1800" dirty="0">
                <a:latin typeface="Arial" panose="020B0604020202020204" pitchFamily="34" charset="0"/>
                <a:cs typeface="Arial" panose="020B0604020202020204" pitchFamily="34" charset="0"/>
              </a:rPr>
              <a:t>();</a:t>
            </a:r>
          </a:p>
          <a:p>
            <a:pPr marL="0" indent="0">
              <a:buNone/>
            </a:pP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callback</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endPar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1800" dirty="0">
                <a:latin typeface="Arial" panose="020B0604020202020204" pitchFamily="34" charset="0"/>
                <a:cs typeface="Arial" panose="020B0604020202020204" pitchFamily="34" charset="0"/>
              </a:rPr>
              <a:t>Movemos la variable de la función al $.</a:t>
            </a:r>
            <a:r>
              <a:rPr lang="es-EC" sz="1800" dirty="0" err="1">
                <a:latin typeface="Arial" panose="020B0604020202020204" pitchFamily="34" charset="0"/>
                <a:cs typeface="Arial" panose="020B0604020202020204" pitchFamily="34" charset="0"/>
              </a:rPr>
              <a:t>get</a:t>
            </a:r>
            <a:r>
              <a:rPr lang="es-EC" sz="1800" dirty="0">
                <a:latin typeface="Arial" panose="020B0604020202020204" pitchFamily="34" charset="0"/>
                <a:cs typeface="Arial" panose="020B0604020202020204" pitchFamily="34" charset="0"/>
              </a:rPr>
              <a:t>.</a:t>
            </a:r>
          </a:p>
          <a:p>
            <a:pPr marL="0" indent="0">
              <a:buNone/>
            </a:pP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get</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opts</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people</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console.log(people.name)})</a:t>
            </a:r>
          </a:p>
          <a:p>
            <a:pPr marL="0" indent="0">
              <a:buNone/>
            </a:pPr>
            <a:endPar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1800" dirty="0">
                <a:latin typeface="Arial" panose="020B0604020202020204" pitchFamily="34" charset="0"/>
                <a:cs typeface="Arial" panose="020B0604020202020204" pitchFamily="34" charset="0"/>
              </a:rPr>
              <a:t>En orden tenemos que hacer los </a:t>
            </a:r>
            <a:r>
              <a:rPr lang="es-EC" sz="1800" dirty="0" err="1">
                <a:latin typeface="Arial" panose="020B0604020202020204" pitchFamily="34" charset="0"/>
                <a:cs typeface="Arial" panose="020B0604020202020204" pitchFamily="34" charset="0"/>
              </a:rPr>
              <a:t>requets</a:t>
            </a:r>
            <a:r>
              <a:rPr lang="es-EC" sz="1800" dirty="0">
                <a:latin typeface="Arial" panose="020B0604020202020204" pitchFamily="34" charset="0"/>
                <a:cs typeface="Arial" panose="020B0604020202020204" pitchFamily="34" charset="0"/>
              </a:rPr>
              <a:t> uno después del otro y no en paralelo como los veníamos haciendo. Para eso usamos el segundo parámetro en la función.</a:t>
            </a:r>
          </a:p>
          <a:p>
            <a:pPr marL="0" indent="0">
              <a:buNone/>
            </a:pP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callback</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‘${API_URL}${</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URL.replace</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id’,id</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get</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opts</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people</a:t>
            </a:r>
            <a:r>
              <a:rPr lang="es-EC"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console.log(people.name)})</a:t>
            </a:r>
          </a:p>
          <a:p>
            <a:pPr marL="0" indent="0">
              <a:buNone/>
            </a:pP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endPar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1500" dirty="0">
              <a:latin typeface="Arial" panose="020B0604020202020204" pitchFamily="34" charset="0"/>
              <a:cs typeface="Arial" panose="020B0604020202020204" pitchFamily="34" charset="0"/>
            </a:endParaRPr>
          </a:p>
          <a:p>
            <a:pPr marL="0" indent="0">
              <a:buNone/>
            </a:pPr>
            <a:endParaRPr lang="es-EC" sz="1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899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BAA08-A018-4DE5-911F-29DFA4C06837}"/>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Manejo de errores con </a:t>
            </a:r>
            <a:r>
              <a:rPr lang="es-EC" dirty="0" err="1">
                <a:latin typeface="Arial" panose="020B0604020202020204" pitchFamily="34" charset="0"/>
                <a:cs typeface="Arial" panose="020B0604020202020204" pitchFamily="34" charset="0"/>
              </a:rPr>
              <a:t>callbacks</a:t>
            </a:r>
            <a:endParaRPr lang="es-EC"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716FB31-A57F-4BD1-AB3F-C188B56472B5}"/>
              </a:ext>
            </a:extLst>
          </p:cNvPr>
          <p:cNvSpPr>
            <a:spLocks noGrp="1"/>
          </p:cNvSpPr>
          <p:nvPr>
            <p:ph idx="1"/>
          </p:nvPr>
        </p:nvSpPr>
        <p:spPr/>
        <p:txBody>
          <a:bodyPr>
            <a:normAutofit/>
          </a:bodyPr>
          <a:lstStyle/>
          <a:p>
            <a:pPr marL="0" indent="0">
              <a:buNone/>
            </a:pPr>
            <a:r>
              <a:rPr lang="es-EC" sz="1800" dirty="0">
                <a:latin typeface="Arial" panose="020B0604020202020204" pitchFamily="34" charset="0"/>
                <a:cs typeface="Arial" panose="020B0604020202020204" pitchFamily="34" charset="0"/>
              </a:rPr>
              <a:t>Como solucionar o prever el que el programa se quede sin conexión u algo parecido?</a:t>
            </a:r>
          </a:p>
          <a:p>
            <a:pPr marL="0" indent="0">
              <a:buNone/>
            </a:pPr>
            <a:r>
              <a:rPr lang="es-EC" sz="1800" dirty="0">
                <a:latin typeface="Arial" panose="020B0604020202020204" pitchFamily="34" charset="0"/>
                <a:cs typeface="Arial" panose="020B0604020202020204" pitchFamily="34" charset="0"/>
              </a:rPr>
              <a:t>Primero modificamos la función del $.</a:t>
            </a:r>
            <a:r>
              <a:rPr lang="es-EC" sz="1800" dirty="0" err="1">
                <a:latin typeface="Arial" panose="020B0604020202020204" pitchFamily="34" charset="0"/>
                <a:cs typeface="Arial" panose="020B0604020202020204" pitchFamily="34" charset="0"/>
              </a:rPr>
              <a:t>get</a:t>
            </a:r>
            <a:r>
              <a:rPr lang="es-EC" sz="1800" dirty="0">
                <a:latin typeface="Arial" panose="020B0604020202020204" pitchFamily="34" charset="0"/>
                <a:cs typeface="Arial" panose="020B0604020202020204" pitchFamily="34" charset="0"/>
              </a:rPr>
              <a:t> y borramos el </a:t>
            </a:r>
            <a:r>
              <a:rPr lang="es-EC" sz="1800" dirty="0" err="1">
                <a:latin typeface="Arial" panose="020B0604020202020204" pitchFamily="34" charset="0"/>
                <a:cs typeface="Arial" panose="020B0604020202020204" pitchFamily="34" charset="0"/>
              </a:rPr>
              <a:t>if</a:t>
            </a:r>
            <a:r>
              <a:rPr lang="es-EC" sz="1800" dirty="0">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           </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get</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opts</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console.log(person.name)</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callback</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callback</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Queda asi:</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get</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url</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opts</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callback</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endPar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410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0E9368-8226-498D-BEEB-0EB47F0DF6B2}"/>
              </a:ext>
            </a:extLst>
          </p:cNvPr>
          <p:cNvSpPr>
            <a:spLocks noGrp="1"/>
          </p:cNvSpPr>
          <p:nvPr>
            <p:ph idx="1"/>
          </p:nvPr>
        </p:nvSpPr>
        <p:spPr>
          <a:xfrm>
            <a:off x="838200" y="1417983"/>
            <a:ext cx="10515600" cy="4758980"/>
          </a:xfrm>
        </p:spPr>
        <p:txBody>
          <a:bodyPr>
            <a:normAutofit/>
          </a:bodyPr>
          <a:lstStyle/>
          <a:p>
            <a:pPr marL="0" indent="0">
              <a:buNone/>
            </a:pPr>
            <a:r>
              <a:rPr lang="es-EC" sz="1800" dirty="0">
                <a:latin typeface="Arial" panose="020B0604020202020204" pitchFamily="34" charset="0"/>
                <a:cs typeface="Arial" panose="020B0604020202020204" pitchFamily="34" charset="0"/>
              </a:rPr>
              <a:t>El </a:t>
            </a:r>
            <a:r>
              <a:rPr lang="es-EC" sz="1800" dirty="0" err="1">
                <a:latin typeface="Arial" panose="020B0604020202020204" pitchFamily="34" charset="0"/>
                <a:cs typeface="Arial" panose="020B0604020202020204" pitchFamily="34" charset="0"/>
              </a:rPr>
              <a:t>callback</a:t>
            </a:r>
            <a:r>
              <a:rPr lang="es-EC" sz="1800" dirty="0">
                <a:latin typeface="Arial" panose="020B0604020202020204" pitchFamily="34" charset="0"/>
                <a:cs typeface="Arial" panose="020B0604020202020204" pitchFamily="34" charset="0"/>
              </a:rPr>
              <a:t> llama a la función declarada por parámetro en la invocación de </a:t>
            </a:r>
            <a:r>
              <a:rPr lang="es-EC" sz="1800" dirty="0" err="1">
                <a:latin typeface="Arial" panose="020B0604020202020204" pitchFamily="34" charset="0"/>
                <a:cs typeface="Arial" panose="020B0604020202020204" pitchFamily="34" charset="0"/>
              </a:rPr>
              <a:t>obtenerPersonaje</a:t>
            </a:r>
            <a:r>
              <a:rPr lang="es-EC" sz="1800" dirty="0">
                <a:latin typeface="Arial" panose="020B0604020202020204" pitchFamily="34" charset="0"/>
                <a:cs typeface="Arial" panose="020B0604020202020204" pitchFamily="34" charset="0"/>
              </a:rPr>
              <a:t>(). </a:t>
            </a:r>
          </a:p>
          <a:p>
            <a:pPr marL="0" indent="0">
              <a:buNone/>
            </a:pP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console.log(person.name)</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Además del método </a:t>
            </a:r>
            <a:r>
              <a:rPr lang="es-EC" sz="1800" dirty="0" err="1">
                <a:latin typeface="Arial" panose="020B0604020202020204" pitchFamily="34" charset="0"/>
                <a:cs typeface="Arial" panose="020B0604020202020204" pitchFamily="34" charset="0"/>
              </a:rPr>
              <a:t>get</a:t>
            </a:r>
            <a:r>
              <a:rPr lang="es-EC" sz="1800" dirty="0">
                <a:latin typeface="Arial" panose="020B0604020202020204" pitchFamily="34" charset="0"/>
                <a:cs typeface="Arial" panose="020B0604020202020204" pitchFamily="34" charset="0"/>
              </a:rPr>
              <a:t>() podemos encadenar otro llamado al método </a:t>
            </a:r>
            <a:r>
              <a:rPr lang="es-EC" sz="1800" dirty="0" err="1">
                <a:latin typeface="Arial" panose="020B0604020202020204" pitchFamily="34" charset="0"/>
                <a:cs typeface="Arial" panose="020B0604020202020204" pitchFamily="34" charset="0"/>
              </a:rPr>
              <a:t>fail</a:t>
            </a:r>
            <a:r>
              <a:rPr lang="es-EC" sz="1800" dirty="0">
                <a:latin typeface="Arial" panose="020B0604020202020204" pitchFamily="34" charset="0"/>
                <a:cs typeface="Arial" panose="020B0604020202020204" pitchFamily="34" charset="0"/>
              </a:rPr>
              <a:t>() que a recibir un </a:t>
            </a:r>
            <a:r>
              <a:rPr lang="es-EC" sz="1800" dirty="0" err="1">
                <a:latin typeface="Arial" panose="020B0604020202020204" pitchFamily="34" charset="0"/>
                <a:cs typeface="Arial" panose="020B0604020202020204" pitchFamily="34" charset="0"/>
              </a:rPr>
              <a:t>callback</a:t>
            </a:r>
            <a:r>
              <a:rPr lang="es-EC" sz="1800" dirty="0">
                <a:latin typeface="Arial" panose="020B0604020202020204" pitchFamily="34" charset="0"/>
                <a:cs typeface="Arial" panose="020B0604020202020204" pitchFamily="34" charset="0"/>
              </a:rPr>
              <a:t> y se va a disparar si hay algún error.</a:t>
            </a:r>
          </a:p>
        </p:txBody>
      </p:sp>
    </p:spTree>
    <p:extLst>
      <p:ext uri="{BB962C8B-B14F-4D97-AF65-F5344CB8AC3E}">
        <p14:creationId xmlns:p14="http://schemas.microsoft.com/office/powerpoint/2010/main" val="1316620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E6BE9-74CC-4B55-91A6-2CF02D05C2AF}"/>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Promesas</a:t>
            </a:r>
          </a:p>
        </p:txBody>
      </p:sp>
      <p:sp>
        <p:nvSpPr>
          <p:cNvPr id="3" name="Marcador de contenido 2">
            <a:extLst>
              <a:ext uri="{FF2B5EF4-FFF2-40B4-BE49-F238E27FC236}">
                <a16:creationId xmlns:a16="http://schemas.microsoft.com/office/drawing/2014/main" id="{C6BB6178-3C2C-427A-B257-2D54AC5E94D2}"/>
              </a:ext>
            </a:extLst>
          </p:cNvPr>
          <p:cNvSpPr>
            <a:spLocks noGrp="1"/>
          </p:cNvSpPr>
          <p:nvPr>
            <p:ph idx="1"/>
          </p:nvPr>
        </p:nvSpPr>
        <p:spPr/>
        <p:txBody>
          <a:bodyPr>
            <a:normAutofit/>
          </a:bodyPr>
          <a:lstStyle/>
          <a:p>
            <a:pPr marL="0" indent="0">
              <a:buNone/>
            </a:pPr>
            <a:r>
              <a:rPr lang="es-EC" sz="1800" dirty="0">
                <a:latin typeface="Arial" panose="020B0604020202020204" pitchFamily="34" charset="0"/>
                <a:cs typeface="Arial" panose="020B0604020202020204" pitchFamily="34" charset="0"/>
              </a:rPr>
              <a:t>Es la promesa de que ahí va a haber un valor cuando una acción asíncrona suceda y se devuelva.</a:t>
            </a: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800" dirty="0">
                <a:latin typeface="Arial" panose="020B0604020202020204" pitchFamily="34" charset="0"/>
                <a:cs typeface="Arial" panose="020B0604020202020204" pitchFamily="34" charset="0"/>
              </a:rPr>
              <a:t>La promesa tienen 3 estados y son como cualquier otro objeto de JavaScript.</a:t>
            </a:r>
          </a:p>
          <a:p>
            <a:pPr marL="0" indent="0">
              <a:buNone/>
            </a:pPr>
            <a:r>
              <a:rPr lang="es-EC" sz="1800" dirty="0">
                <a:latin typeface="Arial" panose="020B0604020202020204" pitchFamily="34" charset="0"/>
                <a:cs typeface="Arial" panose="020B0604020202020204" pitchFamily="34" charset="0"/>
              </a:rPr>
              <a:t>Las promesas se declaran de la siguiente manera:</a:t>
            </a: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new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promise</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resolve</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reject</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then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valor =&gt;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}).catch(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err</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=&gt;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88193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B8C66-1EC7-4FD5-A10D-75B703164265}"/>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Promesas encadenadas</a:t>
            </a:r>
          </a:p>
        </p:txBody>
      </p:sp>
      <p:sp>
        <p:nvSpPr>
          <p:cNvPr id="3" name="Marcador de contenido 2">
            <a:extLst>
              <a:ext uri="{FF2B5EF4-FFF2-40B4-BE49-F238E27FC236}">
                <a16:creationId xmlns:a16="http://schemas.microsoft.com/office/drawing/2014/main" id="{4772390F-67D2-41B1-A86D-6AA7CF2E28C0}"/>
              </a:ext>
            </a:extLst>
          </p:cNvPr>
          <p:cNvSpPr>
            <a:spLocks noGrp="1"/>
          </p:cNvSpPr>
          <p:nvPr>
            <p:ph idx="1"/>
          </p:nvPr>
        </p:nvSpPr>
        <p:spPr/>
        <p:txBody>
          <a:bodyPr>
            <a:normAutofit/>
          </a:bodyPr>
          <a:lstStyle/>
          <a:p>
            <a:pPr marL="0" indent="0">
              <a:buNone/>
            </a:pPr>
            <a:r>
              <a:rPr lang="es-EC" sz="1800" dirty="0">
                <a:latin typeface="Arial" panose="020B0604020202020204" pitchFamily="34" charset="0"/>
                <a:cs typeface="Arial" panose="020B0604020202020204" pitchFamily="34" charset="0"/>
              </a:rPr>
              <a:t>Encadenar promesas es mucho mas limpio que con el método anterior.</a:t>
            </a:r>
          </a:p>
          <a:p>
            <a:pPr marL="0" indent="0">
              <a:buNone/>
            </a:pPr>
            <a:r>
              <a:rPr lang="es-EC" sz="1800" dirty="0">
                <a:latin typeface="Arial" panose="020B0604020202020204" pitchFamily="34" charset="0"/>
                <a:cs typeface="Arial" panose="020B0604020202020204" pitchFamily="34" charset="0"/>
              </a:rPr>
              <a:t>Primero la invocación de la promesa con un </a:t>
            </a:r>
            <a:r>
              <a:rPr lang="es-EC" sz="1800" dirty="0" err="1">
                <a:latin typeface="Arial" panose="020B0604020202020204" pitchFamily="34" charset="0"/>
                <a:cs typeface="Arial" panose="020B0604020202020204" pitchFamily="34" charset="0"/>
              </a:rPr>
              <a:t>arrow</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function</a:t>
            </a:r>
            <a:r>
              <a:rPr lang="es-EC" sz="1800" dirty="0">
                <a:latin typeface="Arial" panose="020B0604020202020204" pitchFamily="34" charset="0"/>
                <a:cs typeface="Arial" panose="020B0604020202020204" pitchFamily="34" charset="0"/>
              </a:rPr>
              <a:t>:</a:t>
            </a:r>
          </a:p>
          <a:p>
            <a:pPr marL="0" indent="0">
              <a:buNone/>
            </a:pP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then</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(personaje =&gt;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console.log(personaje.name)</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.catch(</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onError</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23327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F3CFB-5BCF-4375-B6B4-F0CA75BB13EE}"/>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Múltiples promesas en paralelo</a:t>
            </a:r>
          </a:p>
        </p:txBody>
      </p:sp>
      <p:sp>
        <p:nvSpPr>
          <p:cNvPr id="3" name="Marcador de contenido 2">
            <a:extLst>
              <a:ext uri="{FF2B5EF4-FFF2-40B4-BE49-F238E27FC236}">
                <a16:creationId xmlns:a16="http://schemas.microsoft.com/office/drawing/2014/main" id="{0CB0DB34-2E81-455C-B900-6C588F3311D5}"/>
              </a:ext>
            </a:extLst>
          </p:cNvPr>
          <p:cNvSpPr>
            <a:spLocks noGrp="1"/>
          </p:cNvSpPr>
          <p:nvPr>
            <p:ph idx="1"/>
          </p:nvPr>
        </p:nvSpPr>
        <p:spPr/>
        <p:txBody>
          <a:bodyPr>
            <a:normAutofit/>
          </a:bodyPr>
          <a:lstStyle/>
          <a:p>
            <a:pPr marL="0" indent="0">
              <a:buNone/>
            </a:pPr>
            <a:r>
              <a:rPr lang="es-EC" sz="1800" dirty="0">
                <a:latin typeface="Arial" panose="020B0604020202020204" pitchFamily="34" charset="0"/>
                <a:cs typeface="Arial" panose="020B0604020202020204" pitchFamily="34" charset="0"/>
              </a:rPr>
              <a:t>Con </a:t>
            </a:r>
            <a:r>
              <a:rPr lang="es-EC" sz="1800" dirty="0" err="1">
                <a:latin typeface="Arial" panose="020B0604020202020204" pitchFamily="34" charset="0"/>
                <a:cs typeface="Arial" panose="020B0604020202020204" pitchFamily="34" charset="0"/>
              </a:rPr>
              <a:t>promises</a:t>
            </a:r>
            <a:r>
              <a:rPr lang="es-EC" sz="1800" dirty="0">
                <a:latin typeface="Arial" panose="020B0604020202020204" pitchFamily="34" charset="0"/>
                <a:cs typeface="Arial" panose="020B0604020202020204" pitchFamily="34" charset="0"/>
              </a:rPr>
              <a:t> podemos hacer los </a:t>
            </a:r>
            <a:r>
              <a:rPr lang="es-EC" sz="1800" dirty="0" err="1">
                <a:latin typeface="Arial" panose="020B0604020202020204" pitchFamily="34" charset="0"/>
                <a:cs typeface="Arial" panose="020B0604020202020204" pitchFamily="34" charset="0"/>
              </a:rPr>
              <a:t>requets</a:t>
            </a:r>
            <a:r>
              <a:rPr lang="es-EC" sz="1800" dirty="0">
                <a:latin typeface="Arial" panose="020B0604020202020204" pitchFamily="34" charset="0"/>
                <a:cs typeface="Arial" panose="020B0604020202020204" pitchFamily="34" charset="0"/>
              </a:rPr>
              <a:t> en paralelo son alterar el orden de los objetos lo que mejoraría mucho nuestro código y performance.</a:t>
            </a:r>
          </a:p>
          <a:p>
            <a:pPr marL="0" indent="0">
              <a:buNone/>
            </a:pPr>
            <a:r>
              <a:rPr lang="es-EC" sz="1800" dirty="0">
                <a:latin typeface="Arial" panose="020B0604020202020204" pitchFamily="34" charset="0"/>
                <a:cs typeface="Arial" panose="020B0604020202020204" pitchFamily="34" charset="0"/>
              </a:rPr>
              <a:t>Estas promesas las guardamos en una variable ‘promesas’. A partir de cada objeto del array </a:t>
            </a:r>
            <a:r>
              <a:rPr lang="es-EC" sz="1800" dirty="0" err="1">
                <a:latin typeface="Arial" panose="020B0604020202020204" pitchFamily="34" charset="0"/>
                <a:cs typeface="Arial" panose="020B0604020202020204" pitchFamily="34" charset="0"/>
              </a:rPr>
              <a:t>ids</a:t>
            </a:r>
            <a:r>
              <a:rPr lang="es-EC" sz="1800" dirty="0">
                <a:latin typeface="Arial" panose="020B0604020202020204" pitchFamily="34" charset="0"/>
                <a:cs typeface="Arial" panose="020B0604020202020204" pitchFamily="34" charset="0"/>
              </a:rPr>
              <a:t>(de cada id) obtenemos una nueva promesa con la </a:t>
            </a:r>
            <a:r>
              <a:rPr lang="es-EC" sz="1800" dirty="0" err="1">
                <a:latin typeface="Arial" panose="020B0604020202020204" pitchFamily="34" charset="0"/>
                <a:cs typeface="Arial" panose="020B0604020202020204" pitchFamily="34" charset="0"/>
              </a:rPr>
              <a:t>función_obtenerPersnaje</a:t>
            </a:r>
            <a:r>
              <a:rPr lang="es-EC" sz="1800" dirty="0">
                <a:latin typeface="Arial" panose="020B0604020202020204" pitchFamily="34" charset="0"/>
                <a:cs typeface="Arial" panose="020B0604020202020204" pitchFamily="34" charset="0"/>
              </a:rPr>
              <a:t>(id).</a:t>
            </a:r>
          </a:p>
          <a:p>
            <a:pPr marL="0" indent="0">
              <a:buNone/>
            </a:pPr>
            <a:endParaRPr lang="es-EC" sz="1800" dirty="0">
              <a:latin typeface="Arial" panose="020B0604020202020204" pitchFamily="34" charset="0"/>
              <a:cs typeface="Arial" panose="020B0604020202020204" pitchFamily="34" charset="0"/>
            </a:endParaRP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ids</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[ 1, 2, 3, 4, 5, 6, 7]</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promesas =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ids.map</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return</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8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a:t>
            </a:r>
          </a:p>
          <a:p>
            <a:pPr marL="0" indent="0">
              <a:buNone/>
            </a:pPr>
            <a:r>
              <a:rPr lang="es-EC"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3021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C7B66-6E5D-4DCF-8C58-6FC301844DCC}"/>
              </a:ext>
            </a:extLst>
          </p:cNvPr>
          <p:cNvSpPr>
            <a:spLocks noGrp="1"/>
          </p:cNvSpPr>
          <p:nvPr>
            <p:ph type="title"/>
          </p:nvPr>
        </p:nvSpPr>
        <p:spPr>
          <a:xfrm>
            <a:off x="838200" y="325368"/>
            <a:ext cx="10515600" cy="1325563"/>
          </a:xfrm>
        </p:spPr>
        <p:txBody>
          <a:bodyPr>
            <a:normAutofit/>
          </a:bodyPr>
          <a:lstStyle/>
          <a:p>
            <a:pPr algn="ctr"/>
            <a:r>
              <a:rPr lang="es-EC" sz="4000" dirty="0" err="1">
                <a:latin typeface="Arial" panose="020B0604020202020204" pitchFamily="34" charset="0"/>
                <a:cs typeface="Arial" panose="020B0604020202020204" pitchFamily="34" charset="0"/>
              </a:rPr>
              <a:t>Async-wait</a:t>
            </a:r>
            <a:r>
              <a:rPr lang="es-EC" sz="4000" dirty="0">
                <a:latin typeface="Arial" panose="020B0604020202020204" pitchFamily="34" charset="0"/>
                <a:cs typeface="Arial" panose="020B0604020202020204" pitchFamily="34" charset="0"/>
              </a:rPr>
              <a:t>: lo último en asincronismo</a:t>
            </a:r>
          </a:p>
        </p:txBody>
      </p:sp>
      <p:sp>
        <p:nvSpPr>
          <p:cNvPr id="3" name="Marcador de contenido 2">
            <a:extLst>
              <a:ext uri="{FF2B5EF4-FFF2-40B4-BE49-F238E27FC236}">
                <a16:creationId xmlns:a16="http://schemas.microsoft.com/office/drawing/2014/main" id="{835146E0-5859-4D94-A3D7-37B1A3E6BC37}"/>
              </a:ext>
            </a:extLst>
          </p:cNvPr>
          <p:cNvSpPr>
            <a:spLocks noGrp="1"/>
          </p:cNvSpPr>
          <p:nvPr>
            <p:ph idx="1"/>
          </p:nvPr>
        </p:nvSpPr>
        <p:spPr/>
        <p:txBody>
          <a:bodyPr>
            <a:normAutofit lnSpcReduction="10000"/>
          </a:bodyPr>
          <a:lstStyle/>
          <a:p>
            <a:pPr marL="0" indent="0">
              <a:buNone/>
            </a:pPr>
            <a:r>
              <a:rPr lang="es-EC" sz="2000" dirty="0">
                <a:latin typeface="Arial" panose="020B0604020202020204" pitchFamily="34" charset="0"/>
                <a:cs typeface="Arial" panose="020B0604020202020204" pitchFamily="34" charset="0"/>
              </a:rPr>
              <a:t>Es la manera mas sencilla y clara de realizar tareas asíncronas.</a:t>
            </a:r>
          </a:p>
          <a:p>
            <a:pPr marL="0" indent="0">
              <a:buNone/>
            </a:pP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obtenerPersonajes</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ids</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for</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let</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 = 1; &lt;= 10; i++)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ids.push</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var promesas =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ids.map</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id =&gt;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(id) )</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Promise</a:t>
            </a:r>
            <a:endPar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all</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(promesas)</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then</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(personajes =&gt;</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 (personajes))</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.catch(</a:t>
            </a: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onError</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1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obtenerPersonajes</a:t>
            </a:r>
            <a:r>
              <a:rPr lang="es-EC"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11653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344B4-864F-4A3B-ACD9-94C5BA7EE3D6}"/>
              </a:ext>
            </a:extLst>
          </p:cNvPr>
          <p:cNvSpPr>
            <a:spLocks noGrp="1"/>
          </p:cNvSpPr>
          <p:nvPr>
            <p:ph type="title"/>
          </p:nvPr>
        </p:nvSpPr>
        <p:spPr/>
        <p:txBody>
          <a:bodyPr/>
          <a:lstStyle/>
          <a:p>
            <a:pPr algn="ctr"/>
            <a:r>
              <a:rPr lang="es-EC" b="1" u="sng" dirty="0">
                <a:latin typeface="Arial" panose="020B0604020202020204" pitchFamily="34" charset="0"/>
                <a:cs typeface="Arial" panose="020B0604020202020204" pitchFamily="34" charset="0"/>
              </a:rPr>
              <a:t>Juego de HTML</a:t>
            </a:r>
          </a:p>
        </p:txBody>
      </p:sp>
      <p:sp>
        <p:nvSpPr>
          <p:cNvPr id="3" name="Marcador de contenido 2">
            <a:extLst>
              <a:ext uri="{FF2B5EF4-FFF2-40B4-BE49-F238E27FC236}">
                <a16:creationId xmlns:a16="http://schemas.microsoft.com/office/drawing/2014/main" id="{F34405FD-0205-4314-B8A9-37EB9EE485F8}"/>
              </a:ext>
            </a:extLst>
          </p:cNvPr>
          <p:cNvSpPr>
            <a:spLocks noGrp="1"/>
          </p:cNvSpPr>
          <p:nvPr>
            <p:ph idx="1"/>
          </p:nvPr>
        </p:nvSpPr>
        <p:spPr/>
        <p:txBody>
          <a:bodyPr>
            <a:normAutofit/>
          </a:bodyPr>
          <a:lstStyle/>
          <a:p>
            <a:pPr marL="0" indent="0">
              <a:buNone/>
            </a:pPr>
            <a:r>
              <a:rPr lang="es-EC" sz="1800" b="1" dirty="0">
                <a:latin typeface="Arial" panose="020B0604020202020204" pitchFamily="34" charset="0"/>
                <a:cs typeface="Arial" panose="020B0604020202020204" pitchFamily="34" charset="0"/>
              </a:rPr>
              <a:t>                                        Ej.:</a:t>
            </a:r>
          </a:p>
          <a:p>
            <a:pPr marL="0" indent="0" algn="ctr">
              <a:buNone/>
            </a:pP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btn</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start</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lgn="ctr">
              <a:buNone/>
            </a:pP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Cursor: pointer;</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Width</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420px;</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#ecf0f1;</a:t>
            </a:r>
          </a:p>
          <a:p>
            <a:pPr marL="0" indent="0" algn="ctr">
              <a:buNone/>
            </a:pP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Color: #2c3e50;</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Border</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none</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Border-bottom</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4px </a:t>
            </a: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solix</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#c4c6c7;</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Border-radius</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8px;</a:t>
            </a:r>
          </a:p>
          <a:p>
            <a:pPr marL="0" indent="0" algn="ctr">
              <a:buNone/>
            </a:pP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Font-</a:t>
            </a: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size</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3em:</a:t>
            </a:r>
          </a:p>
          <a:p>
            <a:pPr marL="0" indent="0" algn="ctr">
              <a:buNone/>
            </a:pP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Position: </a:t>
            </a: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absolute</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lgn="ctr">
              <a:buNone/>
            </a:pP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Top: cal(50% -210px);</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Left</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cal(50% -210px);</a:t>
            </a:r>
          </a:p>
          <a:p>
            <a:pPr marL="0" indent="0" algn="ctr">
              <a:buNone/>
            </a:pPr>
            <a:r>
              <a:rPr lang="es-EC" sz="1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Transition</a:t>
            </a:r>
            <a:r>
              <a:rPr lang="es-EC" sz="1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.5s;</a:t>
            </a:r>
          </a:p>
        </p:txBody>
      </p:sp>
    </p:spTree>
    <p:extLst>
      <p:ext uri="{BB962C8B-B14F-4D97-AF65-F5344CB8AC3E}">
        <p14:creationId xmlns:p14="http://schemas.microsoft.com/office/powerpoint/2010/main" val="194892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0C0C0-FE02-42AC-8ACB-4D31BC78752F}"/>
              </a:ext>
            </a:extLst>
          </p:cNvPr>
          <p:cNvSpPr>
            <a:spLocks noGrp="1"/>
          </p:cNvSpPr>
          <p:nvPr>
            <p:ph type="title"/>
          </p:nvPr>
        </p:nvSpPr>
        <p:spPr/>
        <p:txBody>
          <a:bodyPr/>
          <a:lstStyle/>
          <a:p>
            <a:r>
              <a:rPr lang="es-EC" dirty="0">
                <a:latin typeface="Arial" panose="020B0604020202020204" pitchFamily="34" charset="0"/>
                <a:cs typeface="Arial" panose="020B0604020202020204" pitchFamily="34" charset="0"/>
              </a:rPr>
              <a:t>Generando una secuencia de números</a:t>
            </a:r>
          </a:p>
        </p:txBody>
      </p:sp>
      <p:sp>
        <p:nvSpPr>
          <p:cNvPr id="3" name="Marcador de contenido 2">
            <a:extLst>
              <a:ext uri="{FF2B5EF4-FFF2-40B4-BE49-F238E27FC236}">
                <a16:creationId xmlns:a16="http://schemas.microsoft.com/office/drawing/2014/main" id="{206BC191-768E-4E7C-A229-DDAAA744D2C7}"/>
              </a:ext>
            </a:extLst>
          </p:cNvPr>
          <p:cNvSpPr>
            <a:spLocks noGrp="1"/>
          </p:cNvSpPr>
          <p:nvPr>
            <p:ph idx="1"/>
          </p:nvPr>
        </p:nvSpPr>
        <p:spPr/>
        <p:txBody>
          <a:bodyPr>
            <a:normAutofit fontScale="85000" lnSpcReduction="20000"/>
          </a:bodyPr>
          <a:lstStyle/>
          <a:p>
            <a:pPr marL="0" indent="0">
              <a:buNone/>
            </a:pP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body</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&lt;?</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php</a:t>
            </a: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$a=5;</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$b=6;</a:t>
            </a:r>
          </a:p>
          <a:p>
            <a:pPr marL="0" indent="0">
              <a:buNone/>
            </a:pP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($a&lt;$b)</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echo "El mayor es =$a";</a:t>
            </a:r>
          </a:p>
          <a:p>
            <a:pPr marL="0" indent="0">
              <a:buNone/>
            </a:pP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if</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($b&gt;$a)</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echo "El menor es =$b";</a:t>
            </a:r>
          </a:p>
          <a:p>
            <a:pPr marL="0" indent="0">
              <a:buNone/>
            </a:pPr>
            <a:r>
              <a:rPr lang="es-EC" sz="2000" dirty="0" err="1">
                <a:effectLst>
                  <a:outerShdw blurRad="38100" dist="38100" dir="2700000" algn="tl">
                    <a:srgbClr val="000000">
                      <a:alpha val="43137"/>
                    </a:srgbClr>
                  </a:outerShdw>
                </a:effectLst>
              </a:rPr>
              <a:t>This.generarSecuencia</a:t>
            </a:r>
            <a:r>
              <a:rPr lang="es-EC" sz="2000" dirty="0">
                <a:effectLst>
                  <a:outerShdw blurRad="38100" dist="38100" dir="2700000" algn="tl">
                    <a:srgbClr val="000000">
                      <a:alpha val="43137"/>
                    </a:srgbClr>
                  </a:outerShdw>
                </a:effectLst>
              </a:rPr>
              <a:t>()</a:t>
            </a:r>
          </a:p>
          <a:p>
            <a:pPr marL="0" indent="0">
              <a:buNone/>
            </a:pP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25376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B312FB16-CD1A-4D3C-AAE0-1BAE06F770A7}"/>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Variables: Números</a:t>
            </a:r>
          </a:p>
        </p:txBody>
      </p:sp>
      <p:sp>
        <p:nvSpPr>
          <p:cNvPr id="3" name="Marcador de contenido 2">
            <a:extLst>
              <a:ext uri="{FF2B5EF4-FFF2-40B4-BE49-F238E27FC236}">
                <a16:creationId xmlns:a16="http://schemas.microsoft.com/office/drawing/2014/main" id="{E569E9BF-D3ED-4900-BB9A-64F378B16167}"/>
              </a:ext>
            </a:extLst>
          </p:cNvPr>
          <p:cNvSpPr>
            <a:spLocks noGrp="1"/>
          </p:cNvSpPr>
          <p:nvPr>
            <p:ph idx="1"/>
          </p:nvPr>
        </p:nvSpPr>
        <p:spPr/>
        <p:txBody>
          <a:bodyPr>
            <a:normAutofit/>
          </a:bodyPr>
          <a:lstStyle/>
          <a:p>
            <a:pPr marL="0" indent="0">
              <a:buNone/>
            </a:pPr>
            <a:r>
              <a:rPr lang="es-EC" sz="2000" dirty="0">
                <a:latin typeface="Arial" panose="020B0604020202020204" pitchFamily="34" charset="0"/>
                <a:cs typeface="Arial" panose="020B0604020202020204" pitchFamily="34" charset="0"/>
              </a:rPr>
              <a:t>Para convertir String a Números puede hacerse de las siguientes formas:</a:t>
            </a:r>
          </a:p>
          <a:p>
            <a:pPr marL="0" indent="0">
              <a:buNone/>
            </a:pPr>
            <a:r>
              <a:rPr lang="es-EC" sz="2000" dirty="0">
                <a:latin typeface="Arial" panose="020B0604020202020204" pitchFamily="34" charset="0"/>
                <a:cs typeface="Arial" panose="020B0604020202020204" pitchFamily="34" charset="0"/>
              </a:rPr>
              <a:t>      - </a:t>
            </a:r>
            <a:r>
              <a:rPr lang="es-EC" sz="2000" dirty="0" err="1">
                <a:latin typeface="Arial" panose="020B0604020202020204" pitchFamily="34" charset="0"/>
                <a:cs typeface="Arial" panose="020B0604020202020204" pitchFamily="34" charset="0"/>
              </a:rPr>
              <a:t>parseInt</a:t>
            </a:r>
            <a:r>
              <a:rPr lang="es-EC" sz="2000" dirty="0">
                <a:latin typeface="Arial" panose="020B0604020202020204" pitchFamily="34" charset="0"/>
                <a:cs typeface="Arial" panose="020B0604020202020204" pitchFamily="34" charset="0"/>
              </a:rPr>
              <a:t> = Que convierte a números enteros.</a:t>
            </a:r>
          </a:p>
          <a:p>
            <a:pPr marL="0" indent="0">
              <a:buNone/>
            </a:pPr>
            <a:r>
              <a:rPr lang="es-EC" sz="2000" dirty="0">
                <a:latin typeface="Arial" panose="020B0604020202020204" pitchFamily="34" charset="0"/>
                <a:cs typeface="Arial" panose="020B0604020202020204" pitchFamily="34" charset="0"/>
              </a:rPr>
              <a:t>      - </a:t>
            </a:r>
            <a:r>
              <a:rPr lang="es-EC" sz="2000" dirty="0" err="1">
                <a:latin typeface="Arial" panose="020B0604020202020204" pitchFamily="34" charset="0"/>
                <a:cs typeface="Arial" panose="020B0604020202020204" pitchFamily="34" charset="0"/>
              </a:rPr>
              <a:t>parseFloat</a:t>
            </a:r>
            <a:r>
              <a:rPr lang="es-EC" sz="2000" dirty="0">
                <a:latin typeface="Arial" panose="020B0604020202020204" pitchFamily="34" charset="0"/>
                <a:cs typeface="Arial" panose="020B0604020202020204" pitchFamily="34" charset="0"/>
              </a:rPr>
              <a:t> = Que convierte a números flotantes, es decir con punto decimal.</a:t>
            </a:r>
          </a:p>
          <a:p>
            <a:pPr marL="0" indent="0">
              <a:buNone/>
            </a:pPr>
            <a:r>
              <a:rPr lang="es-EC" sz="2000" dirty="0">
                <a:latin typeface="Arial" panose="020B0604020202020204" pitchFamily="34" charset="0"/>
                <a:cs typeface="Arial" panose="020B0604020202020204" pitchFamily="34" charset="0"/>
              </a:rPr>
              <a:t>      - Y una manera alternativa es con el operador +(String)</a:t>
            </a:r>
          </a:p>
          <a:p>
            <a:pPr marL="0" indent="0">
              <a:buNone/>
            </a:pPr>
            <a:r>
              <a:rPr lang="es-EC" sz="2000" dirty="0">
                <a:latin typeface="Arial" panose="020B0604020202020204" pitchFamily="34" charset="0"/>
                <a:cs typeface="Arial" panose="020B0604020202020204" pitchFamily="34" charset="0"/>
              </a:rPr>
              <a:t>Ej.: </a:t>
            </a:r>
          </a:p>
          <a:p>
            <a:pPr marL="0" indent="0">
              <a:buNone/>
            </a:pPr>
            <a:r>
              <a:rPr lang="es-EC" sz="2000" dirty="0">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“1+1” + “1.1” = “1.11.1”</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(+”1.1”) + (“1.1”) = 2.2</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//Nota: los paréntesis son para fines demostrativos, no son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obligatrios</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08459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FD8C2-7756-462B-9A0F-34531A0A718D}"/>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Iluminando la secuencia de colores</a:t>
            </a:r>
          </a:p>
        </p:txBody>
      </p:sp>
      <p:sp>
        <p:nvSpPr>
          <p:cNvPr id="3" name="Marcador de contenido 2">
            <a:extLst>
              <a:ext uri="{FF2B5EF4-FFF2-40B4-BE49-F238E27FC236}">
                <a16:creationId xmlns:a16="http://schemas.microsoft.com/office/drawing/2014/main" id="{65013EC9-E241-48FA-9F63-D0A94A66A589}"/>
              </a:ext>
            </a:extLst>
          </p:cNvPr>
          <p:cNvSpPr>
            <a:spLocks noGrp="1"/>
          </p:cNvSpPr>
          <p:nvPr>
            <p:ph idx="1"/>
          </p:nvPr>
        </p:nvSpPr>
        <p:spPr/>
        <p:txBody>
          <a:bodyPr>
            <a:normAutofit fontScale="55000" lnSpcReduction="20000"/>
          </a:bodyPr>
          <a:lstStyle/>
          <a:p>
            <a:pPr marL="0" indent="0">
              <a:buNone/>
            </a:pPr>
            <a:r>
              <a:rPr lang="es-EC" dirty="0">
                <a:effectLst>
                  <a:outerShdw blurRad="38100" dist="38100" dir="2700000" algn="tl">
                    <a:srgbClr val="000000">
                      <a:alpha val="43137"/>
                    </a:srgbClr>
                  </a:outerShdw>
                </a:effectLst>
              </a:rPr>
              <a:t>Iluminar}Secuencia(){</a:t>
            </a:r>
          </a:p>
          <a:p>
            <a:pPr marL="0" indent="0">
              <a:buNone/>
            </a:pP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padding</a:t>
            </a: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left</a:t>
            </a:r>
            <a:r>
              <a:rPr lang="es-EC" dirty="0">
                <a:effectLst>
                  <a:outerShdw blurRad="38100" dist="38100" dir="2700000" algn="tl">
                    <a:srgbClr val="000000">
                      <a:alpha val="43137"/>
                    </a:srgbClr>
                  </a:outerShdw>
                </a:effectLst>
              </a:rPr>
              <a:t>: 11 em;</a:t>
            </a:r>
          </a:p>
          <a:p>
            <a:pPr marL="0" indent="0">
              <a:buNone/>
            </a:pP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font-family</a:t>
            </a:r>
            <a:r>
              <a:rPr lang="es-EC" dirty="0">
                <a:effectLst>
                  <a:outerShdw blurRad="38100" dist="38100" dir="2700000" algn="tl">
                    <a:srgbClr val="000000">
                      <a:alpha val="43137"/>
                    </a:srgbClr>
                  </a:outerShdw>
                </a:effectLst>
              </a:rPr>
              <a:t>: Georgia, " Time New </a:t>
            </a:r>
            <a:r>
              <a:rPr lang="es-EC" dirty="0" err="1">
                <a:effectLst>
                  <a:outerShdw blurRad="38100" dist="38100" dir="2700000" algn="tl">
                    <a:srgbClr val="000000">
                      <a:alpha val="43137"/>
                    </a:srgbClr>
                  </a:outerShdw>
                </a:effectLst>
              </a:rPr>
              <a:t>Roman</a:t>
            </a:r>
            <a:r>
              <a:rPr lang="es-EC" dirty="0">
                <a:effectLst>
                  <a:outerShdw blurRad="38100" dist="38100" dir="2700000" algn="tl">
                    <a:srgbClr val="000000">
                      <a:alpha val="43137"/>
                    </a:srgbClr>
                  </a:outerShdw>
                </a:effectLst>
              </a:rPr>
              <a:t>", Time, </a:t>
            </a:r>
            <a:r>
              <a:rPr lang="es-EC" dirty="0" err="1">
                <a:effectLst>
                  <a:outerShdw blurRad="38100" dist="38100" dir="2700000" algn="tl">
                    <a:srgbClr val="000000">
                      <a:alpha val="43137"/>
                    </a:srgbClr>
                  </a:outerShdw>
                </a:effectLst>
              </a:rPr>
              <a:t>serif</a:t>
            </a:r>
            <a:r>
              <a:rPr lang="es-EC" dirty="0">
                <a:effectLst>
                  <a:outerShdw blurRad="38100" dist="38100" dir="2700000" algn="tl">
                    <a:srgbClr val="000000">
                      <a:alpha val="43137"/>
                    </a:srgbClr>
                  </a:outerShdw>
                </a:effectLst>
              </a:rPr>
              <a:t>;</a:t>
            </a:r>
          </a:p>
          <a:p>
            <a:pPr marL="0" indent="0">
              <a:buNone/>
            </a:pP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background</a:t>
            </a:r>
            <a:r>
              <a:rPr lang="es-EC" dirty="0">
                <a:effectLst>
                  <a:outerShdw blurRad="38100" dist="38100" dir="2700000" algn="tl">
                    <a:srgbClr val="000000">
                      <a:alpha val="43137"/>
                    </a:srgbClr>
                  </a:outerShdw>
                </a:effectLst>
              </a:rPr>
              <a:t>-color: #d8dda3d</a:t>
            </a:r>
          </a:p>
          <a:p>
            <a:pPr marL="0" indent="0">
              <a:buNone/>
            </a:pPr>
            <a:r>
              <a:rPr lang="es-EC" dirty="0">
                <a:effectLst>
                  <a:outerShdw blurRad="38100" dist="38100" dir="2700000" algn="tl">
                    <a:srgbClr val="000000">
                      <a:alpha val="43137"/>
                    </a:srgbClr>
                  </a:outerShdw>
                </a:effectLst>
              </a:rPr>
              <a:t>}</a:t>
            </a:r>
          </a:p>
          <a:p>
            <a:pPr marL="0" indent="0">
              <a:buNone/>
            </a:pPr>
            <a:r>
              <a:rPr lang="es-EC" dirty="0">
                <a:effectLst>
                  <a:outerShdw blurRad="38100" dist="38100" dir="2700000" algn="tl">
                    <a:srgbClr val="000000">
                      <a:alpha val="43137"/>
                    </a:srgbClr>
                  </a:outerShdw>
                </a:effectLst>
              </a:rPr>
              <a:t>h1{</a:t>
            </a:r>
          </a:p>
          <a:p>
            <a:pPr marL="0" indent="0">
              <a:buNone/>
            </a:pP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font-family</a:t>
            </a: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Helvetica</a:t>
            </a:r>
            <a:r>
              <a:rPr lang="es-EC" dirty="0">
                <a:effectLst>
                  <a:outerShdw blurRad="38100" dist="38100" dir="2700000" algn="tl">
                    <a:srgbClr val="000000">
                      <a:alpha val="43137"/>
                    </a:srgbClr>
                  </a:outerShdw>
                </a:effectLst>
              </a:rPr>
              <a:t>, Geneva, Arial, </a:t>
            </a:r>
            <a:r>
              <a:rPr lang="es-EC" dirty="0" err="1">
                <a:effectLst>
                  <a:outerShdw blurRad="38100" dist="38100" dir="2700000" algn="tl">
                    <a:srgbClr val="000000">
                      <a:alpha val="43137"/>
                    </a:srgbClr>
                  </a:outerShdw>
                </a:effectLst>
              </a:rPr>
              <a:t>serif</a:t>
            </a:r>
            <a:r>
              <a:rPr lang="es-EC" dirty="0">
                <a:effectLst>
                  <a:outerShdw blurRad="38100" dist="38100" dir="2700000" algn="tl">
                    <a:srgbClr val="000000">
                      <a:alpha val="43137"/>
                    </a:srgbClr>
                  </a:outerShdw>
                </a:effectLst>
              </a:rPr>
              <a:t>;</a:t>
            </a:r>
          </a:p>
          <a:p>
            <a:pPr marL="0" indent="0">
              <a:buNone/>
            </a:pPr>
            <a:r>
              <a:rPr lang="es-EC" dirty="0">
                <a:effectLst>
                  <a:outerShdw blurRad="38100" dist="38100" dir="2700000" algn="tl">
                    <a:srgbClr val="000000">
                      <a:alpha val="43137"/>
                    </a:srgbClr>
                  </a:outerShdw>
                </a:effectLst>
              </a:rPr>
              <a:t>     color: </a:t>
            </a:r>
            <a:r>
              <a:rPr lang="es-EC" dirty="0" err="1">
                <a:effectLst>
                  <a:outerShdw blurRad="38100" dist="38100" dir="2700000" algn="tl">
                    <a:srgbClr val="000000">
                      <a:alpha val="43137"/>
                    </a:srgbClr>
                  </a:outerShdw>
                </a:effectLst>
              </a:rPr>
              <a:t>navy</a:t>
            </a:r>
            <a:r>
              <a:rPr lang="es-EC" dirty="0">
                <a:effectLst>
                  <a:outerShdw blurRad="38100" dist="38100" dir="2700000" algn="tl">
                    <a:srgbClr val="000000">
                      <a:alpha val="43137"/>
                    </a:srgbClr>
                  </a:outerShdw>
                </a:effectLst>
              </a:rPr>
              <a:t>;</a:t>
            </a:r>
          </a:p>
          <a:p>
            <a:endParaRPr lang="es-EC" dirty="0">
              <a:effectLst>
                <a:outerShdw blurRad="38100" dist="38100" dir="2700000" algn="tl">
                  <a:srgbClr val="000000">
                    <a:alpha val="43137"/>
                  </a:srgbClr>
                </a:outerShdw>
              </a:effectLst>
            </a:endParaRPr>
          </a:p>
          <a:p>
            <a:pPr marL="0" indent="0">
              <a:buNone/>
            </a:pPr>
            <a:r>
              <a:rPr lang="es-EC" dirty="0">
                <a:effectLst>
                  <a:outerShdw blurRad="38100" dist="38100" dir="2700000" algn="tl">
                    <a:srgbClr val="000000">
                      <a:alpha val="43137"/>
                    </a:srgbClr>
                  </a:outerShdw>
                </a:effectLst>
              </a:rPr>
              <a:t>h2{</a:t>
            </a:r>
          </a:p>
          <a:p>
            <a:pPr marL="0" indent="0">
              <a:buNone/>
            </a:pPr>
            <a:r>
              <a:rPr lang="es-EC" dirty="0">
                <a:effectLst>
                  <a:outerShdw blurRad="38100" dist="38100" dir="2700000" algn="tl">
                    <a:srgbClr val="000000">
                      <a:alpha val="43137"/>
                    </a:srgbClr>
                  </a:outerShdw>
                </a:effectLst>
              </a:rPr>
              <a:t>      </a:t>
            </a:r>
            <a:r>
              <a:rPr lang="es-EC" dirty="0" err="1">
                <a:effectLst>
                  <a:outerShdw blurRad="38100" dist="38100" dir="2700000" algn="tl">
                    <a:srgbClr val="000000">
                      <a:alpha val="43137"/>
                    </a:srgbClr>
                  </a:outerShdw>
                </a:effectLst>
              </a:rPr>
              <a:t>font-family</a:t>
            </a:r>
            <a:r>
              <a:rPr lang="es-EC" dirty="0">
                <a:effectLst>
                  <a:outerShdw blurRad="38100" dist="38100" dir="2700000" algn="tl">
                    <a:srgbClr val="000000">
                      <a:alpha val="43137"/>
                    </a:srgbClr>
                  </a:outerShdw>
                </a:effectLst>
              </a:rPr>
              <a:t>: Georgia, "Times New </a:t>
            </a:r>
            <a:r>
              <a:rPr lang="es-EC" dirty="0" err="1">
                <a:effectLst>
                  <a:outerShdw blurRad="38100" dist="38100" dir="2700000" algn="tl">
                    <a:srgbClr val="000000">
                      <a:alpha val="43137"/>
                    </a:srgbClr>
                  </a:outerShdw>
                </a:effectLst>
              </a:rPr>
              <a:t>Roman</a:t>
            </a:r>
            <a:r>
              <a:rPr lang="es-EC" dirty="0">
                <a:effectLst>
                  <a:outerShdw blurRad="38100" dist="38100" dir="2700000" algn="tl">
                    <a:srgbClr val="000000">
                      <a:alpha val="43137"/>
                    </a:srgbClr>
                  </a:outerShdw>
                </a:effectLst>
              </a:rPr>
              <a:t>", Times, </a:t>
            </a:r>
            <a:r>
              <a:rPr lang="es-EC" dirty="0" err="1">
                <a:effectLst>
                  <a:outerShdw blurRad="38100" dist="38100" dir="2700000" algn="tl">
                    <a:srgbClr val="000000">
                      <a:alpha val="43137"/>
                    </a:srgbClr>
                  </a:outerShdw>
                </a:effectLst>
              </a:rPr>
              <a:t>serif</a:t>
            </a:r>
            <a:r>
              <a:rPr lang="es-EC" dirty="0">
                <a:effectLst>
                  <a:outerShdw blurRad="38100" dist="38100" dir="2700000" algn="tl">
                    <a:srgbClr val="000000">
                      <a:alpha val="43137"/>
                    </a:srgbClr>
                  </a:outerShdw>
                </a:effectLst>
              </a:rPr>
              <a:t>;</a:t>
            </a:r>
          </a:p>
          <a:p>
            <a:pPr marL="0" indent="0">
              <a:buNone/>
            </a:pPr>
            <a:r>
              <a:rPr lang="es-EC" dirty="0">
                <a:effectLst>
                  <a:outerShdw blurRad="38100" dist="38100" dir="2700000" algn="tl">
                    <a:srgbClr val="000000">
                      <a:alpha val="43137"/>
                    </a:srgbClr>
                  </a:outerShdw>
                </a:effectLst>
              </a:rPr>
              <a:t>      color: blue;</a:t>
            </a:r>
          </a:p>
          <a:p>
            <a:pPr marL="0" indent="0">
              <a:buNone/>
            </a:pPr>
            <a:r>
              <a:rPr lang="es-EC" dirty="0" err="1">
                <a:effectLst>
                  <a:outerShdw blurRad="38100" dist="38100" dir="2700000" algn="tl">
                    <a:srgbClr val="000000">
                      <a:alpha val="43137"/>
                    </a:srgbClr>
                  </a:outerShdw>
                </a:effectLst>
              </a:rPr>
              <a:t>This.iluminarColor</a:t>
            </a:r>
            <a:r>
              <a:rPr lang="es-EC" dirty="0">
                <a:effectLst>
                  <a:outerShdw blurRad="38100" dist="38100" dir="2700000" algn="tl">
                    <a:srgbClr val="000000">
                      <a:alpha val="43137"/>
                    </a:srgbClr>
                  </a:outerShdw>
                </a:effectLst>
              </a:rPr>
              <a:t>(color)</a:t>
            </a:r>
          </a:p>
          <a:p>
            <a:pPr marL="0" indent="0">
              <a:buNone/>
            </a:pPr>
            <a:r>
              <a:rPr lang="es-EC" dirty="0">
                <a:effectLst>
                  <a:outerShdw blurRad="38100" dist="38100" dir="2700000" algn="tl">
                    <a:srgbClr val="000000">
                      <a:alpha val="43137"/>
                    </a:srgbClr>
                  </a:outerShdw>
                </a:effectLst>
              </a:rPr>
              <a:t>}, 100 * i)</a:t>
            </a:r>
          </a:p>
          <a:p>
            <a:pPr marL="0" indent="0">
              <a:buNone/>
            </a:pPr>
            <a:r>
              <a:rPr lang="es-EC"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984611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F38BC-3941-484C-9FC0-8EB932540B79}"/>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Obteniendo el input del usuario</a:t>
            </a:r>
          </a:p>
        </p:txBody>
      </p:sp>
      <p:sp>
        <p:nvSpPr>
          <p:cNvPr id="3" name="Marcador de contenido 2">
            <a:extLst>
              <a:ext uri="{FF2B5EF4-FFF2-40B4-BE49-F238E27FC236}">
                <a16:creationId xmlns:a16="http://schemas.microsoft.com/office/drawing/2014/main" id="{5F2810C1-51FA-4777-8CD4-6F91507443CA}"/>
              </a:ext>
            </a:extLst>
          </p:cNvPr>
          <p:cNvSpPr>
            <a:spLocks noGrp="1"/>
          </p:cNvSpPr>
          <p:nvPr>
            <p:ph idx="1"/>
          </p:nvPr>
        </p:nvSpPr>
        <p:spPr>
          <a:xfrm>
            <a:off x="838200" y="2506662"/>
            <a:ext cx="10515600" cy="4351338"/>
          </a:xfrm>
        </p:spPr>
        <p:txBody>
          <a:bodyPr>
            <a:normAutofit/>
          </a:bodyPr>
          <a:lstStyle/>
          <a:p>
            <a:r>
              <a:rPr lang="es-EC" sz="2000" dirty="0">
                <a:latin typeface="Arial" panose="020B0604020202020204" pitchFamily="34" charset="0"/>
                <a:cs typeface="Arial" panose="020B0604020202020204" pitchFamily="34" charset="0"/>
              </a:rPr>
              <a:t>Los eventos toman input del usuario.</a:t>
            </a:r>
          </a:p>
          <a:p>
            <a:r>
              <a:rPr lang="es-EC" sz="2000" dirty="0">
                <a:latin typeface="Arial" panose="020B0604020202020204" pitchFamily="34" charset="0"/>
                <a:cs typeface="Arial" panose="020B0604020202020204" pitchFamily="34" charset="0"/>
              </a:rPr>
              <a:t>Los métodos que se llaman en el evento los tener suelen tener en la función parámetro.</a:t>
            </a:r>
          </a:p>
          <a:p>
            <a:r>
              <a:rPr lang="es-EC" sz="2000" dirty="0">
                <a:latin typeface="Arial" panose="020B0604020202020204" pitchFamily="34" charset="0"/>
                <a:cs typeface="Arial" panose="020B0604020202020204" pitchFamily="34" charset="0"/>
              </a:rPr>
              <a:t>En el contexto de la función de un evento </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 por </a:t>
            </a:r>
            <a:r>
              <a:rPr lang="es-EC" sz="2000" dirty="0" err="1">
                <a:latin typeface="Arial" panose="020B0604020202020204" pitchFamily="34" charset="0"/>
                <a:cs typeface="Arial" panose="020B0604020202020204" pitchFamily="34" charset="0"/>
              </a:rPr>
              <a:t>defectom</a:t>
            </a:r>
            <a:r>
              <a:rPr lang="es-EC" sz="2000" dirty="0">
                <a:latin typeface="Arial" panose="020B0604020202020204" pitchFamily="34" charset="0"/>
                <a:cs typeface="Arial" panose="020B0604020202020204" pitchFamily="34" charset="0"/>
              </a:rPr>
              <a:t> es la </a:t>
            </a:r>
            <a:r>
              <a:rPr lang="es-EC" sz="2000" dirty="0" err="1">
                <a:latin typeface="Arial" panose="020B0604020202020204" pitchFamily="34" charset="0"/>
                <a:cs typeface="Arial" panose="020B0604020202020204" pitchFamily="34" charset="0"/>
              </a:rPr>
              <a:t>eqtiqueta</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html</a:t>
            </a:r>
            <a:r>
              <a:rPr lang="es-EC" sz="2000" dirty="0">
                <a:latin typeface="Arial" panose="020B0604020202020204" pitchFamily="34" charset="0"/>
                <a:cs typeface="Arial" panose="020B0604020202020204" pitchFamily="34" charset="0"/>
              </a:rPr>
              <a:t> sobre la cual se ejecuta el evento en cuestión.</a:t>
            </a:r>
          </a:p>
          <a:p>
            <a:r>
              <a:rPr lang="es-EC" sz="2000" dirty="0" err="1">
                <a:latin typeface="Arial" panose="020B0604020202020204" pitchFamily="34" charset="0"/>
                <a:cs typeface="Arial" panose="020B0604020202020204" pitchFamily="34" charset="0"/>
              </a:rPr>
              <a:t>This.elegirColor</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this.elegirColor.bind</a:t>
            </a:r>
            <a:r>
              <a:rPr lang="es-EC" sz="2000" dirty="0">
                <a:latin typeface="Arial" panose="020B0604020202020204" pitchFamily="34" charset="0"/>
                <a:cs typeface="Arial" panose="020B0604020202020204" pitchFamily="34" charset="0"/>
              </a:rPr>
              <a:t>(</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 // ahora el </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 esta atacado al </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 de la clase prototipo juego.   // .</a:t>
            </a:r>
            <a:r>
              <a:rPr lang="es-EC" sz="2000" dirty="0" err="1">
                <a:latin typeface="Arial" panose="020B0604020202020204" pitchFamily="34" charset="0"/>
                <a:cs typeface="Arial" panose="020B0604020202020204" pitchFamily="34" charset="0"/>
              </a:rPr>
              <a:t>bind</a:t>
            </a:r>
            <a:r>
              <a:rPr lang="es-EC" sz="2000" dirty="0">
                <a:latin typeface="Arial" panose="020B0604020202020204" pitchFamily="34" charset="0"/>
                <a:cs typeface="Arial" panose="020B0604020202020204" pitchFamily="34" charset="0"/>
              </a:rPr>
              <a:t> te permite decirle quien va a ser </a:t>
            </a:r>
            <a:r>
              <a:rPr lang="es-EC" sz="2000" dirty="0" err="1">
                <a:latin typeface="Arial" panose="020B0604020202020204" pitchFamily="34" charset="0"/>
                <a:cs typeface="Arial" panose="020B0604020202020204" pitchFamily="34" charset="0"/>
              </a:rPr>
              <a:t>this</a:t>
            </a:r>
            <a:r>
              <a:rPr lang="es-EC" sz="2000" dirty="0">
                <a:latin typeface="Arial" panose="020B0604020202020204" pitchFamily="34" charset="0"/>
                <a:cs typeface="Arial" panose="020B0604020202020204" pitchFamily="34" charset="0"/>
              </a:rPr>
              <a:t>.</a:t>
            </a:r>
          </a:p>
          <a:p>
            <a:r>
              <a:rPr lang="es-EC" sz="2000" dirty="0" err="1">
                <a:latin typeface="Arial" panose="020B0604020202020204" pitchFamily="34" charset="0"/>
                <a:cs typeface="Arial" panose="020B0604020202020204" pitchFamily="34" charset="0"/>
              </a:rPr>
              <a:t>AddEventListener</a:t>
            </a:r>
            <a:r>
              <a:rPr lang="es-EC" sz="2000" dirty="0">
                <a:latin typeface="Arial" panose="020B0604020202020204" pitchFamily="34" charset="0"/>
                <a:cs typeface="Arial" panose="020B0604020202020204" pitchFamily="34" charset="0"/>
              </a:rPr>
              <a:t> permite agregar un manejador de eventos.</a:t>
            </a:r>
          </a:p>
          <a:p>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24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D4ED4-AB34-411C-93D5-09DBF5D83020}"/>
              </a:ext>
            </a:extLst>
          </p:cNvPr>
          <p:cNvSpPr>
            <a:spLocks noGrp="1"/>
          </p:cNvSpPr>
          <p:nvPr>
            <p:ph type="title"/>
          </p:nvPr>
        </p:nvSpPr>
        <p:spPr/>
        <p:txBody>
          <a:bodyPr/>
          <a:lstStyle/>
          <a:p>
            <a:pPr algn="ctr"/>
            <a:r>
              <a:rPr lang="es-EC" b="1" u="sng" dirty="0">
                <a:latin typeface="Arial" panose="020B0604020202020204" pitchFamily="34" charset="0"/>
                <a:cs typeface="Arial" panose="020B0604020202020204" pitchFamily="34" charset="0"/>
              </a:rPr>
              <a:t>Complementos</a:t>
            </a:r>
          </a:p>
        </p:txBody>
      </p:sp>
      <p:sp>
        <p:nvSpPr>
          <p:cNvPr id="3" name="Marcador de contenido 2">
            <a:extLst>
              <a:ext uri="{FF2B5EF4-FFF2-40B4-BE49-F238E27FC236}">
                <a16:creationId xmlns:a16="http://schemas.microsoft.com/office/drawing/2014/main" id="{509E2CC7-8B20-4DA8-9D7B-5FC645732198}"/>
              </a:ext>
            </a:extLst>
          </p:cNvPr>
          <p:cNvSpPr>
            <a:spLocks noGrp="1"/>
          </p:cNvSpPr>
          <p:nvPr>
            <p:ph idx="1"/>
          </p:nvPr>
        </p:nvSpPr>
        <p:spPr>
          <a:xfrm>
            <a:off x="838200" y="2141537"/>
            <a:ext cx="10515600" cy="4351338"/>
          </a:xfrm>
        </p:spPr>
        <p:txBody>
          <a:bodyPr>
            <a:normAutofit/>
          </a:bodyPr>
          <a:lstStyle/>
          <a:p>
            <a:pPr marL="0" indent="0">
              <a:buNone/>
            </a:pPr>
            <a:r>
              <a:rPr lang="es-EC" sz="2000" b="1" dirty="0">
                <a:latin typeface="Arial" panose="020B0604020202020204" pitchFamily="34" charset="0"/>
                <a:cs typeface="Arial" panose="020B0604020202020204" pitchFamily="34" charset="0"/>
              </a:rPr>
              <a:t>Var –</a:t>
            </a:r>
            <a:r>
              <a:rPr lang="es-EC" sz="2000" b="1" dirty="0" err="1">
                <a:latin typeface="Arial" panose="020B0604020202020204" pitchFamily="34" charset="0"/>
                <a:cs typeface="Arial" panose="020B0604020202020204" pitchFamily="34" charset="0"/>
              </a:rPr>
              <a:t>let</a:t>
            </a:r>
            <a:r>
              <a:rPr lang="es-EC" sz="2000" b="1" dirty="0">
                <a:latin typeface="Arial" panose="020B0604020202020204" pitchFamily="34" charset="0"/>
                <a:cs typeface="Arial" panose="020B0604020202020204" pitchFamily="34" charset="0"/>
              </a:rPr>
              <a:t> –</a:t>
            </a:r>
            <a:r>
              <a:rPr lang="es-EC" sz="2000" b="1" dirty="0" err="1">
                <a:latin typeface="Arial" panose="020B0604020202020204" pitchFamily="34" charset="0"/>
                <a:cs typeface="Arial" panose="020B0604020202020204" pitchFamily="34" charset="0"/>
              </a:rPr>
              <a:t>const</a:t>
            </a:r>
            <a:endParaRPr lang="es-EC" sz="2000" b="1" dirty="0">
              <a:latin typeface="Arial" panose="020B0604020202020204" pitchFamily="34" charset="0"/>
              <a:cs typeface="Arial" panose="020B0604020202020204" pitchFamily="34" charset="0"/>
            </a:endParaRPr>
          </a:p>
          <a:p>
            <a:r>
              <a:rPr lang="es-EC" sz="2000" dirty="0">
                <a:latin typeface="Arial" panose="020B0604020202020204" pitchFamily="34" charset="0"/>
                <a:cs typeface="Arial" panose="020B0604020202020204" pitchFamily="34" charset="0"/>
              </a:rPr>
              <a:t>Cuando los variables con ‘var’ siempre conviene declaras ‘arriba’ del código en el que sea claro cuales van a ser las variables que se van a usar dentro de nuestra función o programa.</a:t>
            </a:r>
          </a:p>
          <a:p>
            <a:r>
              <a:rPr lang="es-EC" sz="2000" dirty="0">
                <a:latin typeface="Arial" panose="020B0604020202020204" pitchFamily="34" charset="0"/>
                <a:cs typeface="Arial" panose="020B0604020202020204" pitchFamily="34" charset="0"/>
              </a:rPr>
              <a:t>Dentro de una función JavaScript detecta todas las variables declaradas con ‘var’ y las ‘declara’ por si solo como si estuvieran ’arriba’ en el código.</a:t>
            </a:r>
          </a:p>
          <a:p>
            <a:r>
              <a:rPr lang="es-EC" sz="2000" dirty="0">
                <a:latin typeface="Arial" panose="020B0604020202020204" pitchFamily="34" charset="0"/>
                <a:cs typeface="Arial" panose="020B0604020202020204" pitchFamily="34" charset="0"/>
              </a:rPr>
              <a:t>Si utilizamos ‘</a:t>
            </a:r>
            <a:r>
              <a:rPr lang="es-EC" sz="2000" dirty="0" err="1">
                <a:latin typeface="Arial" panose="020B0604020202020204" pitchFamily="34" charset="0"/>
                <a:cs typeface="Arial" panose="020B0604020202020204" pitchFamily="34" charset="0"/>
              </a:rPr>
              <a:t>let</a:t>
            </a:r>
            <a:r>
              <a:rPr lang="es-EC" sz="2000" dirty="0">
                <a:latin typeface="Arial" panose="020B0604020202020204" pitchFamily="34" charset="0"/>
                <a:cs typeface="Arial" panose="020B0604020202020204" pitchFamily="34" charset="0"/>
              </a:rPr>
              <a:t>’, el alcance de esa variable se ve reducido únicamente al bloqueo d código donde es utilizado.</a:t>
            </a:r>
          </a:p>
          <a:p>
            <a:r>
              <a:rPr lang="es-EC" sz="2000" dirty="0">
                <a:latin typeface="Arial" panose="020B0604020202020204" pitchFamily="34" charset="0"/>
                <a:cs typeface="Arial" panose="020B0604020202020204" pitchFamily="34" charset="0"/>
              </a:rPr>
              <a:t>‘</a:t>
            </a:r>
            <a:r>
              <a:rPr lang="es-EC" sz="2000" dirty="0" err="1">
                <a:latin typeface="Arial" panose="020B0604020202020204" pitchFamily="34" charset="0"/>
                <a:cs typeface="Arial" panose="020B0604020202020204" pitchFamily="34" charset="0"/>
              </a:rPr>
              <a:t>const</a:t>
            </a:r>
            <a:r>
              <a:rPr lang="es-EC" sz="2000" dirty="0">
                <a:latin typeface="Arial" panose="020B0604020202020204" pitchFamily="34" charset="0"/>
                <a:cs typeface="Arial" panose="020B0604020202020204" pitchFamily="34" charset="0"/>
              </a:rPr>
              <a:t>’ se comporta parecido a </a:t>
            </a:r>
            <a:r>
              <a:rPr lang="es-EC" sz="2000" dirty="0" err="1">
                <a:latin typeface="Arial" panose="020B0604020202020204" pitchFamily="34" charset="0"/>
                <a:cs typeface="Arial" panose="020B0604020202020204" pitchFamily="34" charset="0"/>
              </a:rPr>
              <a:t>let</a:t>
            </a:r>
            <a:r>
              <a:rPr lang="es-EC" sz="2000" dirty="0">
                <a:latin typeface="Arial" panose="020B0604020202020204" pitchFamily="34" charset="0"/>
                <a:cs typeface="Arial" panose="020B0604020202020204" pitchFamily="34" charset="0"/>
              </a:rPr>
              <a:t> solo que no es posible reasignarlo.</a:t>
            </a:r>
          </a:p>
        </p:txBody>
      </p:sp>
    </p:spTree>
    <p:extLst>
      <p:ext uri="{BB962C8B-B14F-4D97-AF65-F5344CB8AC3E}">
        <p14:creationId xmlns:p14="http://schemas.microsoft.com/office/powerpoint/2010/main" val="2758151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DC38C2-7B33-41F5-B2AF-CFA957241E75}"/>
              </a:ext>
            </a:extLst>
          </p:cNvPr>
          <p:cNvSpPr>
            <a:spLocks noGrp="1"/>
          </p:cNvSpPr>
          <p:nvPr>
            <p:ph type="title"/>
          </p:nvPr>
        </p:nvSpPr>
        <p:spPr/>
        <p:txBody>
          <a:bodyPr/>
          <a:lstStyle/>
          <a:p>
            <a:pPr algn="ctr"/>
            <a:r>
              <a:rPr lang="es-EC" dirty="0"/>
              <a:t>¿Hace cuántos días naciste?</a:t>
            </a:r>
          </a:p>
        </p:txBody>
      </p:sp>
      <p:sp>
        <p:nvSpPr>
          <p:cNvPr id="3" name="Marcador de contenido 2">
            <a:extLst>
              <a:ext uri="{FF2B5EF4-FFF2-40B4-BE49-F238E27FC236}">
                <a16:creationId xmlns:a16="http://schemas.microsoft.com/office/drawing/2014/main" id="{DDA1326B-A902-460E-A1BA-47ECB69C9715}"/>
              </a:ext>
            </a:extLst>
          </p:cNvPr>
          <p:cNvSpPr>
            <a:spLocks noGrp="1"/>
          </p:cNvSpPr>
          <p:nvPr>
            <p:ph idx="1"/>
          </p:nvPr>
        </p:nvSpPr>
        <p:spPr/>
        <p:txBody>
          <a:bodyPr>
            <a:normAutofit fontScale="92500" lnSpcReduction="20000"/>
          </a:bodyPr>
          <a:lstStyle/>
          <a:p>
            <a:pPr marL="0" indent="0">
              <a:buNone/>
            </a:pPr>
            <a:r>
              <a:rPr lang="es-EC" sz="1800" dirty="0">
                <a:latin typeface="Arial" panose="020B0604020202020204" pitchFamily="34" charset="0"/>
                <a:cs typeface="Arial" panose="020B0604020202020204" pitchFamily="34" charset="0"/>
              </a:rPr>
              <a:t>A las fechas podemos restarlas o sumarlas.</a:t>
            </a:r>
          </a:p>
          <a:p>
            <a:pPr marL="0" indent="0">
              <a:buNone/>
            </a:pPr>
            <a:r>
              <a:rPr lang="es-EC" sz="1800" dirty="0" err="1">
                <a:latin typeface="Arial" panose="020B0604020202020204" pitchFamily="34" charset="0"/>
                <a:cs typeface="Arial" panose="020B0604020202020204" pitchFamily="34" charset="0"/>
              </a:rPr>
              <a:t>Math.abs</a:t>
            </a:r>
            <a:r>
              <a:rPr lang="es-EC" sz="1800" dirty="0">
                <a:latin typeface="Arial" panose="020B0604020202020204" pitchFamily="34" charset="0"/>
                <a:cs typeface="Arial" panose="020B0604020202020204" pitchFamily="34" charset="0"/>
              </a:rPr>
              <a:t>() nos </a:t>
            </a:r>
            <a:r>
              <a:rPr lang="es-EC" sz="1800" dirty="0" err="1">
                <a:latin typeface="Arial" panose="020B0604020202020204" pitchFamily="34" charset="0"/>
                <a:cs typeface="Arial" panose="020B0604020202020204" pitchFamily="34" charset="0"/>
              </a:rPr>
              <a:t>perimite</a:t>
            </a:r>
            <a:r>
              <a:rPr lang="es-EC" sz="1800" dirty="0">
                <a:latin typeface="Arial" panose="020B0604020202020204" pitchFamily="34" charset="0"/>
                <a:cs typeface="Arial" panose="020B0604020202020204" pitchFamily="34" charset="0"/>
              </a:rPr>
              <a:t> poner cualquier fecha en el primer orden de tal manera que el resultado siempre sea positivo o ‘absoluto’.</a:t>
            </a:r>
          </a:p>
          <a:p>
            <a:pPr marL="0" indent="0">
              <a:buNone/>
            </a:pPr>
            <a:r>
              <a:rPr lang="es-EC" sz="1800" dirty="0">
                <a:latin typeface="Arial" panose="020B0604020202020204" pitchFamily="34" charset="0"/>
                <a:cs typeface="Arial" panose="020B0604020202020204" pitchFamily="34" charset="0"/>
              </a:rPr>
              <a:t>La suma o resta nos da un numero o expresado en milisegundo.</a:t>
            </a:r>
          </a:p>
          <a:p>
            <a:pPr marL="0" indent="0">
              <a:buNone/>
            </a:pPr>
            <a:r>
              <a:rPr lang="es-EC" sz="1800" b="1" dirty="0">
                <a:latin typeface="Arial" panose="020B0604020202020204" pitchFamily="34" charset="0"/>
                <a:cs typeface="Arial" panose="020B0604020202020204" pitchFamily="34" charset="0"/>
              </a:rPr>
              <a:t>Ej.:</a:t>
            </a:r>
          </a:p>
          <a:p>
            <a:pPr marL="0" indent="0">
              <a:buNone/>
            </a:pP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diasEntreFechas</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(fecha1, fecha2) {</a:t>
            </a:r>
          </a:p>
          <a:p>
            <a:pPr marL="0" indent="0">
              <a:buNone/>
            </a:pP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unDia</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100 *60 *60 *24</a:t>
            </a:r>
          </a:p>
          <a:p>
            <a:pPr marL="0" indent="0">
              <a:buNone/>
            </a:pP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//1000ms *60sec *60min *24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hrs</a:t>
            </a:r>
            <a:endPar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diferencia =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Math.abs</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(fecha1- fecha2)</a:t>
            </a:r>
          </a:p>
          <a:p>
            <a:pPr marL="0" indent="0">
              <a:buNone/>
            </a:pP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return</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Math.floor</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(diferencia /</a:t>
            </a: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unDia</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hoy = new Date()   // fecha</a:t>
            </a:r>
          </a:p>
          <a:p>
            <a:pPr marL="0" indent="0">
              <a:buNone/>
            </a:pP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nacimiento = new Date (1981, 08, 12) </a:t>
            </a:r>
          </a:p>
          <a:p>
            <a:pPr marL="0" indent="0">
              <a:buNone/>
            </a:pPr>
            <a:r>
              <a:rPr lang="es-EC" sz="15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diasEntreFechas</a:t>
            </a: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(hoy, nacimiento</a:t>
            </a:r>
          </a:p>
          <a:p>
            <a:pPr marL="0" indent="0">
              <a:buNone/>
            </a:pPr>
            <a:r>
              <a:rPr lang="es-EC" sz="15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5140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CF3FD-A387-46BD-8362-5F4666632D09}"/>
              </a:ext>
            </a:extLst>
          </p:cNvPr>
          <p:cNvSpPr>
            <a:spLocks noGrp="1"/>
          </p:cNvSpPr>
          <p:nvPr>
            <p:ph type="title"/>
          </p:nvPr>
        </p:nvSpPr>
        <p:spPr/>
        <p:txBody>
          <a:bodyPr/>
          <a:lstStyle/>
          <a:p>
            <a:pPr algn="ctr"/>
            <a:r>
              <a:rPr lang="es-EC" dirty="0">
                <a:latin typeface="Arial" panose="020B0604020202020204" pitchFamily="34" charset="0"/>
                <a:cs typeface="Arial" panose="020B0604020202020204" pitchFamily="34" charset="0"/>
              </a:rPr>
              <a:t>Funciones</a:t>
            </a:r>
          </a:p>
        </p:txBody>
      </p:sp>
      <p:sp>
        <p:nvSpPr>
          <p:cNvPr id="3" name="Marcador de contenido 2">
            <a:extLst>
              <a:ext uri="{FF2B5EF4-FFF2-40B4-BE49-F238E27FC236}">
                <a16:creationId xmlns:a16="http://schemas.microsoft.com/office/drawing/2014/main" id="{231E5085-70DF-4ED5-8EA9-D85B8376D9E4}"/>
              </a:ext>
            </a:extLst>
          </p:cNvPr>
          <p:cNvSpPr>
            <a:spLocks noGrp="1"/>
          </p:cNvSpPr>
          <p:nvPr>
            <p:ph idx="1"/>
          </p:nvPr>
        </p:nvSpPr>
        <p:spPr>
          <a:xfrm>
            <a:off x="838200" y="1507572"/>
            <a:ext cx="10515600" cy="4760705"/>
          </a:xfrm>
        </p:spPr>
        <p:txBody>
          <a:bodyPr>
            <a:normAutofit fontScale="92500" lnSpcReduction="10000"/>
          </a:bodyPr>
          <a:lstStyle/>
          <a:p>
            <a:pPr marL="0" indent="0">
              <a:buNone/>
            </a:pPr>
            <a:r>
              <a:rPr lang="es-EC" sz="2000" dirty="0">
                <a:latin typeface="Arial" panose="020B0604020202020204" pitchFamily="34" charset="0"/>
                <a:cs typeface="Arial" panose="020B0604020202020204" pitchFamily="34" charset="0"/>
              </a:rPr>
              <a:t>Una función esta compuesta por:</a:t>
            </a:r>
          </a:p>
          <a:p>
            <a:r>
              <a:rPr lang="es-EC" sz="2000" dirty="0">
                <a:latin typeface="Arial" panose="020B0604020202020204" pitchFamily="34" charset="0"/>
                <a:cs typeface="Arial" panose="020B0604020202020204" pitchFamily="34" charset="0"/>
              </a:rPr>
              <a:t>El nombre de la fusión </a:t>
            </a:r>
            <a:r>
              <a:rPr lang="es-EC" sz="2000" i="1" dirty="0" err="1">
                <a:latin typeface="Arial" panose="020B0604020202020204" pitchFamily="34" charset="0"/>
                <a:cs typeface="Arial" panose="020B0604020202020204" pitchFamily="34" charset="0"/>
              </a:rPr>
              <a:t>function</a:t>
            </a:r>
            <a:r>
              <a:rPr lang="es-EC" sz="2000" i="1" dirty="0">
                <a:latin typeface="Arial" panose="020B0604020202020204" pitchFamily="34" charset="0"/>
                <a:cs typeface="Arial" panose="020B0604020202020204" pitchFamily="34" charset="0"/>
              </a:rPr>
              <a:t> </a:t>
            </a:r>
            <a:r>
              <a:rPr lang="es-EC" sz="2000" i="1" dirty="0" err="1">
                <a:latin typeface="Arial" panose="020B0604020202020204" pitchFamily="34" charset="0"/>
                <a:cs typeface="Arial" panose="020B0604020202020204" pitchFamily="34" charset="0"/>
              </a:rPr>
              <a:t>name</a:t>
            </a:r>
            <a:endParaRPr lang="es-EC" sz="2000" i="1" dirty="0">
              <a:latin typeface="Arial" panose="020B0604020202020204" pitchFamily="34" charset="0"/>
              <a:cs typeface="Arial" panose="020B0604020202020204" pitchFamily="34" charset="0"/>
            </a:endParaRPr>
          </a:p>
          <a:p>
            <a:r>
              <a:rPr lang="es-EC" sz="2000" dirty="0">
                <a:latin typeface="Arial" panose="020B0604020202020204" pitchFamily="34" charset="0"/>
                <a:cs typeface="Arial" panose="020B0604020202020204" pitchFamily="34" charset="0"/>
              </a:rPr>
              <a:t>Argumentos o parámetros de la función. (a, b)</a:t>
            </a:r>
          </a:p>
          <a:p>
            <a:r>
              <a:rPr lang="es-EC" sz="2000" dirty="0">
                <a:latin typeface="Arial" panose="020B0604020202020204" pitchFamily="34" charset="0"/>
                <a:cs typeface="Arial" panose="020B0604020202020204" pitchFamily="34" charset="0"/>
              </a:rPr>
              <a:t>Y las sentenciones o procedimientos que definen la función esas encerradas en llaves {}.</a:t>
            </a:r>
          </a:p>
          <a:p>
            <a:pPr marL="0" indent="0">
              <a:buNone/>
            </a:pPr>
            <a:endParaRPr lang="es-EC" sz="2000" dirty="0">
              <a:latin typeface="Arial" panose="020B0604020202020204" pitchFamily="34" charset="0"/>
              <a:cs typeface="Arial" panose="020B0604020202020204" pitchFamily="34" charset="0"/>
            </a:endParaRPr>
          </a:p>
          <a:p>
            <a:pPr marL="0" indent="0">
              <a:buNone/>
            </a:pPr>
            <a:r>
              <a:rPr lang="es-EC" sz="2000" dirty="0" err="1">
                <a:latin typeface="Arial" panose="020B0604020202020204" pitchFamily="34" charset="0"/>
                <a:cs typeface="Arial" panose="020B0604020202020204" pitchFamily="34" charset="0"/>
              </a:rPr>
              <a:t>Actualmene</a:t>
            </a:r>
            <a:r>
              <a:rPr lang="es-EC" sz="2000" dirty="0">
                <a:latin typeface="Arial" panose="020B0604020202020204" pitchFamily="34" charset="0"/>
                <a:cs typeface="Arial" panose="020B0604020202020204" pitchFamily="34" charset="0"/>
              </a:rPr>
              <a:t> en JavaScript </a:t>
            </a:r>
            <a:r>
              <a:rPr lang="es-EC" sz="2000" dirty="0" err="1">
                <a:latin typeface="Arial" panose="020B0604020202020204" pitchFamily="34" charset="0"/>
                <a:cs typeface="Arial" panose="020B0604020202020204" pitchFamily="34" charset="0"/>
              </a:rPr>
              <a:t>EcmaScript</a:t>
            </a:r>
            <a:r>
              <a:rPr lang="es-EC" sz="2000" dirty="0">
                <a:latin typeface="Arial" panose="020B0604020202020204" pitchFamily="34" charset="0"/>
                <a:cs typeface="Arial" panose="020B0604020202020204" pitchFamily="34" charset="0"/>
              </a:rPr>
              <a:t> 6 podemos definir la función de flecha que es la forma que actualmente se esta escribiendo JavaScript para ver sus beneficios pueden leer aquí es similar solo es practica para su sintaxis nueva para definir funciones: </a:t>
            </a:r>
          </a:p>
          <a:p>
            <a:pPr marL="0" indent="0">
              <a:buNone/>
            </a:pPr>
            <a:r>
              <a:rPr lang="es-EC" sz="2000" dirty="0">
                <a:latin typeface="Arial" panose="020B0604020202020204" pitchFamily="34" charset="0"/>
                <a:cs typeface="Arial" panose="020B0604020202020204" pitchFamily="34" charset="0"/>
              </a:rPr>
              <a:t>        Ej.:</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//función de flecha</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imprimirEdadFlecha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nombre,edad</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=&gt;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console.log(‘$(nombre} tiene ${edad} años.’)</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imprimirEdadFlecha</a:t>
            </a:r>
            <a:r>
              <a:rPr lang="es-EC"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(‘Alejandro’, 20);</a:t>
            </a:r>
          </a:p>
        </p:txBody>
      </p:sp>
    </p:spTree>
    <p:extLst>
      <p:ext uri="{BB962C8B-B14F-4D97-AF65-F5344CB8AC3E}">
        <p14:creationId xmlns:p14="http://schemas.microsoft.com/office/powerpoint/2010/main" val="67130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E442C-CD40-43A2-8CD1-953371E81B1A}"/>
              </a:ext>
            </a:extLst>
          </p:cNvPr>
          <p:cNvSpPr>
            <a:spLocks noGrp="1"/>
          </p:cNvSpPr>
          <p:nvPr>
            <p:ph type="title"/>
          </p:nvPr>
        </p:nvSpPr>
        <p:spPr>
          <a:xfrm>
            <a:off x="268356" y="152400"/>
            <a:ext cx="10515600" cy="748746"/>
          </a:xfrm>
        </p:spPr>
        <p:txBody>
          <a:bodyPr/>
          <a:lstStyle/>
          <a:p>
            <a:pPr algn="ctr"/>
            <a:r>
              <a:rPr lang="es-EC" dirty="0">
                <a:latin typeface="Arial" panose="020B0604020202020204" pitchFamily="34" charset="0"/>
                <a:cs typeface="Arial" panose="020B0604020202020204" pitchFamily="34" charset="0"/>
              </a:rPr>
              <a:t>El alcance de las funciones</a:t>
            </a:r>
          </a:p>
        </p:txBody>
      </p:sp>
      <p:sp>
        <p:nvSpPr>
          <p:cNvPr id="3" name="Marcador de contenido 2">
            <a:extLst>
              <a:ext uri="{FF2B5EF4-FFF2-40B4-BE49-F238E27FC236}">
                <a16:creationId xmlns:a16="http://schemas.microsoft.com/office/drawing/2014/main" id="{4B75CC8B-92E3-453E-A102-806D38E15966}"/>
              </a:ext>
            </a:extLst>
          </p:cNvPr>
          <p:cNvSpPr>
            <a:spLocks noGrp="1"/>
          </p:cNvSpPr>
          <p:nvPr>
            <p:ph idx="1"/>
          </p:nvPr>
        </p:nvSpPr>
        <p:spPr>
          <a:xfrm>
            <a:off x="583096" y="901146"/>
            <a:ext cx="10893287" cy="5804454"/>
          </a:xfrm>
        </p:spPr>
        <p:txBody>
          <a:bodyPr>
            <a:normAutofit fontScale="40000" lnSpcReduction="20000"/>
          </a:bodyPr>
          <a:lstStyle/>
          <a:p>
            <a:pPr marL="0" indent="0">
              <a:buNone/>
            </a:pPr>
            <a:r>
              <a:rPr lang="es-EC" sz="5000" dirty="0">
                <a:latin typeface="Arial" panose="020B0604020202020204" pitchFamily="34" charset="0"/>
                <a:cs typeface="Arial" panose="020B0604020202020204" pitchFamily="34" charset="0"/>
              </a:rPr>
              <a:t>Hace referencia  cuales variables puede acceder una función y el valor que tienen al momento de invocar la función.</a:t>
            </a:r>
          </a:p>
          <a:p>
            <a:r>
              <a:rPr lang="es-EC" sz="5000" dirty="0">
                <a:latin typeface="Arial" panose="020B0604020202020204" pitchFamily="34" charset="0"/>
                <a:cs typeface="Arial" panose="020B0604020202020204" pitchFamily="34" charset="0"/>
              </a:rPr>
              <a:t>Variable global: que no esta definida dentro de una función, sino por fuera de ella.</a:t>
            </a:r>
          </a:p>
          <a:p>
            <a:pPr marL="0" indent="0">
              <a:buNone/>
            </a:pPr>
            <a:r>
              <a:rPr lang="es-EC" sz="5000" dirty="0">
                <a:latin typeface="Arial" panose="020B0604020202020204" pitchFamily="34" charset="0"/>
                <a:cs typeface="Arial" panose="020B0604020202020204" pitchFamily="34" charset="0"/>
              </a:rPr>
              <a:t>Al hacer referencia directa a una variable global dentro de una función, podemos modificar su valor, esto se le denomina </a:t>
            </a:r>
            <a:r>
              <a:rPr lang="es-EC" sz="5000" dirty="0" err="1">
                <a:latin typeface="Arial" panose="020B0604020202020204" pitchFamily="34" charset="0"/>
                <a:cs typeface="Arial" panose="020B0604020202020204" pitchFamily="34" charset="0"/>
              </a:rPr>
              <a:t>sideEfect</a:t>
            </a:r>
            <a:r>
              <a:rPr lang="es-EC" sz="5000" dirty="0">
                <a:latin typeface="Arial" panose="020B0604020202020204" pitchFamily="34" charset="0"/>
                <a:cs typeface="Arial" panose="020B0604020202020204" pitchFamily="34" charset="0"/>
              </a:rPr>
              <a:t>, y esto lo vamos a querer evitar.</a:t>
            </a:r>
          </a:p>
          <a:p>
            <a:pPr marL="0" indent="0">
              <a:buNone/>
            </a:pPr>
            <a:r>
              <a:rPr lang="es-EC" sz="5000" dirty="0">
                <a:latin typeface="Arial" panose="020B0604020202020204" pitchFamily="34" charset="0"/>
                <a:cs typeface="Arial" panose="020B0604020202020204" pitchFamily="34" charset="0"/>
              </a:rPr>
              <a:t>Para acceder a la variable global, hacemos referencia al objeto global, en este caso por estar en el browser accedemos con </a:t>
            </a:r>
            <a:r>
              <a:rPr lang="es-EC" sz="5000" dirty="0" err="1">
                <a:latin typeface="Arial" panose="020B0604020202020204" pitchFamily="34" charset="0"/>
                <a:cs typeface="Arial" panose="020B0604020202020204" pitchFamily="34" charset="0"/>
              </a:rPr>
              <a:t>w</a:t>
            </a:r>
            <a:r>
              <a:rPr lang="es-EC" sz="5000" i="1" dirty="0" err="1">
                <a:latin typeface="Arial" panose="020B0604020202020204" pitchFamily="34" charset="0"/>
                <a:cs typeface="Arial" panose="020B0604020202020204" pitchFamily="34" charset="0"/>
              </a:rPr>
              <a:t>indows.nombre</a:t>
            </a:r>
            <a:r>
              <a:rPr lang="es-EC" sz="5000" dirty="0">
                <a:latin typeface="Arial" panose="020B0604020202020204" pitchFamily="34" charset="0"/>
                <a:cs typeface="Arial" panose="020B0604020202020204" pitchFamily="34" charset="0"/>
              </a:rPr>
              <a:t>.</a:t>
            </a:r>
          </a:p>
          <a:p>
            <a:pPr marL="0" indent="0">
              <a:buNone/>
            </a:pPr>
            <a:r>
              <a:rPr lang="es-EC" sz="3800" dirty="0">
                <a:latin typeface="Arial" panose="020B0604020202020204" pitchFamily="34" charset="0"/>
                <a:cs typeface="Arial" panose="020B0604020202020204" pitchFamily="34" charset="0"/>
              </a:rPr>
              <a:t>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var</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Henry = {</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nombre: “Henry”,</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apellido: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Garcia</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edad: 23</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var</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Alfredo = {</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nombre: “Alfredo”,</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apellido: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rodriguez</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edad: 23’</a:t>
            </a:r>
          </a:p>
          <a:p>
            <a:pPr marL="0" indent="0">
              <a:buNone/>
            </a:pP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imprimirNombreenMayusculas</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nombre, apellido }) {</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console.lolg</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 nombre es $</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nombre.toUpperCase</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imprimirNombreenMayusculas</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henry</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imprimirNobreenMinusculas</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EC"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alfredo</a:t>
            </a:r>
            <a:r>
              <a:rPr lang="es-EC"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0661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DFA44-72ED-4527-9DEE-9B7B2C994642}"/>
              </a:ext>
            </a:extLst>
          </p:cNvPr>
          <p:cNvSpPr>
            <a:spLocks noGrp="1"/>
          </p:cNvSpPr>
          <p:nvPr>
            <p:ph type="title"/>
          </p:nvPr>
        </p:nvSpPr>
        <p:spPr>
          <a:xfrm>
            <a:off x="838200" y="266388"/>
            <a:ext cx="10515600" cy="829297"/>
          </a:xfrm>
        </p:spPr>
        <p:txBody>
          <a:bodyPr/>
          <a:lstStyle/>
          <a:p>
            <a:pPr algn="ctr"/>
            <a:r>
              <a:rPr lang="es-EC" dirty="0">
                <a:latin typeface="Arial" panose="020B0604020202020204" pitchFamily="34" charset="0"/>
                <a:cs typeface="Arial" panose="020B0604020202020204" pitchFamily="34" charset="0"/>
              </a:rPr>
              <a:t>Objetos</a:t>
            </a:r>
            <a:endParaRPr lang="es-EC" dirty="0"/>
          </a:p>
        </p:txBody>
      </p:sp>
      <p:sp>
        <p:nvSpPr>
          <p:cNvPr id="3" name="Marcador de contenido 2">
            <a:extLst>
              <a:ext uri="{FF2B5EF4-FFF2-40B4-BE49-F238E27FC236}">
                <a16:creationId xmlns:a16="http://schemas.microsoft.com/office/drawing/2014/main" id="{AAED6D5F-08EA-47FB-8517-C1EE419B21EE}"/>
              </a:ext>
            </a:extLst>
          </p:cNvPr>
          <p:cNvSpPr>
            <a:spLocks noGrp="1"/>
          </p:cNvSpPr>
          <p:nvPr>
            <p:ph idx="1"/>
          </p:nvPr>
        </p:nvSpPr>
        <p:spPr>
          <a:xfrm>
            <a:off x="838200" y="1095685"/>
            <a:ext cx="10515600" cy="5265358"/>
          </a:xfrm>
        </p:spPr>
        <p:txBody>
          <a:bodyPr>
            <a:normAutofit/>
          </a:bodyPr>
          <a:lstStyle/>
          <a:p>
            <a:pPr marL="0" indent="0">
              <a:buNone/>
            </a:pPr>
            <a:r>
              <a:rPr lang="es-EC" sz="2000" dirty="0">
                <a:latin typeface="Arial" panose="020B0604020202020204" pitchFamily="34" charset="0"/>
                <a:cs typeface="Arial" panose="020B0604020202020204" pitchFamily="34" charset="0"/>
              </a:rPr>
              <a:t>Los objetos se definen con {} </a:t>
            </a:r>
            <a:r>
              <a:rPr lang="es-EC" sz="2000" i="1" dirty="0">
                <a:latin typeface="Arial" panose="020B0604020202020204" pitchFamily="34" charset="0"/>
                <a:cs typeface="Arial" panose="020B0604020202020204" pitchFamily="34" charset="0"/>
              </a:rPr>
              <a:t>(llaves)</a:t>
            </a:r>
            <a:r>
              <a:rPr lang="es-EC" sz="2000" dirty="0">
                <a:latin typeface="Arial" panose="020B0604020202020204" pitchFamily="34" charset="0"/>
                <a:cs typeface="Arial" panose="020B0604020202020204" pitchFamily="34" charset="0"/>
              </a:rPr>
              <a:t> para asignarlo a una variable se hace de esta manera </a:t>
            </a:r>
            <a:r>
              <a:rPr lang="es-EC" sz="2000" i="1" dirty="0">
                <a:latin typeface="Arial" panose="020B0604020202020204" pitchFamily="34" charset="0"/>
                <a:cs typeface="Arial" panose="020B0604020202020204" pitchFamily="34" charset="0"/>
              </a:rPr>
              <a:t>var ejemplo = {}</a:t>
            </a:r>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Los objetos se componen por propiedades y valores, se utiliza ‘,’ para separar cada propiedad.</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var</a:t>
            </a: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miObjeto</a:t>
            </a:r>
            <a:r>
              <a:rPr lang="es-EC" sz="2000" dirty="0">
                <a:latin typeface="Arial" panose="020B0604020202020204" pitchFamily="34" charset="0"/>
                <a:cs typeface="Arial" panose="020B0604020202020204" pitchFamily="34" charset="0"/>
              </a:rPr>
              <a:t> = { </a:t>
            </a:r>
          </a:p>
          <a:p>
            <a:pPr marL="0" indent="0">
              <a:buNone/>
            </a:pPr>
            <a:r>
              <a:rPr lang="es-EC" sz="2000" dirty="0">
                <a:latin typeface="Arial" panose="020B0604020202020204" pitchFamily="34" charset="0"/>
                <a:cs typeface="Arial" panose="020B0604020202020204" pitchFamily="34" charset="0"/>
              </a:rPr>
              <a:t>Los objetos pueden recibir como valor en sus propiedades, cadenas de texto (string), valores numéricos(</a:t>
            </a:r>
            <a:r>
              <a:rPr lang="es-EC" sz="2000" dirty="0" err="1">
                <a:latin typeface="Arial" panose="020B0604020202020204" pitchFamily="34" charset="0"/>
                <a:cs typeface="Arial" panose="020B0604020202020204" pitchFamily="34" charset="0"/>
              </a:rPr>
              <a:t>int</a:t>
            </a:r>
            <a:r>
              <a:rPr lang="es-EC" sz="2000" dirty="0">
                <a:latin typeface="Arial" panose="020B0604020202020204" pitchFamily="34" charset="0"/>
                <a:cs typeface="Arial" panose="020B0604020202020204" pitchFamily="34" charset="0"/>
              </a:rPr>
              <a:t>) y booleanos. También puede realizar operaciones dentro de los valores. </a:t>
            </a:r>
          </a:p>
          <a:p>
            <a:pPr marL="0" indent="0">
              <a:buNone/>
            </a:pPr>
            <a:r>
              <a:rPr lang="es-EC" sz="2000" dirty="0">
                <a:latin typeface="Arial" panose="020B0604020202020204" pitchFamily="34" charset="0"/>
                <a:cs typeface="Arial" panose="020B0604020202020204" pitchFamily="34" charset="0"/>
              </a:rPr>
              <a:t>Los objetos se pueden enviar por para parámetro a alguna función de esta manera: </a:t>
            </a:r>
          </a:p>
          <a:p>
            <a:pPr marL="0" indent="0">
              <a:buNone/>
            </a:pPr>
            <a:r>
              <a:rPr lang="es-EC" sz="2000" dirty="0">
                <a:latin typeface="Arial" panose="020B0604020202020204" pitchFamily="34" charset="0"/>
                <a:cs typeface="Arial" panose="020B0604020202020204" pitchFamily="34" charset="0"/>
              </a:rPr>
              <a:t>Copia y pega…</a:t>
            </a:r>
          </a:p>
          <a:p>
            <a:pPr marL="0" indent="0">
              <a:buNone/>
            </a:pPr>
            <a:r>
              <a:rPr lang="es-EC" sz="2000" dirty="0">
                <a:latin typeface="Arial" panose="020B0604020202020204" pitchFamily="34" charset="0"/>
                <a:cs typeface="Arial" panose="020B0604020202020204" pitchFamily="34" charset="0"/>
              </a:rPr>
              <a:t>Adicional: Las propiedades en los objetos pueden recibir objetos. Ej.: </a:t>
            </a:r>
          </a:p>
          <a:p>
            <a:pPr marL="0" indent="0">
              <a:buNone/>
            </a:pPr>
            <a:r>
              <a:rPr lang="es-EC" sz="2000">
                <a:latin typeface="Arial" panose="020B0604020202020204" pitchFamily="34" charset="0"/>
                <a:cs typeface="Arial" panose="020B0604020202020204" pitchFamily="34" charset="0"/>
              </a:rPr>
              <a:t>En </a:t>
            </a:r>
            <a:r>
              <a:rPr lang="es-EC" sz="2000" dirty="0">
                <a:latin typeface="Arial" panose="020B0604020202020204" pitchFamily="34" charset="0"/>
                <a:cs typeface="Arial" panose="020B0604020202020204" pitchFamily="34" charset="0"/>
              </a:rPr>
              <a:t>este caso para acceder a el mensaje de el objeto chat de esta manera:</a:t>
            </a:r>
          </a:p>
          <a:p>
            <a:pPr marL="0" indent="0">
              <a:buNone/>
            </a:pPr>
            <a:r>
              <a:rPr lang="es-EC"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Console.log(</a:t>
            </a:r>
            <a:r>
              <a:rPr lang="es-EC" sz="20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chat.info.mensaje</a:t>
            </a:r>
            <a:r>
              <a:rPr lang="es-EC"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indent="0">
              <a:buNone/>
            </a:pPr>
            <a:r>
              <a:rPr lang="es-EC"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//salida -&gt; </a:t>
            </a:r>
            <a:r>
              <a:rPr lang="es-EC" sz="20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Algun</a:t>
            </a:r>
            <a:r>
              <a:rPr lang="es-EC"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mensaje</a:t>
            </a: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276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8E74D-B599-43A2-A1FD-35572C07A6A0}"/>
              </a:ext>
            </a:extLst>
          </p:cNvPr>
          <p:cNvSpPr>
            <a:spLocks noGrp="1"/>
          </p:cNvSpPr>
          <p:nvPr>
            <p:ph type="title"/>
          </p:nvPr>
        </p:nvSpPr>
        <p:spPr>
          <a:xfrm>
            <a:off x="838200" y="365126"/>
            <a:ext cx="10515600" cy="814318"/>
          </a:xfrm>
        </p:spPr>
        <p:txBody>
          <a:bodyPr/>
          <a:lstStyle/>
          <a:p>
            <a:pPr algn="ctr"/>
            <a:r>
              <a:rPr lang="es-EC" dirty="0">
                <a:latin typeface="Arial" panose="020B0604020202020204" pitchFamily="34" charset="0"/>
                <a:cs typeface="Arial" panose="020B0604020202020204" pitchFamily="34" charset="0"/>
              </a:rPr>
              <a:t>Desestructurar objetos </a:t>
            </a:r>
          </a:p>
        </p:txBody>
      </p:sp>
      <p:sp>
        <p:nvSpPr>
          <p:cNvPr id="3" name="Marcador de contenido 2">
            <a:extLst>
              <a:ext uri="{FF2B5EF4-FFF2-40B4-BE49-F238E27FC236}">
                <a16:creationId xmlns:a16="http://schemas.microsoft.com/office/drawing/2014/main" id="{0745E46A-701A-4260-A51C-77AB0B9EC80F}"/>
              </a:ext>
            </a:extLst>
          </p:cNvPr>
          <p:cNvSpPr>
            <a:spLocks noGrp="1"/>
          </p:cNvSpPr>
          <p:nvPr>
            <p:ph idx="1"/>
          </p:nvPr>
        </p:nvSpPr>
        <p:spPr>
          <a:xfrm>
            <a:off x="573157" y="1298713"/>
            <a:ext cx="10515600" cy="5367130"/>
          </a:xfrm>
        </p:spPr>
        <p:txBody>
          <a:bodyPr>
            <a:normAutofit lnSpcReduction="10000"/>
          </a:bodyPr>
          <a:lstStyle/>
          <a:p>
            <a:r>
              <a:rPr lang="es-EC" sz="2000" dirty="0">
                <a:latin typeface="Arial" panose="020B0604020202020204" pitchFamily="34" charset="0"/>
                <a:cs typeface="Arial" panose="020B0604020202020204" pitchFamily="34" charset="0"/>
              </a:rPr>
              <a:t>Para agregarle algo a la clase, también se puede </a:t>
            </a:r>
            <a:r>
              <a:rPr lang="es-EC" sz="2000" dirty="0" err="1">
                <a:latin typeface="Arial" panose="020B0604020202020204" pitchFamily="34" charset="0"/>
                <a:cs typeface="Arial" panose="020B0604020202020204" pitchFamily="34" charset="0"/>
              </a:rPr>
              <a:t>desestrucutrar</a:t>
            </a:r>
            <a:r>
              <a:rPr lang="es-EC" sz="2000" dirty="0">
                <a:latin typeface="Arial" panose="020B0604020202020204" pitchFamily="34" charset="0"/>
                <a:cs typeface="Arial" panose="020B0604020202020204" pitchFamily="34" charset="0"/>
              </a:rPr>
              <a:t> un objeto para obtener sus valores ejemplo:</a:t>
            </a:r>
          </a:p>
          <a:p>
            <a:endParaRPr lang="es-EC" sz="2000" dirty="0">
              <a:latin typeface="Arial" panose="020B0604020202020204" pitchFamily="34" charset="0"/>
              <a:cs typeface="Arial" panose="020B0604020202020204" pitchFamily="34" charset="0"/>
            </a:endParaRPr>
          </a:p>
          <a:p>
            <a:pPr marL="0" indent="0">
              <a:buNone/>
            </a:pPr>
            <a:r>
              <a:rPr lang="es-EC" sz="2000" dirty="0">
                <a:latin typeface="Arial" panose="020B0604020202020204" pitchFamily="34" charset="0"/>
                <a:cs typeface="Arial" panose="020B0604020202020204" pitchFamily="34" charset="0"/>
              </a:rPr>
              <a:t>var objt1= {</a:t>
            </a:r>
          </a:p>
          <a:p>
            <a:pPr marL="0" indent="0">
              <a:buNone/>
            </a:pPr>
            <a:r>
              <a:rPr lang="es-EC" sz="2000" dirty="0">
                <a:latin typeface="Arial" panose="020B0604020202020204" pitchFamily="34" charset="0"/>
                <a:cs typeface="Arial" panose="020B0604020202020204" pitchFamily="34" charset="0"/>
              </a:rPr>
              <a:t>   obj2 : {</a:t>
            </a:r>
          </a:p>
          <a:p>
            <a:pPr marL="0" indent="0">
              <a:buNone/>
            </a:pPr>
            <a:r>
              <a:rPr lang="es-EC" sz="2000" dirty="0">
                <a:latin typeface="Arial" panose="020B0604020202020204" pitchFamily="34" charset="0"/>
                <a:cs typeface="Arial" panose="020B0604020202020204" pitchFamily="34" charset="0"/>
              </a:rPr>
              <a:t>       nombre: ‘Tania’.</a:t>
            </a:r>
          </a:p>
          <a:p>
            <a:pPr marL="0" indent="0">
              <a:buNone/>
            </a:pPr>
            <a:r>
              <a:rPr lang="es-EC" sz="2000" dirty="0">
                <a:latin typeface="Arial" panose="020B0604020202020204" pitchFamily="34" charset="0"/>
                <a:cs typeface="Arial" panose="020B0604020202020204" pitchFamily="34" charset="0"/>
              </a:rPr>
              <a:t>       edad: 19</a:t>
            </a:r>
          </a:p>
          <a:p>
            <a:pPr marL="0" indent="0">
              <a:buNone/>
            </a:pPr>
            <a:r>
              <a:rPr lang="es-EC" sz="2000" dirty="0">
                <a:latin typeface="Arial" panose="020B0604020202020204" pitchFamily="34" charset="0"/>
                <a:cs typeface="Arial" panose="020B0604020202020204" pitchFamily="34" charset="0"/>
              </a:rPr>
              <a:t>    }</a:t>
            </a:r>
          </a:p>
          <a:p>
            <a:pPr marL="0" indent="0">
              <a:buNone/>
            </a:pPr>
            <a:r>
              <a:rPr lang="es-EC" sz="2000" dirty="0">
                <a:latin typeface="Arial" panose="020B0604020202020204" pitchFamily="34" charset="0"/>
                <a:cs typeface="Arial" panose="020B0604020202020204" pitchFamily="34" charset="0"/>
              </a:rPr>
              <a:t>}</a:t>
            </a:r>
          </a:p>
          <a:p>
            <a:pPr marL="0" indent="0">
              <a:buNone/>
            </a:pPr>
            <a:r>
              <a:rPr lang="es-EC" sz="2000" dirty="0">
                <a:latin typeface="Arial" panose="020B0604020202020204" pitchFamily="34" charset="0"/>
                <a:cs typeface="Arial" panose="020B0604020202020204" pitchFamily="34" charset="0"/>
              </a:rPr>
              <a:t> </a:t>
            </a:r>
            <a:r>
              <a:rPr lang="es-EC" sz="2000" dirty="0" err="1">
                <a:latin typeface="Arial" panose="020B0604020202020204" pitchFamily="34" charset="0"/>
                <a:cs typeface="Arial" panose="020B0604020202020204" pitchFamily="34" charset="0"/>
              </a:rPr>
              <a:t>function</a:t>
            </a:r>
            <a:r>
              <a:rPr lang="es-EC" sz="2000" dirty="0">
                <a:latin typeface="Arial" panose="020B0604020202020204" pitchFamily="34" charset="0"/>
                <a:cs typeface="Arial" panose="020B0604020202020204" pitchFamily="34" charset="0"/>
              </a:rPr>
              <a:t> saludar(</a:t>
            </a:r>
            <a:r>
              <a:rPr lang="es-EC" sz="2000" dirty="0" err="1">
                <a:latin typeface="Arial" panose="020B0604020202020204" pitchFamily="34" charset="0"/>
                <a:cs typeface="Arial" panose="020B0604020202020204" pitchFamily="34" charset="0"/>
              </a:rPr>
              <a:t>obj</a:t>
            </a:r>
            <a:r>
              <a:rPr lang="es-EC" sz="2000" dirty="0">
                <a:latin typeface="Arial" panose="020B0604020202020204" pitchFamily="34" charset="0"/>
                <a:cs typeface="Arial" panose="020B0604020202020204" pitchFamily="34" charset="0"/>
              </a:rPr>
              <a:t>){</a:t>
            </a:r>
          </a:p>
          <a:p>
            <a:pPr marL="0" indent="0">
              <a:buNone/>
            </a:pPr>
            <a:r>
              <a:rPr lang="es-EC" sz="2000" dirty="0">
                <a:latin typeface="Arial" panose="020B0604020202020204" pitchFamily="34" charset="0"/>
                <a:cs typeface="Arial" panose="020B0604020202020204" pitchFamily="34" charset="0"/>
              </a:rPr>
              <a:t>var{</a:t>
            </a:r>
            <a:r>
              <a:rPr lang="es-EC" sz="2000" dirty="0" err="1">
                <a:latin typeface="Arial" panose="020B0604020202020204" pitchFamily="34" charset="0"/>
                <a:cs typeface="Arial" panose="020B0604020202020204" pitchFamily="34" charset="0"/>
              </a:rPr>
              <a:t>nombre,edad</a:t>
            </a:r>
            <a:r>
              <a:rPr lang="es-EC" sz="2000" dirty="0">
                <a:latin typeface="Arial" panose="020B0604020202020204" pitchFamily="34" charset="0"/>
                <a:cs typeface="Arial" panose="020B0604020202020204" pitchFamily="34" charset="0"/>
              </a:rPr>
              <a:t>} = obj.obj2</a:t>
            </a:r>
          </a:p>
          <a:p>
            <a:pPr marL="0" indent="0">
              <a:buNone/>
            </a:pPr>
            <a:r>
              <a:rPr lang="es-EC" sz="2000" dirty="0">
                <a:latin typeface="Arial" panose="020B0604020202020204" pitchFamily="34" charset="0"/>
                <a:cs typeface="Arial" panose="020B0604020202020204" pitchFamily="34" charset="0"/>
              </a:rPr>
              <a:t>Console.log(‘hola me llamo ${nombre} y tengo ${edad} años’)</a:t>
            </a:r>
          </a:p>
          <a:p>
            <a:pPr marL="0" indent="0">
              <a:buNone/>
            </a:pPr>
            <a:r>
              <a:rPr lang="es-EC" sz="2000" dirty="0">
                <a:latin typeface="Arial" panose="020B0604020202020204" pitchFamily="34" charset="0"/>
                <a:cs typeface="Arial" panose="020B0604020202020204" pitchFamily="34" charset="0"/>
              </a:rPr>
              <a:t>}</a:t>
            </a:r>
          </a:p>
          <a:p>
            <a:pPr marL="0" indent="0">
              <a:buNone/>
            </a:pPr>
            <a:r>
              <a:rPr lang="es-EC" sz="2000" dirty="0">
                <a:latin typeface="Arial" panose="020B0604020202020204" pitchFamily="34" charset="0"/>
                <a:cs typeface="Arial" panose="020B0604020202020204" pitchFamily="34" charset="0"/>
              </a:rPr>
              <a:t>Saludar(obj1) // Salida -&gt; Hola me llamo Tania y tengo 24 </a:t>
            </a:r>
            <a:r>
              <a:rPr lang="es-EC" sz="2000" dirty="0" err="1">
                <a:latin typeface="Arial" panose="020B0604020202020204" pitchFamily="34" charset="0"/>
                <a:cs typeface="Arial" panose="020B0604020202020204" pitchFamily="34" charset="0"/>
              </a:rPr>
              <a:t>anios</a:t>
            </a:r>
            <a:endParaRPr lang="es-EC" sz="2000" dirty="0">
              <a:latin typeface="Arial" panose="020B0604020202020204" pitchFamily="34" charset="0"/>
              <a:cs typeface="Arial" panose="020B0604020202020204" pitchFamily="34" charset="0"/>
            </a:endParaRPr>
          </a:p>
          <a:p>
            <a:pPr marL="0" indent="0">
              <a:buNone/>
            </a:pPr>
            <a:endParaRPr lang="es-EC"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07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3D133-0200-4D25-BCEF-014D2F38863D}"/>
              </a:ext>
            </a:extLst>
          </p:cNvPr>
          <p:cNvSpPr>
            <a:spLocks noGrp="1"/>
          </p:cNvSpPr>
          <p:nvPr>
            <p:ph type="title"/>
          </p:nvPr>
        </p:nvSpPr>
        <p:spPr>
          <a:xfrm>
            <a:off x="838200" y="38721"/>
            <a:ext cx="10515600" cy="1325563"/>
          </a:xfrm>
        </p:spPr>
        <p:txBody>
          <a:bodyPr>
            <a:normAutofit/>
          </a:bodyPr>
          <a:lstStyle/>
          <a:p>
            <a:r>
              <a:rPr lang="es-EC" sz="4000" dirty="0">
                <a:latin typeface="Arial" panose="020B0604020202020204" pitchFamily="34" charset="0"/>
                <a:cs typeface="Arial" panose="020B0604020202020204" pitchFamily="34" charset="0"/>
              </a:rPr>
              <a:t>Parámetros como referencia o como valor</a:t>
            </a:r>
          </a:p>
        </p:txBody>
      </p:sp>
      <p:sp>
        <p:nvSpPr>
          <p:cNvPr id="3" name="Marcador de contenido 2">
            <a:extLst>
              <a:ext uri="{FF2B5EF4-FFF2-40B4-BE49-F238E27FC236}">
                <a16:creationId xmlns:a16="http://schemas.microsoft.com/office/drawing/2014/main" id="{1C3DBA92-A21A-4C82-A917-CEF288A94575}"/>
              </a:ext>
            </a:extLst>
          </p:cNvPr>
          <p:cNvSpPr>
            <a:spLocks noGrp="1"/>
          </p:cNvSpPr>
          <p:nvPr>
            <p:ph idx="1"/>
          </p:nvPr>
        </p:nvSpPr>
        <p:spPr>
          <a:xfrm>
            <a:off x="639417" y="1086679"/>
            <a:ext cx="10515600" cy="5300870"/>
          </a:xfrm>
        </p:spPr>
        <p:txBody>
          <a:bodyPr>
            <a:normAutofit/>
          </a:bodyPr>
          <a:lstStyle/>
          <a:p>
            <a:pPr marL="0" indent="0">
              <a:buNone/>
            </a:pPr>
            <a:r>
              <a:rPr lang="es-EC" sz="1800" dirty="0">
                <a:latin typeface="Arial" panose="020B0604020202020204" pitchFamily="34" charset="0"/>
                <a:cs typeface="Arial" panose="020B0604020202020204" pitchFamily="34" charset="0"/>
              </a:rPr>
              <a:t>Los objetos que se pasan por parámetros se pasa por referencia.</a:t>
            </a:r>
          </a:p>
          <a:p>
            <a:pPr marL="0" indent="0">
              <a:buNone/>
            </a:pPr>
            <a:r>
              <a:rPr lang="es-EC" sz="1800" dirty="0">
                <a:latin typeface="Arial" panose="020B0604020202020204" pitchFamily="34" charset="0"/>
                <a:cs typeface="Arial" panose="020B0604020202020204" pitchFamily="34" charset="0"/>
              </a:rPr>
              <a:t>Es decir que si su valor va a ser modificado en una función, su valor también se modifica fuera de la esta (en el entorno global).</a:t>
            </a:r>
          </a:p>
          <a:p>
            <a:pPr marL="0" indent="0">
              <a:buNone/>
            </a:pPr>
            <a:r>
              <a:rPr lang="es-EC" sz="1800" b="1" dirty="0">
                <a:latin typeface="Arial" panose="020B0604020202020204" pitchFamily="34" charset="0"/>
                <a:cs typeface="Arial" panose="020B0604020202020204" pitchFamily="34" charset="0"/>
              </a:rPr>
              <a:t>Retorno un Objeto</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function</a:t>
            </a: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cumpleanios</a:t>
            </a:r>
            <a:r>
              <a:rPr lang="es-EC" sz="1800" dirty="0">
                <a:latin typeface="Arial" panose="020B0604020202020204" pitchFamily="34" charset="0"/>
                <a:cs typeface="Arial" panose="020B0604020202020204" pitchFamily="34" charset="0"/>
              </a:rPr>
              <a:t>(persona) {</a:t>
            </a:r>
          </a:p>
          <a:p>
            <a:pPr marL="0" indent="0">
              <a:buNone/>
            </a:pPr>
            <a:r>
              <a:rPr lang="es-EC" sz="1800" dirty="0">
                <a:latin typeface="Arial" panose="020B0604020202020204" pitchFamily="34" charset="0"/>
                <a:cs typeface="Arial" panose="020B0604020202020204" pitchFamily="34" charset="0"/>
              </a:rPr>
              <a:t>             </a:t>
            </a:r>
            <a:r>
              <a:rPr lang="es-EC" sz="1800" dirty="0" err="1">
                <a:latin typeface="Arial" panose="020B0604020202020204" pitchFamily="34" charset="0"/>
                <a:cs typeface="Arial" panose="020B0604020202020204" pitchFamily="34" charset="0"/>
              </a:rPr>
              <a:t>return</a:t>
            </a:r>
            <a:r>
              <a:rPr lang="es-EC" sz="1800" dirty="0">
                <a:latin typeface="Arial" panose="020B0604020202020204" pitchFamily="34" charset="0"/>
                <a:cs typeface="Arial" panose="020B0604020202020204" pitchFamily="34" charset="0"/>
              </a:rPr>
              <a:t>{</a:t>
            </a:r>
          </a:p>
          <a:p>
            <a:pPr marL="0" indent="0">
              <a:buNone/>
            </a:pPr>
            <a:r>
              <a:rPr lang="es-EC" sz="1800" dirty="0">
                <a:latin typeface="Arial" panose="020B0604020202020204" pitchFamily="34" charset="0"/>
                <a:cs typeface="Arial" panose="020B0604020202020204" pitchFamily="34" charset="0"/>
              </a:rPr>
              <a:t>                    …persona, //copia las mismas características del objeto persona</a:t>
            </a:r>
          </a:p>
          <a:p>
            <a:pPr marL="0" indent="0">
              <a:buNone/>
            </a:pPr>
            <a:r>
              <a:rPr lang="es-EC" sz="1800" dirty="0">
                <a:latin typeface="Arial" panose="020B0604020202020204" pitchFamily="34" charset="0"/>
                <a:cs typeface="Arial" panose="020B0604020202020204" pitchFamily="34" charset="0"/>
              </a:rPr>
              <a:t>                      edad: </a:t>
            </a:r>
            <a:r>
              <a:rPr lang="es-EC" sz="1800" dirty="0" err="1">
                <a:latin typeface="Arial" panose="020B0604020202020204" pitchFamily="34" charset="0"/>
                <a:cs typeface="Arial" panose="020B0604020202020204" pitchFamily="34" charset="0"/>
              </a:rPr>
              <a:t>persona.edad</a:t>
            </a:r>
            <a:r>
              <a:rPr lang="es-EC" sz="1800" dirty="0">
                <a:latin typeface="Arial" panose="020B0604020202020204" pitchFamily="34" charset="0"/>
                <a:cs typeface="Arial" panose="020B0604020202020204" pitchFamily="34" charset="0"/>
              </a:rPr>
              <a:t> += 1</a:t>
            </a:r>
          </a:p>
          <a:p>
            <a:pPr marL="0" indent="0">
              <a:buNone/>
            </a:pPr>
            <a:r>
              <a:rPr lang="es-EC" sz="1800" dirty="0">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   }</a:t>
            </a:r>
          </a:p>
          <a:p>
            <a:pPr marL="0" indent="0">
              <a:buNone/>
            </a:pPr>
            <a:r>
              <a:rPr lang="es-EC" sz="1800" dirty="0">
                <a:latin typeface="Arial" panose="020B0604020202020204" pitchFamily="34" charset="0"/>
                <a:cs typeface="Arial" panose="020B0604020202020204" pitchFamily="34" charset="0"/>
              </a:rPr>
              <a:t>Parámetros como referencia o como valor JavaScript se comporta de manera distinta cuando le pasamos un objeto como parámetro.</a:t>
            </a:r>
          </a:p>
          <a:p>
            <a:pPr marL="0" indent="0">
              <a:buNone/>
            </a:pPr>
            <a:r>
              <a:rPr lang="es-EC" sz="1800" dirty="0">
                <a:latin typeface="Arial" panose="020B0604020202020204" pitchFamily="34" charset="0"/>
                <a:cs typeface="Arial" panose="020B0604020202020204" pitchFamily="34" charset="0"/>
              </a:rPr>
              <a:t>Cuando los objetos se pasan como una referencia, esto se modifican fuera de la función. Para solucionar esto se puede crear un objeto diferente. Esto lo podemos hacer colocando tres puntos antes del nombre. Ej.: …perdona.</a:t>
            </a:r>
          </a:p>
        </p:txBody>
      </p:sp>
    </p:spTree>
    <p:extLst>
      <p:ext uri="{BB962C8B-B14F-4D97-AF65-F5344CB8AC3E}">
        <p14:creationId xmlns:p14="http://schemas.microsoft.com/office/powerpoint/2010/main" val="1176447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4324</Words>
  <Application>Microsoft Office PowerPoint</Application>
  <PresentationFormat>Panorámica</PresentationFormat>
  <Paragraphs>524</Paragraphs>
  <Slides>43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Arial</vt:lpstr>
      <vt:lpstr>Arial Black</vt:lpstr>
      <vt:lpstr>Calibri</vt:lpstr>
      <vt:lpstr>Calibri Light</vt:lpstr>
      <vt:lpstr>Tema de Office</vt:lpstr>
      <vt:lpstr>I.S.T.ER</vt:lpstr>
      <vt:lpstr>Primeros pasos en JavaScript</vt:lpstr>
      <vt:lpstr>Variables: String </vt:lpstr>
      <vt:lpstr>Variables: Números</vt:lpstr>
      <vt:lpstr>Funciones</vt:lpstr>
      <vt:lpstr>El alcance de las funciones</vt:lpstr>
      <vt:lpstr>Objetos</vt:lpstr>
      <vt:lpstr>Desestructurar objetos </vt:lpstr>
      <vt:lpstr>Parámetros como referencia o como valor</vt:lpstr>
      <vt:lpstr>Comparaciones en JavaScript</vt:lpstr>
      <vt:lpstr>Presentación de PowerPoint</vt:lpstr>
      <vt:lpstr>Presentación de PowerPoint</vt:lpstr>
      <vt:lpstr>Estructuras de Control y Funciones</vt:lpstr>
      <vt:lpstr>Funciones que retornan valores</vt:lpstr>
      <vt:lpstr>Arrow functions</vt:lpstr>
      <vt:lpstr>Presentación de PowerPoint</vt:lpstr>
      <vt:lpstr>Estructuras repetitivas: for</vt:lpstr>
      <vt:lpstr>Estructuras repetitivas: while</vt:lpstr>
      <vt:lpstr>Condicional múltiple: switch</vt:lpstr>
      <vt:lpstr>Presentación de PowerPoint</vt:lpstr>
      <vt:lpstr>ARRAYS</vt:lpstr>
      <vt:lpstr>Filtrar un array</vt:lpstr>
      <vt:lpstr>Transformar un array</vt:lpstr>
      <vt:lpstr>Reducir un array a un valor</vt:lpstr>
      <vt:lpstr>Programación Orientada a Objetos en JavaScript             Como funcionan las clases en JavaScript </vt:lpstr>
      <vt:lpstr>Modificando un prototipo</vt:lpstr>
      <vt:lpstr>El contexto de las funciones: quién es this</vt:lpstr>
      <vt:lpstr>Asincronismo Funciones como parámetros</vt:lpstr>
      <vt:lpstr>Como funciona el asincronismo en JavaScript</vt:lpstr>
      <vt:lpstr>Haciendo múltiples requeste</vt:lpstr>
      <vt:lpstr>Manejando el orden y el asincronismo en JavaScript</vt:lpstr>
      <vt:lpstr>Manejo de errores con callbacks</vt:lpstr>
      <vt:lpstr>Presentación de PowerPoint</vt:lpstr>
      <vt:lpstr>Promesas</vt:lpstr>
      <vt:lpstr>Promesas encadenadas</vt:lpstr>
      <vt:lpstr>Múltiples promesas en paralelo</vt:lpstr>
      <vt:lpstr>Async-wait: lo último en asincronismo</vt:lpstr>
      <vt:lpstr>Juego de HTML</vt:lpstr>
      <vt:lpstr>Generando una secuencia de números</vt:lpstr>
      <vt:lpstr>Iluminando la secuencia de colores</vt:lpstr>
      <vt:lpstr>Obteniendo el input del usuario</vt:lpstr>
      <vt:lpstr>Complementos</vt:lpstr>
      <vt:lpstr>¿Hace cuántos días naciste?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Tania Quilachamin</dc:creator>
  <cp:lastModifiedBy>Tania Quilachamin</cp:lastModifiedBy>
  <cp:revision>78</cp:revision>
  <dcterms:created xsi:type="dcterms:W3CDTF">2019-02-27T19:59:03Z</dcterms:created>
  <dcterms:modified xsi:type="dcterms:W3CDTF">2019-03-01T13:12:48Z</dcterms:modified>
</cp:coreProperties>
</file>