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5" r:id="rId8"/>
    <p:sldId id="263" r:id="rId9"/>
    <p:sldId id="264" r:id="rId10"/>
    <p:sldId id="266" r:id="rId11"/>
    <p:sldId id="272" r:id="rId12"/>
    <p:sldId id="273" r:id="rId13"/>
    <p:sldId id="274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9C51-955B-5B82-A5FD-6127290EF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530A4C-C7C7-E1B0-78A0-E87F59C49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969C-47FD-6821-222C-6AAE6FA3E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204D2-89C3-2E28-0ABA-A468B4BC9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9375-71EE-9DB2-470C-268730E2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26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E987E-8948-45C4-0F6B-62F686E79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C971-E5F5-C1B8-606A-29CAC2084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2D8A4-5BD5-8C55-62D2-F7265F5E1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46491-B288-D632-86A9-4A001A8E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5A960-B981-96F6-E495-CFFCA347B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5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0649F3-40A8-14CC-991C-62E276173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08BB4-7840-8616-57D2-49A1892E2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F61E3-4A7D-9FCA-A925-A58A53138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A71E-D6C6-E1A9-12D9-A34D6925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3D634-CA83-CD29-03E6-795B9CA8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2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8AAA-3E97-8112-A198-5F555956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1DD2C-9F12-D526-4BF5-21FA0D0E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B621-C58B-C6CD-EBA9-09BFF200D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1559-E95C-AAB2-2DEB-19DC2AFCB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6F67-9ABA-1556-7B23-AA417A87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8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EB9E-A59B-895A-B6D4-8D2C2E559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9A216-5758-4206-3F90-06C02EF3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4A59-BF8D-C0FB-15CF-896552359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0422-5A16-50D4-3F18-3F09DE53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F46E7-1622-0435-F2EC-A96C89A8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3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B6FC-0C9D-23F8-33FD-B6352B8E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BAFBA-80F7-D51B-AD38-95D68858E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5F66E-D08C-A390-9007-AB68D33C8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9DC0E-21DF-CF2A-8A96-30A033D5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D83BE-4C36-BC27-DD68-9855B183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79D61-BE37-CEBB-F5D4-E6F0DC4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40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6030-0CEA-F377-00E9-70791A67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F3E72F-7803-DC40-C315-8883777B3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828F2-0EFA-B109-1B2E-26036878A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EE172-874C-6C44-C0C8-40F0B49A9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16E1D-8E50-D740-C8A9-499D371C3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15BD23-3C81-8D63-B39C-029A0982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1147D-3C31-E57D-681D-76850B96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96817A-2D1E-569A-D734-DFD3ECE6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3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A8412-9522-ADBB-A702-40F58BBE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C324C-6D1E-CD18-DEB9-E43E9B10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9F9EB-D8A1-E23F-CCF4-FC85FC12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686B5-FF01-76F1-632D-4E980EE6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50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A807B4-FA60-BC6A-3988-20D0C749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BBBD52-7E87-87DE-501A-93B29E437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5A05E-A43F-6928-0235-7FAAFBB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840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7708-BBA3-15AC-DC1E-8B4CEBCA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E6F1-A462-2C18-B803-DD013B54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C1F18-EB77-4AA9-7D0E-E5CF0B6ED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24039-F775-B07E-8BB9-7AD858FA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9773-E248-02D7-FCD2-A191A6E3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1CB0A-06AA-6B18-61C0-696BEB4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6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23BC-2849-ECDA-B774-6696E100B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D4CB74-6168-C8F3-C0B2-69948DE4D9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EF9F7-79CD-92DD-764E-961F4C6D8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2745F-D5C8-9296-978F-99F15F73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240AF6-2B03-E4EE-9A92-C4A1B84E8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A611B-D5D7-3E0C-5616-CD5DA3F0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7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70CB05-A220-D879-4FAB-56D0CBF64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59F58-8077-9E50-7149-10B2F1319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974A9-5170-D81A-A6AE-7865B07DD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C2C5D-2613-4C18-9442-DE0AC8A45A9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8849-C9A6-4BCF-30C8-714E93043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4D321-06E4-8D4E-5A0F-49AB4C094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1CA7E-708E-4BBE-8F8A-3D9990AC0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68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dfs.semanticscholar.org/106c/cbf2b9b7a3cd5752d060f0ff56d121c06d14.pdf" TargetMode="External"/><Relationship Id="rId2" Type="http://schemas.openxmlformats.org/officeDocument/2006/relationships/hyperlink" Target="https://onlinelibrary.wiley.com/doi/full/10.1002/spe.341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dpi.com/1424-8220/24/17/5551" TargetMode="External"/><Relationship Id="rId4" Type="http://schemas.openxmlformats.org/officeDocument/2006/relationships/hyperlink" Target="https://www.usenix.org/legacy/event/hotpower08/tech/full_papers/srikantaiah/srikantaiah_html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80F504-C865-494D-DC1C-087375F4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ro-RO" sz="3000" i="1"/>
              <a:t>SchedCloud: Simulator bazat pe </a:t>
            </a:r>
            <a:r>
              <a:rPr lang="en-US" sz="3000" i="1"/>
              <a:t>CloudSim 7G pentru tehnici de alocare a sarcinilor în Cloud Computing în vederea îmbunătățirii performanței și eficienței energetice </a:t>
            </a:r>
            <a:endParaRPr lang="en-US" sz="30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40E9C-173A-236C-C2AA-9252F78B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7332586" cy="1395022"/>
          </a:xfrm>
        </p:spPr>
        <p:txBody>
          <a:bodyPr anchor="t">
            <a:normAutofit/>
          </a:bodyPr>
          <a:lstStyle/>
          <a:p>
            <a:pPr algn="l"/>
            <a:r>
              <a:rPr lang="en-US" i="1" dirty="0">
                <a:solidFill>
                  <a:srgbClr val="FFFFFF"/>
                </a:solidFill>
              </a:rPr>
              <a:t>Absolvent: Tania-Carina SOUCA</a:t>
            </a:r>
          </a:p>
          <a:p>
            <a:pPr algn="l"/>
            <a:r>
              <a:rPr lang="en-US" i="1" dirty="0" err="1">
                <a:solidFill>
                  <a:srgbClr val="FFFFFF"/>
                </a:solidFill>
              </a:rPr>
              <a:t>Coordonator</a:t>
            </a:r>
            <a:r>
              <a:rPr lang="en-US" i="1" dirty="0">
                <a:solidFill>
                  <a:srgbClr val="FFFFFF"/>
                </a:solidFill>
              </a:rPr>
              <a:t>: </a:t>
            </a:r>
            <a:r>
              <a:rPr lang="ro-RO" i="1" dirty="0">
                <a:solidFill>
                  <a:srgbClr val="FFFFFF"/>
                </a:solidFill>
              </a:rPr>
              <a:t>Prof</a:t>
            </a:r>
            <a:r>
              <a:rPr lang="en-US" i="1" dirty="0">
                <a:solidFill>
                  <a:srgbClr val="FFFFFF"/>
                </a:solidFill>
              </a:rPr>
              <a:t>. Dr. Ing. Ionuț Manuel ANGHEL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7" name="Graphic 6" descr="Cloud">
            <a:extLst>
              <a:ext uri="{FF2B5EF4-FFF2-40B4-BE49-F238E27FC236}">
                <a16:creationId xmlns:a16="http://schemas.microsoft.com/office/drawing/2014/main" id="{D8C6CF23-522B-9EC2-6B72-B2D007C67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82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ABE1B6-5638-61AE-6C38-99000B4FF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Prezentarea soluției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4DD80-1D97-072E-D198-BA62EC06C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Tehnologii</a:t>
            </a:r>
            <a:r>
              <a:rPr lang="en-US" sz="2400" b="1" dirty="0"/>
              <a:t> </a:t>
            </a:r>
            <a:r>
              <a:rPr lang="en-US" sz="2400" b="1" dirty="0" err="1"/>
              <a:t>utilizate</a:t>
            </a:r>
            <a:endParaRPr lang="ro-RO" sz="2400" b="1" dirty="0"/>
          </a:p>
          <a:p>
            <a:r>
              <a:rPr lang="en-US" sz="2400" b="1" dirty="0"/>
              <a:t>Java</a:t>
            </a:r>
            <a:r>
              <a:rPr lang="en-US" sz="2400" dirty="0"/>
              <a:t> – </a:t>
            </a:r>
            <a:r>
              <a:rPr lang="en-US" sz="2400" dirty="0" err="1"/>
              <a:t>Limbaj</a:t>
            </a:r>
            <a:r>
              <a:rPr lang="en-US" sz="2400" dirty="0"/>
              <a:t> principal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dezvoltarea</a:t>
            </a:r>
            <a:r>
              <a:rPr lang="en-US" sz="2400" dirty="0"/>
              <a:t> </a:t>
            </a:r>
            <a:r>
              <a:rPr lang="en-US" sz="2400" dirty="0" err="1"/>
              <a:t>aplicației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 err="1"/>
              <a:t>CloudSim</a:t>
            </a:r>
            <a:r>
              <a:rPr lang="en-US" sz="2400" b="1" dirty="0"/>
              <a:t> 7G</a:t>
            </a:r>
            <a:r>
              <a:rPr lang="en-US" sz="2400" dirty="0"/>
              <a:t> – Framework de </a:t>
            </a:r>
            <a:r>
              <a:rPr lang="en-US" sz="2400" dirty="0" err="1"/>
              <a:t>simulare</a:t>
            </a:r>
            <a:r>
              <a:rPr lang="en-US" sz="2400" dirty="0"/>
              <a:t> a </a:t>
            </a:r>
            <a:r>
              <a:rPr lang="en-US" sz="2400" dirty="0" err="1"/>
              <a:t>infrastructurii</a:t>
            </a:r>
            <a:r>
              <a:rPr lang="en-US" sz="2400" dirty="0"/>
              <a:t> cloud </a:t>
            </a:r>
            <a:endParaRPr lang="ro-RO" sz="2400" dirty="0"/>
          </a:p>
          <a:p>
            <a:r>
              <a:rPr lang="en-US" sz="2400" b="1" dirty="0"/>
              <a:t>JavaFX</a:t>
            </a:r>
            <a:r>
              <a:rPr lang="en-US" sz="2400" dirty="0"/>
              <a:t> – </a:t>
            </a:r>
            <a:r>
              <a:rPr lang="en-US" sz="2400" dirty="0" err="1"/>
              <a:t>Interfață</a:t>
            </a:r>
            <a:r>
              <a:rPr lang="en-US" sz="2400" dirty="0"/>
              <a:t> </a:t>
            </a:r>
            <a:r>
              <a:rPr lang="en-US" sz="2400" dirty="0" err="1"/>
              <a:t>grafică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/>
              <a:t>IntelliJ IDEA</a:t>
            </a:r>
            <a:r>
              <a:rPr lang="en-US" sz="2400" dirty="0"/>
              <a:t> – IDE </a:t>
            </a:r>
            <a:r>
              <a:rPr lang="en-US" sz="2400" dirty="0" err="1"/>
              <a:t>utilizat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scrierea</a:t>
            </a:r>
            <a:r>
              <a:rPr lang="en-US" sz="2400" dirty="0"/>
              <a:t>, </a:t>
            </a:r>
            <a:r>
              <a:rPr lang="en-US" sz="2400" dirty="0" err="1"/>
              <a:t>testarea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rularea</a:t>
            </a:r>
            <a:r>
              <a:rPr lang="en-US" sz="2400" dirty="0"/>
              <a:t> </a:t>
            </a:r>
            <a:r>
              <a:rPr lang="en-US" sz="2400" dirty="0" err="1"/>
              <a:t>codului</a:t>
            </a:r>
            <a:endParaRPr lang="en-US" sz="2400" dirty="0"/>
          </a:p>
          <a:p>
            <a:r>
              <a:rPr lang="en-US" sz="2400" b="1" dirty="0" err="1"/>
              <a:t>JFreeChart</a:t>
            </a:r>
            <a:r>
              <a:rPr lang="en-US" sz="2400" dirty="0"/>
              <a:t> – </a:t>
            </a:r>
            <a:r>
              <a:rPr lang="en-US" sz="2400" dirty="0" err="1"/>
              <a:t>Generare</a:t>
            </a:r>
            <a:r>
              <a:rPr lang="en-US" sz="2400" dirty="0"/>
              <a:t> de </a:t>
            </a:r>
            <a:r>
              <a:rPr lang="en-US" sz="2400" dirty="0" err="1"/>
              <a:t>grafice</a:t>
            </a:r>
            <a:r>
              <a:rPr lang="en-US" sz="2400" dirty="0"/>
              <a:t> </a:t>
            </a:r>
            <a:endParaRPr lang="ro-RO" sz="2400" dirty="0"/>
          </a:p>
          <a:p>
            <a:r>
              <a:rPr lang="en-US" sz="2400" b="1" dirty="0"/>
              <a:t>MySQL</a:t>
            </a:r>
            <a:r>
              <a:rPr lang="en-US" sz="2400" dirty="0"/>
              <a:t> – </a:t>
            </a:r>
            <a:r>
              <a:rPr lang="en-US" sz="2400" dirty="0" err="1"/>
              <a:t>Bază</a:t>
            </a:r>
            <a:r>
              <a:rPr lang="en-US" sz="2400" dirty="0"/>
              <a:t> de date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salvarea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reîncărcarea</a:t>
            </a:r>
            <a:r>
              <a:rPr lang="en-US" sz="2400" dirty="0"/>
              <a:t> </a:t>
            </a:r>
            <a:r>
              <a:rPr lang="en-US" sz="2400" dirty="0" err="1"/>
              <a:t>simulărilor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891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045331-83E0-07A8-3516-503A45B9C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C2C8695-8DED-DA81-3158-25786F147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0025B1-465E-5671-D981-0244EC33A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2B6D5-E6BB-E194-69C4-BAB1C75A3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796E94-222B-4935-4371-3A6B2962E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D2E546-5CBC-E9C8-D9B3-C686B4716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E2A06-A95C-AD47-950E-9766A690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chemeClr val="bg1"/>
                </a:solidFill>
              </a:rPr>
              <a:t>Testare</a:t>
            </a:r>
            <a:r>
              <a:rPr lang="en-US" sz="4000" dirty="0">
                <a:solidFill>
                  <a:schemeClr val="bg1"/>
                </a:solidFill>
              </a:rPr>
              <a:t>, </a:t>
            </a:r>
            <a:r>
              <a:rPr lang="ro-RO" sz="4000" dirty="0">
                <a:solidFill>
                  <a:schemeClr val="bg1"/>
                </a:solidFill>
              </a:rPr>
              <a:t>v</a:t>
            </a:r>
            <a:r>
              <a:rPr lang="en-US" sz="4000" dirty="0" err="1">
                <a:solidFill>
                  <a:schemeClr val="bg1"/>
                </a:solidFill>
              </a:rPr>
              <a:t>alidare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și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ro-RO" sz="4000" dirty="0">
                <a:solidFill>
                  <a:schemeClr val="bg1"/>
                </a:solidFill>
              </a:rPr>
              <a:t>e</a:t>
            </a:r>
            <a:r>
              <a:rPr lang="en-US" sz="4000" dirty="0" err="1">
                <a:solidFill>
                  <a:schemeClr val="bg1"/>
                </a:solidFill>
              </a:rPr>
              <a:t>valuare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6F15-F8FB-4DA0-FD3E-D9DE4EA8B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54" y="2107990"/>
            <a:ext cx="4787463" cy="3683358"/>
          </a:xfrm>
        </p:spPr>
        <p:txBody>
          <a:bodyPr anchor="ctr">
            <a:normAutofit/>
          </a:bodyPr>
          <a:lstStyle/>
          <a:p>
            <a:r>
              <a:rPr lang="en-US" sz="2000" b="1" dirty="0" err="1"/>
              <a:t>Configurație</a:t>
            </a:r>
            <a:r>
              <a:rPr lang="en-US" sz="2000" b="1" dirty="0"/>
              <a:t> de </a:t>
            </a:r>
            <a:r>
              <a:rPr lang="en-US" sz="2000" b="1" dirty="0" err="1"/>
              <a:t>simulare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b="1" dirty="0"/>
              <a:t>1000 Host-</a:t>
            </a:r>
            <a:r>
              <a:rPr lang="en-US" sz="1600" b="1" dirty="0" err="1"/>
              <a:t>uri</a:t>
            </a:r>
            <a:r>
              <a:rPr lang="en-US" sz="1600" dirty="0"/>
              <a:t> – </a:t>
            </a:r>
            <a:r>
              <a:rPr lang="en-US" sz="1600" dirty="0" err="1"/>
              <a:t>fiecare</a:t>
            </a:r>
            <a:r>
              <a:rPr lang="en-US" sz="1600" dirty="0"/>
              <a:t> cu 8 core-</a:t>
            </a:r>
            <a:r>
              <a:rPr lang="en-US" sz="1600" dirty="0" err="1"/>
              <a:t>uri</a:t>
            </a:r>
            <a:r>
              <a:rPr lang="en-US" sz="1600" dirty="0"/>
              <a:t>, 32 GB RAM, 10000 MIPS</a:t>
            </a:r>
          </a:p>
          <a:p>
            <a:pPr lvl="1"/>
            <a:r>
              <a:rPr lang="en-US" sz="1600" b="1" dirty="0"/>
              <a:t>4000 VM-</a:t>
            </a:r>
            <a:r>
              <a:rPr lang="en-US" sz="1600" b="1" dirty="0" err="1"/>
              <a:t>uri</a:t>
            </a:r>
            <a:r>
              <a:rPr lang="en-US" sz="1600" dirty="0"/>
              <a:t> – 2500 MIPS, 2 GB RAM, 10000 MB </a:t>
            </a:r>
            <a:r>
              <a:rPr lang="en-US" sz="1600" dirty="0" err="1"/>
              <a:t>stocare</a:t>
            </a:r>
            <a:r>
              <a:rPr lang="en-US" sz="1600" dirty="0"/>
              <a:t>, 1 core</a:t>
            </a:r>
          </a:p>
          <a:p>
            <a:pPr lvl="1"/>
            <a:r>
              <a:rPr lang="en-US" sz="1600" b="1" dirty="0"/>
              <a:t>5000 Cloudlet-</a:t>
            </a:r>
            <a:r>
              <a:rPr lang="en-US" sz="1600" b="1" dirty="0" err="1"/>
              <a:t>uri</a:t>
            </a:r>
            <a:r>
              <a:rPr lang="en-US" sz="1600" b="1" dirty="0"/>
              <a:t> (task-</a:t>
            </a:r>
            <a:r>
              <a:rPr lang="en-US" sz="1600" b="1" dirty="0" err="1"/>
              <a:t>uri</a:t>
            </a:r>
            <a:r>
              <a:rPr lang="en-US" sz="1600" b="1" dirty="0"/>
              <a:t>)</a:t>
            </a:r>
            <a:r>
              <a:rPr lang="en-US" sz="1600" dirty="0"/>
              <a:t> </a:t>
            </a:r>
          </a:p>
          <a:p>
            <a:r>
              <a:rPr lang="en-US" sz="2000" b="1" dirty="0" err="1"/>
              <a:t>Parametrii</a:t>
            </a:r>
            <a:r>
              <a:rPr lang="en-US" sz="2000" b="1" dirty="0"/>
              <a:t> </a:t>
            </a:r>
            <a:r>
              <a:rPr lang="en-US" sz="2000" b="1" dirty="0" err="1"/>
              <a:t>variați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1600" dirty="0"/>
              <a:t>Mod de </a:t>
            </a:r>
            <a:r>
              <a:rPr lang="en-US" sz="1600" dirty="0" err="1"/>
              <a:t>simulare</a:t>
            </a:r>
            <a:r>
              <a:rPr lang="en-US" sz="1600" dirty="0"/>
              <a:t>: </a:t>
            </a:r>
            <a:r>
              <a:rPr lang="en-US" sz="1600" b="1" dirty="0"/>
              <a:t>Normal</a:t>
            </a:r>
            <a:r>
              <a:rPr lang="en-US" sz="1600" dirty="0"/>
              <a:t> vs. </a:t>
            </a:r>
            <a:r>
              <a:rPr lang="en-US" sz="1600" b="1" dirty="0"/>
              <a:t>Energy Efficient</a:t>
            </a:r>
            <a:endParaRPr lang="en-US" sz="1600" dirty="0"/>
          </a:p>
          <a:p>
            <a:pPr lvl="1"/>
            <a:r>
              <a:rPr lang="en-US" sz="1600" dirty="0" err="1"/>
              <a:t>Algoritmul</a:t>
            </a:r>
            <a:r>
              <a:rPr lang="en-US" sz="1600" dirty="0"/>
              <a:t> de scheduling </a:t>
            </a:r>
            <a:r>
              <a:rPr lang="en-US" sz="1600" dirty="0" err="1"/>
              <a:t>folosit</a:t>
            </a:r>
            <a:r>
              <a:rPr lang="en-US" sz="16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2105BD-D54A-67D0-C9F6-3CE406A84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17" y="2613707"/>
            <a:ext cx="6478071" cy="278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662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83BFB-6B01-244E-0990-93CDE5F7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7B54BFF-6A21-5D18-6AFF-EE0F809FE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F0FBDD-2548-CBA8-FC1C-A874C0674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2E7734-2409-7E91-D6B5-3F45CD0C4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E08FDA-78A0-2946-D35F-5E7A035F4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175B019-CC31-B50F-D8EA-A7C440D12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FE388E-B0CF-B5B0-021C-0CD41559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Concluzii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FD7141-0A03-EE68-F542-6E24DF396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45356"/>
            <a:ext cx="10515600" cy="4351338"/>
          </a:xfrm>
        </p:spPr>
        <p:txBody>
          <a:bodyPr/>
          <a:lstStyle/>
          <a:p>
            <a:r>
              <a:rPr lang="en-US" b="1" dirty="0"/>
              <a:t>Top 3 </a:t>
            </a:r>
            <a:r>
              <a:rPr lang="en-US" b="1" dirty="0" err="1"/>
              <a:t>algoritmi</a:t>
            </a:r>
            <a:r>
              <a:rPr lang="en-US" b="1" dirty="0"/>
              <a:t> </a:t>
            </a:r>
            <a:r>
              <a:rPr lang="en-US" b="1" dirty="0" err="1"/>
              <a:t>eficienți</a:t>
            </a:r>
            <a:r>
              <a:rPr lang="en-US" b="1" dirty="0"/>
              <a:t> </a:t>
            </a:r>
            <a:endParaRPr lang="en-US" dirty="0"/>
          </a:p>
          <a:p>
            <a:pPr lvl="1"/>
            <a:r>
              <a:rPr lang="en-US" b="1" dirty="0"/>
              <a:t>1. PSO</a:t>
            </a:r>
            <a:endParaRPr lang="en-US" dirty="0"/>
          </a:p>
          <a:p>
            <a:pPr lvl="1"/>
            <a:r>
              <a:rPr lang="en-US" b="1" dirty="0"/>
              <a:t>2. ACO</a:t>
            </a:r>
            <a:endParaRPr lang="en-US" dirty="0"/>
          </a:p>
          <a:p>
            <a:pPr lvl="1"/>
            <a:r>
              <a:rPr lang="en-US" b="1" dirty="0"/>
              <a:t>3. Genetic Algorithm</a:t>
            </a:r>
            <a:endParaRPr lang="en-US" dirty="0"/>
          </a:p>
          <a:p>
            <a:pPr lvl="0"/>
            <a:r>
              <a:rPr lang="en-US" dirty="0" err="1"/>
              <a:t>Reducere</a:t>
            </a:r>
            <a:r>
              <a:rPr lang="en-US" dirty="0"/>
              <a:t> </a:t>
            </a:r>
            <a:r>
              <a:rPr lang="en-US" dirty="0" err="1"/>
              <a:t>consum</a:t>
            </a:r>
            <a:r>
              <a:rPr lang="en-US" dirty="0"/>
              <a:t> </a:t>
            </a:r>
            <a:r>
              <a:rPr lang="en-US" dirty="0" err="1"/>
              <a:t>energie</a:t>
            </a:r>
            <a:r>
              <a:rPr lang="en-US" dirty="0"/>
              <a:t>: </a:t>
            </a:r>
            <a:r>
              <a:rPr lang="en-US" b="1" dirty="0" err="1"/>
              <a:t>peste</a:t>
            </a:r>
            <a:r>
              <a:rPr lang="en-US" b="1" dirty="0"/>
              <a:t> 55%</a:t>
            </a:r>
            <a:endParaRPr lang="en-US" dirty="0"/>
          </a:p>
          <a:p>
            <a:pPr lvl="0"/>
            <a:r>
              <a:rPr lang="en-US" dirty="0" err="1"/>
              <a:t>Scădere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total </a:t>
            </a:r>
            <a:r>
              <a:rPr lang="en-US" dirty="0" err="1"/>
              <a:t>execuție</a:t>
            </a:r>
            <a:r>
              <a:rPr lang="en-US" dirty="0"/>
              <a:t>: </a:t>
            </a:r>
            <a:r>
              <a:rPr lang="en-US" b="1" dirty="0" err="1"/>
              <a:t>peste</a:t>
            </a:r>
            <a:r>
              <a:rPr lang="en-US" b="1" dirty="0"/>
              <a:t> 55%</a:t>
            </a:r>
            <a:endParaRPr lang="en-US" dirty="0"/>
          </a:p>
          <a:p>
            <a:pPr lvl="0"/>
            <a:r>
              <a:rPr lang="it-IT" dirty="0"/>
              <a:t>Cel mai bun echilibru între performanță și reducerea consumului energetic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027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1A72A-9988-9B52-15C1-27D4E6C9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FC58F92-2285-4DAF-A20A-B16725199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DA2A4C-AF90-2D4C-5087-3A1B11E44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C71DE7-11EE-47E8-66C3-F07F26136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3AFB01-0A52-3440-9160-97AC7B77C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15270A9-313A-386C-6F2B-FEF42CEBB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65C8A-AE41-E442-C12E-7E5E352CC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Bibliografie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68A230-6223-E64A-A675-DCB23A651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u="sng" dirty="0">
                <a:hlinkClick r:id="rId2"/>
              </a:rPr>
              <a:t>[1] </a:t>
            </a:r>
            <a:r>
              <a:rPr lang="en-US" sz="3200" dirty="0"/>
              <a:t>Andreoli, R., Zhao, J., Cucinotta, T., &amp; </a:t>
            </a:r>
            <a:r>
              <a:rPr lang="en-US" sz="3200" dirty="0" err="1"/>
              <a:t>Buyya</a:t>
            </a:r>
            <a:r>
              <a:rPr lang="en-US" sz="3200" dirty="0"/>
              <a:t>, R. (2025). </a:t>
            </a:r>
            <a:r>
              <a:rPr lang="en-US" sz="3200" dirty="0" err="1"/>
              <a:t>CloudSim</a:t>
            </a:r>
            <a:r>
              <a:rPr lang="en-US" sz="3200" dirty="0"/>
              <a:t> 7G: An Integrated Toolkit for Modeling and Simulation of Future Generation Cloud Computing Environments. </a:t>
            </a:r>
            <a:r>
              <a:rPr lang="en-US" sz="3200" i="1" dirty="0"/>
              <a:t>Software: Practice and </a:t>
            </a:r>
            <a:r>
              <a:rPr lang="en-US" sz="3200" i="1" dirty="0" err="1"/>
              <a:t>Experience</a:t>
            </a:r>
            <a:r>
              <a:rPr lang="en-US" sz="3200" dirty="0" err="1"/>
              <a:t>.</a:t>
            </a:r>
            <a:r>
              <a:rPr lang="en-US" sz="3200" u="sng" dirty="0" err="1">
                <a:hlinkClick r:id="rId2"/>
              </a:rPr>
              <a:t>CloudSim</a:t>
            </a:r>
            <a:r>
              <a:rPr lang="en-US" sz="3200" u="sng" dirty="0">
                <a:hlinkClick r:id="rId2"/>
              </a:rPr>
              <a:t> 7G: An Integrated Toolkit for Modeling and Simulation of Future Generation Cloud Computing Environments - Andreoli - 2025 - Software: Practice and Experience - Wiley Online Library</a:t>
            </a:r>
            <a:endParaRPr lang="ro-RO" sz="3200" u="sng" dirty="0"/>
          </a:p>
          <a:p>
            <a:r>
              <a:rPr lang="en-US" sz="3200" u="sng" dirty="0">
                <a:hlinkClick r:id="rId3"/>
              </a:rPr>
              <a:t>[2]</a:t>
            </a:r>
            <a:r>
              <a:rPr lang="en-US" sz="3200" dirty="0"/>
              <a:t> Al-Arasi, R. A., &amp; Saif, A. (2020). Task scheduling in cloud computing based on meta-heuristic techniques: A review paper. </a:t>
            </a:r>
            <a:r>
              <a:rPr lang="en-US" sz="3200" i="1" dirty="0"/>
              <a:t>EAI Endorsed Transactions on Cloud Systems</a:t>
            </a:r>
            <a:r>
              <a:rPr lang="en-US" sz="3200" dirty="0"/>
              <a:t>, </a:t>
            </a:r>
            <a:r>
              <a:rPr lang="en-US" sz="3200" i="1" dirty="0"/>
              <a:t>6</a:t>
            </a:r>
            <a:r>
              <a:rPr lang="en-US" sz="3200" dirty="0"/>
              <a:t>(17).</a:t>
            </a:r>
            <a:r>
              <a:rPr lang="en-US" sz="3200" u="sng" dirty="0">
                <a:hlinkClick r:id="rId3"/>
              </a:rPr>
              <a:t> Task Scheduling in Cloud Computing Based on Meta-Heuristic Techniques: A review paper</a:t>
            </a:r>
            <a:endParaRPr lang="en-US" sz="3200" u="sng" dirty="0"/>
          </a:p>
          <a:p>
            <a:r>
              <a:rPr lang="en-US" sz="3200" u="sng" dirty="0">
                <a:hlinkClick r:id="rId4"/>
              </a:rPr>
              <a:t>[3] </a:t>
            </a:r>
            <a:r>
              <a:rPr lang="en-US" sz="3200" dirty="0"/>
              <a:t>Srikantaiah, S., Kansal, A., &amp; Zhao, F. (2008, December). Energy aware consolidation for cloud computing. In </a:t>
            </a:r>
            <a:r>
              <a:rPr lang="en-US" sz="3200" i="1" dirty="0"/>
              <a:t>USENIX HotPower'08: Workshop on Power Aware Computing and Systems at </a:t>
            </a:r>
            <a:r>
              <a:rPr lang="en-US" sz="3200" i="1" dirty="0" err="1"/>
              <a:t>OSDI</a:t>
            </a:r>
            <a:r>
              <a:rPr lang="en-US" sz="3200" dirty="0" err="1"/>
              <a:t>.</a:t>
            </a:r>
            <a:r>
              <a:rPr lang="en-US" sz="3200" u="sng" dirty="0" err="1">
                <a:hlinkClick r:id="rId4"/>
              </a:rPr>
              <a:t>Energy</a:t>
            </a:r>
            <a:r>
              <a:rPr lang="en-US" sz="3200" u="sng" dirty="0">
                <a:hlinkClick r:id="rId4"/>
              </a:rPr>
              <a:t> Aware Consolidation for Cloud Computing</a:t>
            </a:r>
            <a:endParaRPr lang="ro-RO" sz="3200" u="sng" dirty="0"/>
          </a:p>
          <a:p>
            <a:r>
              <a:rPr lang="en-US" sz="3200" u="sng" dirty="0">
                <a:hlinkClick r:id="rId5"/>
              </a:rPr>
              <a:t>[4] </a:t>
            </a:r>
            <a:r>
              <a:rPr lang="en-US" sz="3200" dirty="0"/>
              <a:t>Alharthi, S., </a:t>
            </a:r>
            <a:r>
              <a:rPr lang="en-US" sz="3200" dirty="0" err="1"/>
              <a:t>Alshamsi</a:t>
            </a:r>
            <a:r>
              <a:rPr lang="en-US" sz="3200" dirty="0"/>
              <a:t>, A., </a:t>
            </a:r>
            <a:r>
              <a:rPr lang="en-US" sz="3200" dirty="0" err="1"/>
              <a:t>Alseiari</a:t>
            </a:r>
            <a:r>
              <a:rPr lang="en-US" sz="3200" dirty="0"/>
              <a:t>, A., &amp; </a:t>
            </a:r>
            <a:r>
              <a:rPr lang="en-US" sz="3200" dirty="0" err="1"/>
              <a:t>Alwarafy</a:t>
            </a:r>
            <a:r>
              <a:rPr lang="en-US" sz="3200" dirty="0"/>
              <a:t>, A. (2024). Auto-Scaling Techniques in Cloud Computing: Issues and Research Directions. </a:t>
            </a:r>
            <a:r>
              <a:rPr lang="en-US" sz="3200" i="1" dirty="0"/>
              <a:t>Sensors</a:t>
            </a:r>
            <a:r>
              <a:rPr lang="en-US" sz="3200" dirty="0"/>
              <a:t>, </a:t>
            </a:r>
            <a:r>
              <a:rPr lang="en-US" sz="3200" i="1" dirty="0"/>
              <a:t>24</a:t>
            </a:r>
            <a:r>
              <a:rPr lang="en-US" sz="3200" dirty="0"/>
              <a:t>(17), 5551.</a:t>
            </a:r>
            <a:r>
              <a:rPr lang="en-US" sz="3200" u="sng" dirty="0">
                <a:hlinkClick r:id="rId5"/>
              </a:rPr>
              <a:t>Auto-Scaling Techniques in Cloud Computing: Issues and Research Directions</a:t>
            </a:r>
            <a:endParaRPr lang="ro-RO" sz="3200" u="sng" dirty="0"/>
          </a:p>
        </p:txBody>
      </p:sp>
    </p:spTree>
    <p:extLst>
      <p:ext uri="{BB962C8B-B14F-4D97-AF65-F5344CB8AC3E}">
        <p14:creationId xmlns:p14="http://schemas.microsoft.com/office/powerpoint/2010/main" val="2421243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92FE1-403F-A96A-FBFC-386FA42F7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Întrebări?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03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91959-0599-5501-AF88-49AE4BDD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803" y="1201002"/>
            <a:ext cx="7208197" cy="27796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Mulțumesc!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366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3120FE-C839-4DFB-3E07-E061724C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Cuprins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0C72-9BCC-B11E-217D-7099DF8C5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ro-RO" sz="3200" dirty="0"/>
              <a:t>Introducere</a:t>
            </a:r>
          </a:p>
          <a:p>
            <a:r>
              <a:rPr lang="ro-RO" sz="3200" dirty="0"/>
              <a:t>Studiu bibliografic</a:t>
            </a:r>
          </a:p>
          <a:p>
            <a:r>
              <a:rPr lang="ro-RO" sz="3200" dirty="0"/>
              <a:t>Prezentarea soluției</a:t>
            </a:r>
          </a:p>
          <a:p>
            <a:r>
              <a:rPr lang="ro-RO" sz="3200" dirty="0"/>
              <a:t>Testare și validare</a:t>
            </a:r>
          </a:p>
          <a:p>
            <a:r>
              <a:rPr lang="ro-RO" sz="3200" dirty="0"/>
              <a:t>Concluzie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5831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A2FE-8682-9244-5C48-D781B841A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Introducere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5B0A1-6131-17CD-5920-9D0942160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/>
          </a:bodyPr>
          <a:lstStyle/>
          <a:p>
            <a:r>
              <a:rPr lang="ro-RO" b="1" dirty="0"/>
              <a:t>Context și motivatie</a:t>
            </a:r>
          </a:p>
          <a:p>
            <a:pPr lvl="1"/>
            <a:r>
              <a:rPr lang="en-US" sz="2800" dirty="0" err="1"/>
              <a:t>Centrele</a:t>
            </a:r>
            <a:r>
              <a:rPr lang="en-US" sz="2800" dirty="0"/>
              <a:t> de date </a:t>
            </a:r>
            <a:r>
              <a:rPr lang="en-US" sz="2800" dirty="0" err="1"/>
              <a:t>consumă</a:t>
            </a:r>
            <a:r>
              <a:rPr lang="en-US" sz="2800" dirty="0"/>
              <a:t> </a:t>
            </a:r>
            <a:r>
              <a:rPr lang="ro-RO" sz="2800" dirty="0"/>
              <a:t>anual </a:t>
            </a:r>
            <a:r>
              <a:rPr lang="en-US" sz="2800" dirty="0"/>
              <a:t>1–1.3% din </a:t>
            </a:r>
            <a:r>
              <a:rPr lang="en-US" sz="2800" dirty="0" err="1"/>
              <a:t>energia</a:t>
            </a:r>
            <a:r>
              <a:rPr lang="en-US" sz="2800" dirty="0"/>
              <a:t> </a:t>
            </a:r>
            <a:r>
              <a:rPr lang="en-US" sz="2800" dirty="0" err="1"/>
              <a:t>globală</a:t>
            </a:r>
            <a:endParaRPr lang="ro-RO" sz="2800" dirty="0"/>
          </a:p>
          <a:p>
            <a:pPr lvl="1"/>
            <a:r>
              <a:rPr lang="en-US" sz="2800" dirty="0" err="1"/>
              <a:t>Creștere</a:t>
            </a:r>
            <a:r>
              <a:rPr lang="en-US" sz="2800" dirty="0"/>
              <a:t> </a:t>
            </a:r>
            <a:r>
              <a:rPr lang="en-US" sz="2800" dirty="0" err="1"/>
              <a:t>estimată</a:t>
            </a:r>
            <a:r>
              <a:rPr lang="en-US" sz="2800" dirty="0"/>
              <a:t> a </a:t>
            </a:r>
            <a:r>
              <a:rPr lang="en-US" sz="2800" dirty="0" err="1"/>
              <a:t>consumului</a:t>
            </a:r>
            <a:r>
              <a:rPr lang="ro-RO" sz="2800" dirty="0"/>
              <a:t> de peste </a:t>
            </a:r>
            <a:r>
              <a:rPr lang="en-US" sz="2800" dirty="0"/>
              <a:t>50% </a:t>
            </a:r>
            <a:r>
              <a:rPr lang="en-US" sz="2800" dirty="0" err="1"/>
              <a:t>până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2030</a:t>
            </a:r>
            <a:endParaRPr lang="ro-RO" sz="2800" dirty="0"/>
          </a:p>
          <a:p>
            <a:pPr lvl="1"/>
            <a:endParaRPr lang="ro-RO" sz="2800" dirty="0"/>
          </a:p>
          <a:p>
            <a:r>
              <a:rPr lang="en-US" b="1" dirty="0" err="1"/>
              <a:t>Identificarea</a:t>
            </a:r>
            <a:r>
              <a:rPr lang="en-US" b="1" dirty="0"/>
              <a:t> </a:t>
            </a:r>
            <a:r>
              <a:rPr lang="en-US" b="1" dirty="0" err="1"/>
              <a:t>problemei</a:t>
            </a:r>
            <a:endParaRPr lang="en-US" b="1" dirty="0"/>
          </a:p>
          <a:p>
            <a:pPr lvl="1"/>
            <a:r>
              <a:rPr lang="en-US" sz="2800" dirty="0" err="1"/>
              <a:t>Algoritmii</a:t>
            </a:r>
            <a:r>
              <a:rPr lang="en-US" sz="2800" dirty="0"/>
              <a:t> </a:t>
            </a:r>
            <a:r>
              <a:rPr lang="en-US" sz="2800" dirty="0" err="1"/>
              <a:t>clasici</a:t>
            </a:r>
            <a:r>
              <a:rPr lang="en-US" sz="2800" dirty="0"/>
              <a:t> </a:t>
            </a:r>
            <a:r>
              <a:rPr lang="en-US" sz="2800" dirty="0" err="1"/>
              <a:t>ignoră</a:t>
            </a:r>
            <a:r>
              <a:rPr lang="en-US" sz="2800" dirty="0"/>
              <a:t> </a:t>
            </a:r>
            <a:r>
              <a:rPr lang="en-US" sz="2800" dirty="0" err="1"/>
              <a:t>consumul</a:t>
            </a:r>
            <a:r>
              <a:rPr lang="en-US" sz="2800" dirty="0"/>
              <a:t> de </a:t>
            </a:r>
            <a:r>
              <a:rPr lang="en-US" sz="2800" dirty="0" err="1"/>
              <a:t>energie</a:t>
            </a:r>
            <a:endParaRPr lang="ro-RO" sz="2800" dirty="0"/>
          </a:p>
          <a:p>
            <a:pPr lvl="1"/>
            <a:r>
              <a:rPr lang="ro-RO" sz="2800" dirty="0"/>
              <a:t>Mașinile virtuale</a:t>
            </a:r>
            <a:r>
              <a:rPr lang="en-US" sz="2800" dirty="0"/>
              <a:t> sunt </a:t>
            </a:r>
            <a:r>
              <a:rPr lang="en-US" sz="2800" dirty="0" err="1"/>
              <a:t>alocate</a:t>
            </a:r>
            <a:r>
              <a:rPr lang="en-US" sz="2800" dirty="0"/>
              <a:t> </a:t>
            </a:r>
            <a:r>
              <a:rPr lang="en-US" sz="2800" dirty="0" err="1"/>
              <a:t>ineficient</a:t>
            </a:r>
            <a:r>
              <a:rPr lang="en-US" sz="2800" dirty="0"/>
              <a:t> → </a:t>
            </a:r>
            <a:r>
              <a:rPr lang="en-US" sz="2800" dirty="0" err="1"/>
              <a:t>risipă</a:t>
            </a:r>
            <a:r>
              <a:rPr lang="en-US" sz="2800" dirty="0"/>
              <a:t> de </a:t>
            </a:r>
            <a:r>
              <a:rPr lang="en-US" sz="2800" dirty="0" err="1"/>
              <a:t>resurse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1982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CD00F-6180-AC67-2A28-B344C4A8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Scopul </a:t>
            </a:r>
            <a:r>
              <a:rPr lang="ro-RO" sz="4000">
                <a:solidFill>
                  <a:srgbClr val="FFFFFF"/>
                </a:solidFill>
              </a:rPr>
              <a:t>și obiectivele proiectului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842-ECA0-F817-71A5-DC95CD7B9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400" b="1" dirty="0"/>
              <a:t>Scop</a:t>
            </a:r>
          </a:p>
          <a:p>
            <a:pPr lvl="1"/>
            <a:r>
              <a:rPr lang="en-US" dirty="0" err="1"/>
              <a:t>Reducerea</a:t>
            </a:r>
            <a:r>
              <a:rPr lang="en-US" dirty="0"/>
              <a:t> </a:t>
            </a:r>
            <a:r>
              <a:rPr lang="en-US" dirty="0" err="1"/>
              <a:t>consumului</a:t>
            </a:r>
            <a:r>
              <a:rPr lang="en-US" dirty="0"/>
              <a:t> de </a:t>
            </a:r>
            <a:r>
              <a:rPr lang="en-US" dirty="0" err="1"/>
              <a:t>energie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ineficiente</a:t>
            </a:r>
            <a:r>
              <a:rPr lang="en-US" dirty="0"/>
              <a:t> a </a:t>
            </a:r>
            <a:r>
              <a:rPr lang="en-US" dirty="0" err="1"/>
              <a:t>resurselor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cloud</a:t>
            </a:r>
            <a:endParaRPr lang="ro-RO" dirty="0"/>
          </a:p>
          <a:p>
            <a:pPr marL="0" indent="0">
              <a:buNone/>
            </a:pPr>
            <a:r>
              <a:rPr lang="ro-RO" sz="2400" b="1" dirty="0"/>
              <a:t>Obiective</a:t>
            </a:r>
          </a:p>
          <a:p>
            <a:pPr lvl="1"/>
            <a:r>
              <a:rPr lang="ro-RO" dirty="0"/>
              <a:t>R</a:t>
            </a:r>
            <a:r>
              <a:rPr lang="en-US" dirty="0" err="1"/>
              <a:t>ealizarea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aplicații</a:t>
            </a:r>
            <a:r>
              <a:rPr lang="en-US" dirty="0"/>
              <a:t> care </a:t>
            </a:r>
            <a:r>
              <a:rPr lang="en-US" dirty="0" err="1"/>
              <a:t>simulează</a:t>
            </a:r>
            <a:r>
              <a:rPr lang="en-US" dirty="0"/>
              <a:t> </a:t>
            </a:r>
            <a:r>
              <a:rPr lang="en-US" dirty="0" err="1"/>
              <a:t>programarea</a:t>
            </a:r>
            <a:r>
              <a:rPr lang="en-US" dirty="0"/>
              <a:t> </a:t>
            </a:r>
            <a:r>
              <a:rPr lang="en-US" dirty="0" err="1"/>
              <a:t>sarcinilor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cloud</a:t>
            </a:r>
            <a:endParaRPr lang="ro-RO" dirty="0"/>
          </a:p>
          <a:p>
            <a:pPr lvl="1"/>
            <a:r>
              <a:rPr lang="ro-RO" dirty="0"/>
              <a:t>C</a:t>
            </a:r>
            <a:r>
              <a:rPr lang="en-US" dirty="0" err="1"/>
              <a:t>ompararea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din </a:t>
            </a:r>
            <a:r>
              <a:rPr lang="en-US" dirty="0" err="1"/>
              <a:t>perspectiva</a:t>
            </a:r>
            <a:r>
              <a:rPr lang="en-US" dirty="0"/>
              <a:t> </a:t>
            </a:r>
            <a:r>
              <a:rPr lang="en-US" dirty="0" err="1"/>
              <a:t>eficienței</a:t>
            </a:r>
            <a:r>
              <a:rPr lang="en-US" dirty="0"/>
              <a:t> </a:t>
            </a:r>
            <a:r>
              <a:rPr lang="en-US" dirty="0" err="1"/>
              <a:t>energetice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resurselo</a:t>
            </a:r>
            <a:r>
              <a:rPr lang="ro-RO" dirty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9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B105D-8832-730B-8427-C5EB27116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ro-RO" sz="4000"/>
              <a:t>Studiu Bibliografic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74E77-4D8B-F767-CC16-63F07B6A9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907190" cy="3535083"/>
          </a:xfrm>
        </p:spPr>
        <p:txBody>
          <a:bodyPr anchor="t">
            <a:normAutofit/>
          </a:bodyPr>
          <a:lstStyle/>
          <a:p>
            <a:r>
              <a:rPr lang="en-US" sz="2000" b="1" dirty="0" err="1"/>
              <a:t>CloudSim</a:t>
            </a:r>
            <a:r>
              <a:rPr lang="en-US" sz="2000" b="1" dirty="0"/>
              <a:t> 7G – Simulator </a:t>
            </a:r>
            <a:r>
              <a:rPr lang="en-US" sz="2000" b="1" dirty="0" err="1"/>
              <a:t>avansat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ro-RO" sz="2000" dirty="0"/>
              <a:t>1</a:t>
            </a:r>
            <a:r>
              <a:rPr lang="en-US" sz="2000" dirty="0"/>
              <a:t>]</a:t>
            </a:r>
            <a:endParaRPr lang="ro-RO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simulare</a:t>
            </a:r>
            <a:r>
              <a:rPr lang="en-US" sz="2000" dirty="0"/>
              <a:t> </a:t>
            </a:r>
            <a:r>
              <a:rPr lang="en-US" sz="2000" dirty="0" err="1"/>
              <a:t>realistă</a:t>
            </a:r>
            <a:r>
              <a:rPr lang="en-US" sz="2000" dirty="0"/>
              <a:t> a </a:t>
            </a:r>
            <a:r>
              <a:rPr lang="en-US" sz="2000" dirty="0" err="1"/>
              <a:t>centrelor</a:t>
            </a:r>
            <a:r>
              <a:rPr lang="en-US" sz="2000" dirty="0"/>
              <a:t> de date</a:t>
            </a:r>
            <a:endParaRPr lang="ro-RO" sz="20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 err="1"/>
              <a:t>ușor</a:t>
            </a:r>
            <a:r>
              <a:rPr lang="en-US" sz="2000" dirty="0"/>
              <a:t> de </a:t>
            </a:r>
            <a:r>
              <a:rPr lang="en-US" sz="2000" dirty="0" err="1"/>
              <a:t>extins</a:t>
            </a:r>
            <a:endParaRPr lang="ro-RO" sz="2000" dirty="0"/>
          </a:p>
          <a:p>
            <a:r>
              <a:rPr lang="en-US" sz="2000" b="1" dirty="0" err="1"/>
              <a:t>Algoritmi</a:t>
            </a:r>
            <a:r>
              <a:rPr lang="en-US" sz="2000" b="1" dirty="0"/>
              <a:t> de </a:t>
            </a:r>
            <a:r>
              <a:rPr lang="en-US" sz="2000" b="1" dirty="0" err="1"/>
              <a:t>planificare</a:t>
            </a:r>
            <a:r>
              <a:rPr lang="ro-RO" sz="2000" b="1" dirty="0"/>
              <a:t> a sarcinilor</a:t>
            </a:r>
            <a:r>
              <a:rPr lang="en-US" sz="2000" b="1" dirty="0"/>
              <a:t> </a:t>
            </a:r>
            <a:r>
              <a:rPr lang="en-US" sz="2000" b="1" dirty="0" err="1"/>
              <a:t>clasici</a:t>
            </a:r>
            <a:r>
              <a:rPr lang="en-US" sz="2000" b="1" dirty="0"/>
              <a:t> </a:t>
            </a:r>
            <a:r>
              <a:rPr lang="en-US" sz="2000" dirty="0"/>
              <a:t>[2]</a:t>
            </a:r>
            <a:endParaRPr lang="ro-RO" sz="2000" dirty="0"/>
          </a:p>
          <a:p>
            <a:r>
              <a:rPr lang="en-US" sz="2000" b="1" dirty="0" err="1"/>
              <a:t>Algoritmi</a:t>
            </a:r>
            <a:r>
              <a:rPr lang="en-US" sz="2000" b="1" dirty="0"/>
              <a:t> de</a:t>
            </a:r>
            <a:r>
              <a:rPr lang="ro-RO" sz="2000" b="1" dirty="0"/>
              <a:t> planificare a sarcinilor de</a:t>
            </a:r>
            <a:r>
              <a:rPr lang="en-US" sz="2000" b="1" dirty="0"/>
              <a:t> tip </a:t>
            </a:r>
            <a:r>
              <a:rPr lang="en-US" sz="2000" b="1" dirty="0" err="1"/>
              <a:t>metaeuristic</a:t>
            </a:r>
            <a:endParaRPr lang="ro-RO" sz="2000" b="1" dirty="0"/>
          </a:p>
          <a:p>
            <a:r>
              <a:rPr lang="en-US" sz="2000" b="1" dirty="0" err="1"/>
              <a:t>Gestionarea</a:t>
            </a:r>
            <a:r>
              <a:rPr lang="en-US" sz="2000" b="1" dirty="0"/>
              <a:t> </a:t>
            </a:r>
            <a:r>
              <a:rPr lang="en-US" sz="2000" b="1" dirty="0" err="1"/>
              <a:t>eficientă</a:t>
            </a:r>
            <a:r>
              <a:rPr lang="en-US" sz="2000" b="1" dirty="0"/>
              <a:t> a </a:t>
            </a:r>
            <a:r>
              <a:rPr lang="en-US" sz="2000" b="1" dirty="0" err="1"/>
              <a:t>resurselor</a:t>
            </a:r>
            <a:endParaRPr lang="en-US" sz="2000" b="1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2000" dirty="0"/>
              <a:t> </a:t>
            </a:r>
            <a:r>
              <a:rPr lang="ro-RO" sz="2000" dirty="0"/>
              <a:t>Consolidarea mașinilor virtuale</a:t>
            </a:r>
            <a:r>
              <a:rPr lang="en-US" sz="2000" dirty="0"/>
              <a:t> [3]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o-RO" sz="2000" dirty="0"/>
              <a:t>Alocarea dinamică a resurselor</a:t>
            </a:r>
            <a:r>
              <a:rPr lang="en-US" sz="2000" dirty="0"/>
              <a:t> [4]</a:t>
            </a:r>
          </a:p>
          <a:p>
            <a:pPr marL="0" indent="0">
              <a:buNone/>
            </a:pPr>
            <a:endParaRPr lang="ro-RO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diagram of a cloud computing process&#10;&#10;AI-generated content may be incorrect.">
            <a:extLst>
              <a:ext uri="{FF2B5EF4-FFF2-40B4-BE49-F238E27FC236}">
                <a16:creationId xmlns:a16="http://schemas.microsoft.com/office/drawing/2014/main" id="{8724723A-19E9-7428-E4E5-2A64AB497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67" y="1380535"/>
            <a:ext cx="4170530" cy="412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687764-0742-5BC3-3EBF-11B4FE056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B90EE01-EF6A-9DD3-6740-E4B91FE5B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E9FBCA-C3DA-3793-4EDC-37774C7F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EAE8FC-460E-BFA4-D242-7C30CD936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77C513-5510-CE33-8F82-4847C72EE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DB7BC9-ED27-0641-0777-D4C2B945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CBDC7-7B2C-32CD-3B25-EF3065D4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chemeClr val="bg1"/>
                </a:solidFill>
              </a:rPr>
              <a:t>Prezentarea soluției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D41B2-1908-FA5D-DB64-EE1C4F3DC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5" y="1077837"/>
            <a:ext cx="4377560" cy="5195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chemeClr val="bg1"/>
                </a:solidFill>
              </a:rPr>
              <a:t>Arhitectura conceptuală</a:t>
            </a:r>
          </a:p>
        </p:txBody>
      </p:sp>
      <p:pic>
        <p:nvPicPr>
          <p:cNvPr id="4" name="Picture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C5753AE3-64C1-C64D-79BE-D544D9E24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383" y="2111506"/>
            <a:ext cx="7295230" cy="430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2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7244B9-A157-B049-49DD-5E6F02F5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6D26C8-F3D8-4C89-1EF3-3F93C9B3B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ro-RO" sz="4000" dirty="0"/>
              <a:t>Prezentarea soluției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70E88-165A-5D2D-A27F-B5EBE9DD3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6145052" cy="3535083"/>
          </a:xfrm>
        </p:spPr>
        <p:txBody>
          <a:bodyPr anchor="t">
            <a:normAutofit fontScale="92500" lnSpcReduction="10000"/>
          </a:bodyPr>
          <a:lstStyle/>
          <a:p>
            <a:pPr>
              <a:buNone/>
            </a:pPr>
            <a:r>
              <a:rPr lang="en-US" sz="2200" b="1" dirty="0" err="1"/>
              <a:t>Structura</a:t>
            </a:r>
            <a:r>
              <a:rPr lang="en-US" sz="2200" b="1" dirty="0"/>
              <a:t> </a:t>
            </a:r>
            <a:r>
              <a:rPr lang="en-US" sz="2200" b="1" dirty="0" err="1"/>
              <a:t>datelor</a:t>
            </a:r>
            <a:r>
              <a:rPr lang="en-US" sz="2200" b="1" dirty="0"/>
              <a:t> </a:t>
            </a:r>
            <a:r>
              <a:rPr lang="en-US" sz="2200" b="1" dirty="0" err="1"/>
              <a:t>pentru</a:t>
            </a:r>
            <a:r>
              <a:rPr lang="en-US" sz="2200" b="1" dirty="0"/>
              <a:t> </a:t>
            </a:r>
            <a:r>
              <a:rPr lang="en-US" sz="2200" b="1" dirty="0" err="1"/>
              <a:t>planificare</a:t>
            </a:r>
            <a:r>
              <a:rPr lang="en-US" sz="2200" b="1" dirty="0"/>
              <a:t> </a:t>
            </a:r>
            <a:r>
              <a:rPr lang="en-US" sz="2200" b="1" dirty="0" err="1"/>
              <a:t>și</a:t>
            </a:r>
            <a:r>
              <a:rPr lang="en-US" sz="2200" b="1" dirty="0"/>
              <a:t> </a:t>
            </a:r>
            <a:r>
              <a:rPr lang="en-US" sz="2200" b="1" dirty="0" err="1"/>
              <a:t>analiză</a:t>
            </a:r>
            <a:endParaRPr lang="en-US" sz="2200" dirty="0"/>
          </a:p>
          <a:p>
            <a:r>
              <a:rPr lang="en-US" sz="1800" b="1" dirty="0" err="1"/>
              <a:t>Parametri</a:t>
            </a:r>
            <a:r>
              <a:rPr lang="en-US" sz="1800" b="1" dirty="0"/>
              <a:t> de </a:t>
            </a:r>
            <a:r>
              <a:rPr lang="en-US" sz="1800" b="1" dirty="0" err="1"/>
              <a:t>intrare</a:t>
            </a:r>
            <a:r>
              <a:rPr lang="en-US" sz="1800" b="1" dirty="0"/>
              <a:t>:</a:t>
            </a:r>
            <a:r>
              <a:rPr lang="en-US" sz="1800" dirty="0"/>
              <a:t> </a:t>
            </a:r>
          </a:p>
          <a:p>
            <a:pPr marL="742950" lvl="1" indent="-285750"/>
            <a:r>
              <a:rPr lang="en-US" sz="1800" dirty="0" err="1"/>
              <a:t>Număr</a:t>
            </a:r>
            <a:r>
              <a:rPr lang="en-US" sz="1800" dirty="0"/>
              <a:t> de </a:t>
            </a:r>
            <a:r>
              <a:rPr lang="en-US" sz="1800" b="1" dirty="0"/>
              <a:t>VM-</a:t>
            </a:r>
            <a:r>
              <a:rPr lang="en-US" sz="1800" b="1" dirty="0" err="1"/>
              <a:t>uri</a:t>
            </a:r>
            <a:r>
              <a:rPr lang="en-US" sz="1800" dirty="0"/>
              <a:t>, </a:t>
            </a:r>
            <a:r>
              <a:rPr lang="en-US" sz="1800" b="1" dirty="0"/>
              <a:t>MIPS</a:t>
            </a:r>
            <a:r>
              <a:rPr lang="en-US" sz="1800" dirty="0"/>
              <a:t>, </a:t>
            </a:r>
            <a:r>
              <a:rPr lang="en-US" sz="1800" b="1" dirty="0"/>
              <a:t>RAM</a:t>
            </a:r>
            <a:r>
              <a:rPr lang="en-US" sz="1800" dirty="0"/>
              <a:t>, </a:t>
            </a:r>
            <a:r>
              <a:rPr lang="en-US" sz="1800" b="1" dirty="0"/>
              <a:t>Bandwidth</a:t>
            </a:r>
            <a:r>
              <a:rPr lang="en-US" sz="1800" dirty="0"/>
              <a:t>, </a:t>
            </a:r>
            <a:r>
              <a:rPr lang="en-US" sz="1800" dirty="0" err="1"/>
              <a:t>număr</a:t>
            </a:r>
            <a:r>
              <a:rPr lang="en-US" sz="1800" dirty="0"/>
              <a:t> de </a:t>
            </a:r>
            <a:r>
              <a:rPr lang="en-US" sz="1800" b="1" dirty="0" err="1"/>
              <a:t>sarcini</a:t>
            </a:r>
            <a:r>
              <a:rPr lang="en-US" sz="1800" dirty="0"/>
              <a:t>.</a:t>
            </a:r>
          </a:p>
          <a:p>
            <a:pPr marL="742950" lvl="1" indent="-285750"/>
            <a:r>
              <a:rPr lang="en-US" sz="1800" dirty="0" err="1"/>
              <a:t>Algoritm</a:t>
            </a:r>
            <a:r>
              <a:rPr lang="en-US" sz="1800" dirty="0"/>
              <a:t> de </a:t>
            </a:r>
            <a:r>
              <a:rPr lang="en-US" sz="1800" dirty="0" err="1"/>
              <a:t>planificare</a:t>
            </a:r>
            <a:r>
              <a:rPr lang="en-US" sz="1800" dirty="0"/>
              <a:t> ales </a:t>
            </a:r>
            <a:endParaRPr lang="ro-RO" sz="1800" dirty="0"/>
          </a:p>
          <a:p>
            <a:pPr marL="742950" lvl="1" indent="-285750"/>
            <a:r>
              <a:rPr lang="en-US" sz="1800" b="1" dirty="0" err="1"/>
              <a:t>Activarea</a:t>
            </a:r>
            <a:r>
              <a:rPr lang="en-US" sz="1800" dirty="0"/>
              <a:t> </a:t>
            </a:r>
            <a:r>
              <a:rPr lang="en-US" sz="1800" dirty="0" err="1"/>
              <a:t>sau</a:t>
            </a:r>
            <a:r>
              <a:rPr lang="en-US" sz="1800" dirty="0"/>
              <a:t> </a:t>
            </a:r>
            <a:r>
              <a:rPr lang="en-US" sz="1800" b="1" dirty="0" err="1"/>
              <a:t>dezactivarea</a:t>
            </a:r>
            <a:r>
              <a:rPr lang="en-US" sz="1800" dirty="0"/>
              <a:t> </a:t>
            </a:r>
            <a:r>
              <a:rPr lang="ro-RO" sz="1800" dirty="0"/>
              <a:t>modului de creștere a eficienței energetice</a:t>
            </a:r>
            <a:endParaRPr lang="en-US" sz="1800" dirty="0"/>
          </a:p>
          <a:p>
            <a:r>
              <a:rPr lang="en-US" sz="1800" b="1" dirty="0" err="1"/>
              <a:t>Rezultate</a:t>
            </a:r>
            <a:r>
              <a:rPr lang="en-US" sz="1800" b="1" dirty="0"/>
              <a:t> simulate:</a:t>
            </a:r>
            <a:r>
              <a:rPr lang="en-US" sz="1800" dirty="0"/>
              <a:t> </a:t>
            </a:r>
          </a:p>
          <a:p>
            <a:pPr marL="742950" lvl="1" indent="-285750"/>
            <a:r>
              <a:rPr lang="en-US" sz="1800" b="1" dirty="0" err="1"/>
              <a:t>Consum</a:t>
            </a:r>
            <a:r>
              <a:rPr lang="en-US" sz="1800" b="1" dirty="0"/>
              <a:t> energetic</a:t>
            </a:r>
            <a:r>
              <a:rPr lang="en-US" sz="1800" dirty="0"/>
              <a:t> per </a:t>
            </a:r>
            <a:r>
              <a:rPr lang="ro-RO" sz="1800" dirty="0"/>
              <a:t>cloudlet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total pe </a:t>
            </a:r>
            <a:r>
              <a:rPr lang="en-US" sz="1800" dirty="0" err="1"/>
              <a:t>DataCenter</a:t>
            </a:r>
            <a:endParaRPr lang="en-US" sz="1800" dirty="0"/>
          </a:p>
          <a:p>
            <a:pPr marL="742950" lvl="1" indent="-285750"/>
            <a:r>
              <a:rPr lang="en-US" sz="1800" b="1" dirty="0"/>
              <a:t>Timp total de </a:t>
            </a:r>
            <a:r>
              <a:rPr lang="en-US" sz="1800" b="1" dirty="0" err="1"/>
              <a:t>execuție</a:t>
            </a:r>
            <a:r>
              <a:rPr lang="en-US" sz="1800" dirty="0"/>
              <a:t> </a:t>
            </a:r>
            <a:endParaRPr lang="ro-RO" sz="1800" dirty="0"/>
          </a:p>
          <a:p>
            <a:pPr marL="742950" lvl="1" indent="-285750"/>
            <a:r>
              <a:rPr lang="en-US" sz="1800" b="1" dirty="0" err="1"/>
              <a:t>Eficiența</a:t>
            </a:r>
            <a:r>
              <a:rPr lang="en-US" sz="1800" b="1" dirty="0"/>
              <a:t> </a:t>
            </a:r>
            <a:r>
              <a:rPr lang="en-US" sz="1800" b="1" dirty="0" err="1"/>
              <a:t>algoritmului</a:t>
            </a:r>
            <a:r>
              <a:rPr lang="en-US" sz="1800" dirty="0"/>
              <a:t> ales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termeni</a:t>
            </a:r>
            <a:r>
              <a:rPr lang="en-US" sz="1800" dirty="0"/>
              <a:t> de cost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consum</a:t>
            </a:r>
            <a:r>
              <a:rPr lang="en-US" sz="1800" dirty="0"/>
              <a:t> de </a:t>
            </a:r>
            <a:r>
              <a:rPr lang="en-US" sz="1800" dirty="0" err="1"/>
              <a:t>resurse</a:t>
            </a:r>
            <a:endParaRPr lang="en-US" sz="1800" dirty="0"/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E4305D-A8B0-17B5-0F64-E1E26CFC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499" y="1069924"/>
            <a:ext cx="3263605" cy="48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39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78685-E5E7-C762-B84F-494EA75D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D6F45-EE5B-14EA-68E8-216FF105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 dirty="0">
                <a:solidFill>
                  <a:srgbClr val="FFFFFF"/>
                </a:solidFill>
              </a:rPr>
              <a:t>Prezentarea soluției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03880-EF7F-14C3-CDA6-14433CA98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1774006"/>
            <a:ext cx="10820401" cy="46185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o-RO" sz="2200" b="1" dirty="0"/>
              <a:t>Algoritmi de planificare utilizați</a:t>
            </a:r>
          </a:p>
          <a:p>
            <a:pPr marL="457200" lvl="1" indent="0">
              <a:buNone/>
            </a:pPr>
            <a:r>
              <a:rPr lang="ro-RO" sz="2000" b="1" dirty="0"/>
              <a:t>C</a:t>
            </a:r>
            <a:r>
              <a:rPr lang="en-US" sz="2000" b="1" dirty="0" err="1"/>
              <a:t>lasici</a:t>
            </a:r>
            <a:r>
              <a:rPr lang="en-US" sz="2000" b="1" dirty="0"/>
              <a:t>:</a:t>
            </a:r>
            <a:endParaRPr lang="ro-RO" sz="2000" b="1" dirty="0"/>
          </a:p>
          <a:p>
            <a:pPr lvl="1"/>
            <a:r>
              <a:rPr lang="en-US" sz="2000" b="1" dirty="0"/>
              <a:t>FCFS (First</a:t>
            </a:r>
            <a:r>
              <a:rPr lang="ro-RO" sz="2000" b="1" dirty="0"/>
              <a:t> </a:t>
            </a:r>
            <a:r>
              <a:rPr lang="en-US" sz="2000" b="1" dirty="0"/>
              <a:t>Come</a:t>
            </a:r>
            <a:r>
              <a:rPr lang="ro-RO" sz="2000" b="1" dirty="0"/>
              <a:t> </a:t>
            </a:r>
            <a:r>
              <a:rPr lang="en-US" sz="2000" b="1" dirty="0"/>
              <a:t>First</a:t>
            </a:r>
            <a:r>
              <a:rPr lang="ro-RO" sz="2000" b="1" dirty="0"/>
              <a:t> </a:t>
            </a:r>
            <a:r>
              <a:rPr lang="en-US" sz="2000" b="1" dirty="0"/>
              <a:t>Served)</a:t>
            </a:r>
            <a:r>
              <a:rPr lang="en-US" sz="2000" dirty="0"/>
              <a:t> – </a:t>
            </a:r>
            <a:r>
              <a:rPr lang="en-US" sz="2000" dirty="0" err="1"/>
              <a:t>execută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ordinea</a:t>
            </a:r>
            <a:r>
              <a:rPr lang="en-US" sz="2000" dirty="0"/>
              <a:t> </a:t>
            </a:r>
            <a:r>
              <a:rPr lang="en-US" sz="2000" dirty="0" err="1"/>
              <a:t>sosirii</a:t>
            </a:r>
            <a:endParaRPr lang="en-US" sz="2000" dirty="0"/>
          </a:p>
          <a:p>
            <a:pPr lvl="1"/>
            <a:r>
              <a:rPr lang="en-US" sz="2000" b="1" dirty="0"/>
              <a:t>Round Robin</a:t>
            </a:r>
            <a:r>
              <a:rPr lang="en-US" sz="2000" dirty="0"/>
              <a:t> – </a:t>
            </a:r>
            <a:r>
              <a:rPr lang="en-US" sz="2000" dirty="0" err="1"/>
              <a:t>alocă</a:t>
            </a:r>
            <a:r>
              <a:rPr lang="en-US" sz="2000" dirty="0"/>
              <a:t> </a:t>
            </a:r>
            <a:r>
              <a:rPr lang="en-US" sz="2000" dirty="0" err="1"/>
              <a:t>timp</a:t>
            </a:r>
            <a:r>
              <a:rPr lang="en-US" sz="2000" dirty="0"/>
              <a:t> egal </a:t>
            </a:r>
            <a:r>
              <a:rPr lang="en-US" sz="2000" dirty="0" err="1"/>
              <a:t>fiecărei</a:t>
            </a:r>
            <a:r>
              <a:rPr lang="en-US" sz="2000" dirty="0"/>
              <a:t> </a:t>
            </a:r>
            <a:r>
              <a:rPr lang="en-US" sz="2000" dirty="0" err="1"/>
              <a:t>sarcini</a:t>
            </a:r>
            <a:r>
              <a:rPr lang="en-US" sz="2000" dirty="0"/>
              <a:t>,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cicluri</a:t>
            </a:r>
            <a:endParaRPr lang="en-US" sz="2000" dirty="0"/>
          </a:p>
          <a:p>
            <a:pPr lvl="1"/>
            <a:r>
              <a:rPr lang="en-US" sz="2000" b="1" dirty="0"/>
              <a:t>Min-Min</a:t>
            </a:r>
            <a:r>
              <a:rPr lang="en-US" sz="2000" dirty="0"/>
              <a:t> – </a:t>
            </a:r>
            <a:r>
              <a:rPr lang="en-US" sz="2000" dirty="0" err="1"/>
              <a:t>prioritizează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mici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execuție</a:t>
            </a:r>
            <a:r>
              <a:rPr lang="en-US" sz="2000" dirty="0"/>
              <a:t> </a:t>
            </a:r>
            <a:r>
              <a:rPr lang="en-US" sz="2000" dirty="0" err="1"/>
              <a:t>rapidă</a:t>
            </a:r>
            <a:endParaRPr lang="en-US" sz="2000" dirty="0"/>
          </a:p>
          <a:p>
            <a:pPr lvl="1"/>
            <a:r>
              <a:rPr lang="en-US" sz="2000" b="1" dirty="0"/>
              <a:t>Max-Min</a:t>
            </a:r>
            <a:r>
              <a:rPr lang="en-US" sz="2000" dirty="0"/>
              <a:t> – </a:t>
            </a:r>
            <a:r>
              <a:rPr lang="en-US" sz="2000" dirty="0" err="1"/>
              <a:t>favorizează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lungi, pe </a:t>
            </a:r>
            <a:r>
              <a:rPr lang="en-US" sz="2000" dirty="0" err="1"/>
              <a:t>resurse</a:t>
            </a:r>
            <a:r>
              <a:rPr lang="en-US" sz="2000" dirty="0"/>
              <a:t> </a:t>
            </a:r>
            <a:r>
              <a:rPr lang="en-US" sz="2000" dirty="0" err="1"/>
              <a:t>rapide</a:t>
            </a:r>
            <a:endParaRPr lang="en-US" sz="2000" dirty="0"/>
          </a:p>
          <a:p>
            <a:pPr lvl="1"/>
            <a:r>
              <a:rPr lang="en-US" sz="2000" b="1" dirty="0"/>
              <a:t>LJF (Longest Job First)</a:t>
            </a:r>
            <a:r>
              <a:rPr lang="en-US" sz="2000" dirty="0"/>
              <a:t> – </a:t>
            </a:r>
            <a:r>
              <a:rPr lang="en-US" sz="2000" dirty="0" err="1"/>
              <a:t>ordonează</a:t>
            </a:r>
            <a:r>
              <a:rPr lang="en-US" sz="2000" dirty="0"/>
              <a:t> </a:t>
            </a:r>
            <a:r>
              <a:rPr lang="en-US" sz="2000" dirty="0" err="1"/>
              <a:t>descrescător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durată</a:t>
            </a:r>
            <a:endParaRPr lang="en-US" sz="2000" dirty="0"/>
          </a:p>
          <a:p>
            <a:pPr lvl="1"/>
            <a:r>
              <a:rPr lang="en-US" sz="2000" b="1" dirty="0"/>
              <a:t>Random Scheduler</a:t>
            </a:r>
            <a:r>
              <a:rPr lang="en-US" sz="2000" dirty="0"/>
              <a:t> – </a:t>
            </a:r>
            <a:r>
              <a:rPr lang="en-US" sz="2000" dirty="0" err="1"/>
              <a:t>atribuie</a:t>
            </a:r>
            <a:r>
              <a:rPr lang="en-US" sz="2000" dirty="0"/>
              <a:t> </a:t>
            </a:r>
            <a:r>
              <a:rPr lang="en-US" sz="2000" dirty="0" err="1"/>
              <a:t>sarcinile</a:t>
            </a:r>
            <a:r>
              <a:rPr lang="en-US" sz="2000" dirty="0"/>
              <a:t> </a:t>
            </a:r>
            <a:r>
              <a:rPr lang="en-US" sz="2000" dirty="0" err="1"/>
              <a:t>aleator</a:t>
            </a:r>
            <a:r>
              <a:rPr lang="en-US" sz="2000" dirty="0"/>
              <a:t> VM-</a:t>
            </a:r>
            <a:r>
              <a:rPr lang="en-US" sz="2000" dirty="0" err="1"/>
              <a:t>urilor</a:t>
            </a:r>
            <a:endParaRPr lang="en-US" sz="2000" dirty="0"/>
          </a:p>
          <a:p>
            <a:pPr lvl="1"/>
            <a:r>
              <a:rPr lang="en-US" sz="2000" b="1" dirty="0" err="1"/>
              <a:t>MinLengthRoundRobin</a:t>
            </a:r>
            <a:r>
              <a:rPr lang="en-US" sz="2000" dirty="0"/>
              <a:t> – </a:t>
            </a:r>
            <a:r>
              <a:rPr lang="en-US" sz="2000" dirty="0" err="1"/>
              <a:t>hibrid</a:t>
            </a:r>
            <a:r>
              <a:rPr lang="en-US" sz="2000" dirty="0"/>
              <a:t> care </a:t>
            </a:r>
            <a:r>
              <a:rPr lang="en-US" sz="2000" dirty="0" err="1"/>
              <a:t>combină</a:t>
            </a:r>
            <a:r>
              <a:rPr lang="en-US" sz="2000" dirty="0"/>
              <a:t> </a:t>
            </a:r>
            <a:r>
              <a:rPr lang="en-US" sz="2000" dirty="0" err="1"/>
              <a:t>ordonarea</a:t>
            </a:r>
            <a:r>
              <a:rPr lang="en-US" sz="2000" dirty="0"/>
              <a:t> </a:t>
            </a:r>
            <a:r>
              <a:rPr lang="en-US" sz="2000" dirty="0" err="1"/>
              <a:t>după</a:t>
            </a:r>
            <a:r>
              <a:rPr lang="en-US" sz="2000" dirty="0"/>
              <a:t> </a:t>
            </a:r>
            <a:r>
              <a:rPr lang="en-US" sz="2000" dirty="0" err="1"/>
              <a:t>lungime</a:t>
            </a:r>
            <a:r>
              <a:rPr lang="en-US" sz="2000" dirty="0"/>
              <a:t> cu </a:t>
            </a:r>
            <a:r>
              <a:rPr lang="en-US" sz="2000" dirty="0" err="1"/>
              <a:t>rotația</a:t>
            </a:r>
            <a:r>
              <a:rPr lang="en-US" sz="2000" dirty="0"/>
              <a:t> </a:t>
            </a:r>
            <a:r>
              <a:rPr lang="en-US" sz="2000" dirty="0" err="1"/>
              <a:t>ciclică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 err="1"/>
              <a:t>Algoritmi</a:t>
            </a:r>
            <a:r>
              <a:rPr lang="en-US" sz="2000" b="1" dirty="0"/>
              <a:t> de tip </a:t>
            </a:r>
            <a:r>
              <a:rPr lang="en-US" sz="2000" b="1" dirty="0" err="1"/>
              <a:t>metaeuristic</a:t>
            </a:r>
            <a:r>
              <a:rPr lang="en-US" sz="2000" b="1" dirty="0"/>
              <a:t>:</a:t>
            </a:r>
            <a:endParaRPr lang="ro-RO" sz="2000" dirty="0"/>
          </a:p>
          <a:p>
            <a:pPr lvl="1"/>
            <a:r>
              <a:rPr lang="en-US" sz="2000" b="1" dirty="0"/>
              <a:t>ACO (Ant Colony Optimization)</a:t>
            </a:r>
            <a:r>
              <a:rPr lang="en-US" sz="2000" dirty="0"/>
              <a:t> – </a:t>
            </a:r>
            <a:r>
              <a:rPr lang="en-US" sz="2000" dirty="0" err="1"/>
              <a:t>inspirat</a:t>
            </a:r>
            <a:r>
              <a:rPr lang="en-US" sz="2000" dirty="0"/>
              <a:t> din </a:t>
            </a:r>
            <a:r>
              <a:rPr lang="en-US" sz="2000" dirty="0" err="1"/>
              <a:t>comportamentul</a:t>
            </a:r>
            <a:r>
              <a:rPr lang="en-US" sz="2000" dirty="0"/>
              <a:t> </a:t>
            </a:r>
            <a:r>
              <a:rPr lang="en-US" sz="2000" dirty="0" err="1"/>
              <a:t>furnicilor</a:t>
            </a:r>
            <a:endParaRPr lang="en-US" sz="2000" dirty="0"/>
          </a:p>
          <a:p>
            <a:pPr lvl="1"/>
            <a:r>
              <a:rPr lang="en-US" sz="2000" b="1" dirty="0"/>
              <a:t>PSO (Particle Swarm Optimization)</a:t>
            </a:r>
            <a:r>
              <a:rPr lang="en-US" sz="2000" dirty="0"/>
              <a:t> – </a:t>
            </a:r>
            <a:r>
              <a:rPr lang="en-US" sz="2000" dirty="0" err="1"/>
              <a:t>bazat</a:t>
            </a:r>
            <a:r>
              <a:rPr lang="en-US" sz="2000" dirty="0"/>
              <a:t> pe </a:t>
            </a:r>
            <a:r>
              <a:rPr lang="en-US" sz="2000" dirty="0" err="1"/>
              <a:t>mișcarea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roi</a:t>
            </a:r>
            <a:endParaRPr lang="en-US" sz="2000" dirty="0"/>
          </a:p>
          <a:p>
            <a:pPr lvl="1"/>
            <a:r>
              <a:rPr lang="en-US" sz="2000" b="1" dirty="0" err="1"/>
              <a:t>Algoritm</a:t>
            </a:r>
            <a:r>
              <a:rPr lang="en-US" sz="2000" b="1" dirty="0"/>
              <a:t> Genetic (GA)</a:t>
            </a:r>
            <a:r>
              <a:rPr lang="en-US" sz="2000" dirty="0"/>
              <a:t> – </a:t>
            </a:r>
            <a:r>
              <a:rPr lang="en-US" sz="2000" dirty="0" err="1"/>
              <a:t>folosește</a:t>
            </a:r>
            <a:r>
              <a:rPr lang="en-US" sz="2000" dirty="0"/>
              <a:t> </a:t>
            </a:r>
            <a:r>
              <a:rPr lang="en-US" sz="2000" dirty="0" err="1"/>
              <a:t>selecție</a:t>
            </a:r>
            <a:r>
              <a:rPr lang="en-US" sz="2000" dirty="0"/>
              <a:t>, </a:t>
            </a:r>
            <a:r>
              <a:rPr lang="en-US" sz="2000" dirty="0" err="1"/>
              <a:t>recombinare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mutație</a:t>
            </a:r>
            <a:endParaRPr lang="en-US" sz="2000" dirty="0"/>
          </a:p>
          <a:p>
            <a:pPr lvl="2"/>
            <a:endParaRPr lang="ro-RO" sz="700" dirty="0"/>
          </a:p>
          <a:p>
            <a:pPr marL="0" indent="0">
              <a:buNone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988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4E4110-7ABF-B27D-FA83-3E7979C82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o-RO" sz="4000">
                <a:solidFill>
                  <a:srgbClr val="FFFFFF"/>
                </a:solidFill>
              </a:rPr>
              <a:t>Prezentarea soluției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2C64D-2101-2CFC-8419-7BADFBAF6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Tehnici</a:t>
            </a:r>
            <a:r>
              <a:rPr lang="en-US" sz="2400" b="1" dirty="0"/>
              <a:t> </a:t>
            </a:r>
            <a:r>
              <a:rPr lang="en-US" sz="2400" b="1" dirty="0" err="1"/>
              <a:t>aplicate</a:t>
            </a:r>
            <a:r>
              <a:rPr lang="ro-RO" sz="2400" b="1" dirty="0"/>
              <a:t> pentru g</a:t>
            </a:r>
            <a:r>
              <a:rPr lang="en-US" sz="2400" b="1" dirty="0" err="1"/>
              <a:t>estionarea</a:t>
            </a:r>
            <a:r>
              <a:rPr lang="en-US" sz="2400" b="1" dirty="0"/>
              <a:t> </a:t>
            </a:r>
            <a:r>
              <a:rPr lang="en-US" sz="2400" b="1" dirty="0" err="1"/>
              <a:t>eficientă</a:t>
            </a:r>
            <a:r>
              <a:rPr lang="en-US" sz="2400" b="1" dirty="0"/>
              <a:t> a </a:t>
            </a:r>
            <a:r>
              <a:rPr lang="en-US" sz="2400" b="1" dirty="0" err="1"/>
              <a:t>resurselor</a:t>
            </a:r>
            <a:endParaRPr lang="en-US" sz="2400" b="1" dirty="0"/>
          </a:p>
          <a:p>
            <a:r>
              <a:rPr lang="ro-RO" sz="2400" b="1" dirty="0"/>
              <a:t>Consolidarea mașinilor virtuale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Migrează</a:t>
            </a:r>
            <a:r>
              <a:rPr lang="en-US" dirty="0"/>
              <a:t> </a:t>
            </a:r>
            <a:r>
              <a:rPr lang="en-US" dirty="0" err="1"/>
              <a:t>sarcinile</a:t>
            </a:r>
            <a:r>
              <a:rPr lang="en-US" dirty="0"/>
              <a:t> de pe VM-urile </a:t>
            </a:r>
            <a:r>
              <a:rPr lang="en-US" dirty="0" err="1"/>
              <a:t>subutilizate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active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oprirea</a:t>
            </a:r>
            <a:r>
              <a:rPr lang="en-US" dirty="0"/>
              <a:t> </a:t>
            </a:r>
            <a:r>
              <a:rPr lang="en-US" dirty="0" err="1"/>
              <a:t>mașinilor</a:t>
            </a:r>
            <a:r>
              <a:rPr lang="en-US" dirty="0"/>
              <a:t> </a:t>
            </a:r>
            <a:r>
              <a:rPr lang="en-US" dirty="0" err="1"/>
              <a:t>virtuale</a:t>
            </a:r>
            <a:r>
              <a:rPr lang="en-US" dirty="0"/>
              <a:t> inactive </a:t>
            </a:r>
          </a:p>
          <a:p>
            <a:r>
              <a:rPr lang="ro-RO" sz="2400" b="1" dirty="0"/>
              <a:t>Scalarea dinamică a resurselor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Activează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dezactivează</a:t>
            </a:r>
            <a:r>
              <a:rPr lang="en-US" dirty="0"/>
              <a:t> </a:t>
            </a:r>
            <a:r>
              <a:rPr lang="en-US" dirty="0" err="1"/>
              <a:t>resurse</a:t>
            </a:r>
            <a:r>
              <a:rPr lang="en-US" dirty="0"/>
              <a:t> (CPU, RAM) pe </a:t>
            </a:r>
            <a:r>
              <a:rPr lang="en-US" dirty="0" err="1"/>
              <a:t>baza</a:t>
            </a:r>
            <a:r>
              <a:rPr lang="en-US" dirty="0"/>
              <a:t> </a:t>
            </a:r>
            <a:r>
              <a:rPr lang="en-US" dirty="0" err="1"/>
              <a:t>utilizării</a:t>
            </a:r>
            <a:r>
              <a:rPr lang="en-US" dirty="0"/>
              <a:t> </a:t>
            </a:r>
            <a:r>
              <a:rPr lang="en-US" dirty="0" err="1"/>
              <a:t>efective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Menține</a:t>
            </a:r>
            <a:r>
              <a:rPr lang="en-US" dirty="0"/>
              <a:t> </a:t>
            </a:r>
            <a:r>
              <a:rPr lang="en-US" dirty="0" err="1"/>
              <a:t>echilibrul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performanță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consum</a:t>
            </a:r>
            <a:r>
              <a:rPr lang="en-US" dirty="0"/>
              <a:t> energetic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2501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811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Courier New</vt:lpstr>
      <vt:lpstr>Office Theme</vt:lpstr>
      <vt:lpstr>SchedCloud: Simulator bazat pe CloudSim 7G pentru tehnici de alocare a sarcinilor în Cloud Computing în vederea îmbunătățirii performanței și eficienței energetice </vt:lpstr>
      <vt:lpstr>Cuprins</vt:lpstr>
      <vt:lpstr>Introducere</vt:lpstr>
      <vt:lpstr>Scopul și obiectivele proiectului</vt:lpstr>
      <vt:lpstr>Studiu Bibliografic</vt:lpstr>
      <vt:lpstr>Prezentarea soluției</vt:lpstr>
      <vt:lpstr>Prezentarea soluției</vt:lpstr>
      <vt:lpstr>Prezentarea soluției</vt:lpstr>
      <vt:lpstr>Prezentarea soluției</vt:lpstr>
      <vt:lpstr>Prezentarea soluției</vt:lpstr>
      <vt:lpstr>Testare, validare și evaluare</vt:lpstr>
      <vt:lpstr>Concluzii</vt:lpstr>
      <vt:lpstr>Bibliografie</vt:lpstr>
      <vt:lpstr>Întrebări?</vt:lpstr>
      <vt:lpstr>Mulțumesc!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Tania Souca</dc:creator>
  <cp:lastModifiedBy>Tania Souca</cp:lastModifiedBy>
  <cp:revision>5</cp:revision>
  <dcterms:created xsi:type="dcterms:W3CDTF">2025-07-11T07:32:59Z</dcterms:created>
  <dcterms:modified xsi:type="dcterms:W3CDTF">2025-07-11T09:41:48Z</dcterms:modified>
</cp:coreProperties>
</file>