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4" r:id="rId9"/>
    <p:sldId id="272" r:id="rId10"/>
    <p:sldId id="271" r:id="rId11"/>
    <p:sldId id="265" r:id="rId12"/>
    <p:sldId id="277" r:id="rId13"/>
    <p:sldId id="282" r:id="rId14"/>
    <p:sldId id="280" r:id="rId15"/>
    <p:sldId id="267" r:id="rId16"/>
    <p:sldId id="268" r:id="rId17"/>
    <p:sldId id="276" r:id="rId18"/>
    <p:sldId id="269" r:id="rId19"/>
    <p:sldId id="270" r:id="rId20"/>
    <p:sldId id="281" r:id="rId21"/>
    <p:sldId id="278" r:id="rId22"/>
    <p:sldId id="283" r:id="rId23"/>
    <p:sldId id="284" r:id="rId24"/>
    <p:sldId id="279" r:id="rId25"/>
    <p:sldId id="285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26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2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6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1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46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86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1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29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7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00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80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DD84-8C5E-47D1-9556-215D4A859BC5}" type="datetimeFigureOut">
              <a:rPr lang="uk-UA" smtClean="0"/>
              <a:t>20.02.2023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EA9B-13F7-4A9D-B823-12FEC48C42A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1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chain.com.ua/regyliarni-virazi-python-vid-prostogo-do-skladnogo-podrobici-prikladi-ilustracii-vpravi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uk/3/howto/regex.html" TargetMode="External"/><Relationship Id="rId4" Type="http://schemas.openxmlformats.org/officeDocument/2006/relationships/hyperlink" Target="https://www.regular-expressions.inf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рядків засобами мови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3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1" y="4190907"/>
            <a:ext cx="3792041" cy="2133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10" y="4353092"/>
            <a:ext cx="5322269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rmAutofit/>
          </a:bodyPr>
          <a:lstStyle/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до 9;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будь-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нецифровий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символ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пробілу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будь-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непробільний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будь-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будь-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цифро-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літерний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 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слова;</a:t>
            </a:r>
          </a:p>
          <a:p>
            <a:pPr marL="630238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символ;</a:t>
            </a:r>
          </a:p>
          <a:p>
            <a:pPr marL="630238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(Приклад)\. 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крапці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регулярних виразів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594801" y="1136343"/>
          <a:ext cx="11292398" cy="5468644"/>
        </p:xfrm>
        <a:graphic>
          <a:graphicData uri="http://schemas.openxmlformats.org/drawingml/2006/table">
            <a:tbl>
              <a:tblPr/>
              <a:tblGrid>
                <a:gridCol w="5646199"/>
                <a:gridCol w="5646199"/>
              </a:tblGrid>
              <a:tr h="41403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de-DE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de-DE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текст «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1028">
                <a:tc>
                  <a:txBody>
                    <a:bodyPr/>
                    <a:lstStyle/>
                    <a:p>
                      <a:pPr algn="ctr" defTabSz="777875" fontAlgn="ctr"/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d{5}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Послідовності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5 цифр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 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означає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будь-яку цифру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{5} —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рівно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разів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210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de-DE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/d{4}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Дати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форматі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ДД/ММ/РРРР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(та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інші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шматки, на них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схожі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наприклад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98/76/5432)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8029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{3}b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Слова в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трьох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літер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 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означає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кордон слова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(з одного боку буква, а з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іншого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 — будь-яка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літера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 —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рівно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три рази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4529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[-+]?d+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Ціле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число,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наприклад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7, +17, -42, 0013 (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можливі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провідні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нулі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[-+]? —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або-або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пусто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d+ —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послідовність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1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більше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цифр</a:t>
                      </a:r>
                    </a:p>
                  </a:txBody>
                  <a:tcPr marL="23804" marR="23804" marT="23804" marB="2380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445" y="541538"/>
            <a:ext cx="10515600" cy="55999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вказати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шукати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- [  ]. </a:t>
            </a:r>
          </a:p>
          <a:p>
            <a:pPr marL="0" indent="0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[0-9]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[0-9]+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числа,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[0–9]%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0 до 9 перед знаком %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[123abc]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будь-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з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шести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[\d\-]+ 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(Для того,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вказати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дефіс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-.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символ, нам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зворотній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слеш - \. Для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зручніше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скорочення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цифр -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\d. )</a:t>
            </a:r>
          </a:p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a{3}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знайде всі послідовності по 3 букви 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підряд,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a{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знайде всі послідовності літер 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довжиною від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'\w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+‘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будь яка буква чи цифра; 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'\W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+‘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все крім букв і цифр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[A-Z]\d[A-Z]\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буква, цифра,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буква,цифра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Екранування «\»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78384"/>
            <a:ext cx="10862569" cy="4898579"/>
          </a:xfrm>
        </p:spPr>
        <p:txBody>
          <a:bodyPr/>
          <a:lstStyle/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замовчуванням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.^$*+? {}[]\|()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є спецсимволами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вони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спецсимволи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звичайними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екранувати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чином, 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символ, а 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крапки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екранувати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виглядатиме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ru-RU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використовуємо запис </a:t>
            </a: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'\\\\</a:t>
            </a:r>
            <a:r>
              <a:rPr lang="de-DE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альтернатовою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рядки  </a:t>
            </a:r>
            <a:r>
              <a:rPr lang="de-D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"\\data"</a:t>
            </a:r>
          </a:p>
          <a:p>
            <a:pPr marL="0" indent="45720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00000"/>
              </a:lnSpc>
              <a:spcBef>
                <a:spcPts val="0"/>
              </a:spcBef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1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У модулі </a:t>
            </a:r>
            <a:r>
              <a:rPr lang="de-DE" dirty="0" err="1"/>
              <a:t>re</a:t>
            </a:r>
            <a:r>
              <a:rPr lang="de-DE" dirty="0"/>
              <a:t> </a:t>
            </a:r>
            <a:r>
              <a:rPr lang="uk-UA" dirty="0"/>
              <a:t>визначено кілька функцій і констант для роботи з </a:t>
            </a:r>
            <a:r>
              <a:rPr lang="de-DE" dirty="0" err="1"/>
              <a:t>RegEx</a:t>
            </a:r>
            <a:r>
              <a:rPr lang="de-DE" dirty="0"/>
              <a:t>. </a:t>
            </a:r>
            <a:r>
              <a:rPr lang="uk-UA" dirty="0"/>
              <a:t>Ось найпоширеніші функції</a:t>
            </a:r>
            <a:r>
              <a:rPr lang="uk-UA" dirty="0" smtClean="0"/>
              <a:t>:</a:t>
            </a:r>
            <a:endParaRPr lang="en-US" dirty="0" smtClean="0"/>
          </a:p>
          <a:p>
            <a:pPr marL="0" indent="0"/>
            <a:r>
              <a:rPr lang="uk-UA" dirty="0"/>
              <a:t>        </a:t>
            </a:r>
            <a:r>
              <a:rPr lang="de-DE" dirty="0"/>
              <a:t>  </a:t>
            </a:r>
            <a:r>
              <a:rPr lang="de-DE" dirty="0" err="1" smtClean="0"/>
              <a:t>re.match</a:t>
            </a:r>
            <a:r>
              <a:rPr lang="de-DE" dirty="0" smtClean="0"/>
              <a:t>()</a:t>
            </a:r>
            <a:endParaRPr lang="uk-UA" dirty="0" smtClean="0"/>
          </a:p>
          <a:p>
            <a:pPr marL="0" indent="896938"/>
            <a:r>
              <a:rPr lang="de-DE" dirty="0" err="1" smtClean="0"/>
              <a:t>re.search</a:t>
            </a:r>
            <a:r>
              <a:rPr lang="de-DE" dirty="0"/>
              <a:t>()</a:t>
            </a:r>
          </a:p>
          <a:p>
            <a:r>
              <a:rPr lang="de-DE" dirty="0"/>
              <a:t>        </a:t>
            </a:r>
            <a:r>
              <a:rPr lang="de-DE" dirty="0" err="1"/>
              <a:t>re.findall</a:t>
            </a:r>
            <a:r>
              <a:rPr lang="de-DE" dirty="0"/>
              <a:t>()</a:t>
            </a:r>
          </a:p>
          <a:p>
            <a:r>
              <a:rPr lang="de-DE" dirty="0"/>
              <a:t>        </a:t>
            </a:r>
            <a:r>
              <a:rPr lang="de-DE" dirty="0" err="1"/>
              <a:t>re.split</a:t>
            </a:r>
            <a:r>
              <a:rPr lang="de-DE" dirty="0"/>
              <a:t>()</a:t>
            </a:r>
          </a:p>
          <a:p>
            <a:r>
              <a:rPr lang="de-DE" dirty="0"/>
              <a:t>        </a:t>
            </a:r>
            <a:r>
              <a:rPr lang="de-DE" dirty="0" err="1"/>
              <a:t>re.sub</a:t>
            </a:r>
            <a:r>
              <a:rPr lang="de-DE" dirty="0"/>
              <a:t>()</a:t>
            </a:r>
          </a:p>
          <a:p>
            <a:r>
              <a:rPr lang="de-DE" dirty="0"/>
              <a:t>        </a:t>
            </a:r>
            <a:r>
              <a:rPr lang="de-DE" dirty="0" err="1"/>
              <a:t>re.compile</a:t>
            </a:r>
            <a:r>
              <a:rPr lang="de-DE" dirty="0"/>
              <a:t>()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69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пис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функцій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056443"/>
            <a:ext cx="10906957" cy="51205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входження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на початку рядка.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Звичайний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re.match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r'шаблон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рядок):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Цей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поверне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фрагменти розташовані не на початку рядка.</a:t>
            </a:r>
          </a:p>
          <a:p>
            <a:pPr marL="0" indent="0" algn="just">
              <a:buNone/>
            </a:pP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перше входження фрагмента у будь-якому місці та повертає шуканий фрагмент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у рядку є інші фрагменти, які відповідають запиту,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їх проігнорує. 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e.search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 додаткові методи:</a:t>
            </a:r>
          </a:p>
          <a:p>
            <a:pPr marL="1882775" indent="-1341438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кортеж, що містить початкову та кінцеву позиції шуканого фрагмента.</a:t>
            </a:r>
          </a:p>
          <a:p>
            <a:pPr marL="0" indent="541338" algn="just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поверне рядок, переданий у функцію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541338" algn="just">
              <a:buNone/>
            </a:pP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фрагмент рядка, у якому виявлено збіг.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370" y="645726"/>
            <a:ext cx="7482166" cy="20974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90" y="1694462"/>
            <a:ext cx="5943600" cy="571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49" y="3114728"/>
            <a:ext cx="7118181" cy="2584735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463349" y="645726"/>
            <a:ext cx="11468239" cy="5410458"/>
            <a:chOff x="463349" y="660534"/>
            <a:chExt cx="11468239" cy="5410458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349" y="3129536"/>
              <a:ext cx="7118181" cy="258473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5"/>
            <a:srcRect r="10374"/>
            <a:stretch/>
          </p:blipFill>
          <p:spPr>
            <a:xfrm>
              <a:off x="6330565" y="4108842"/>
              <a:ext cx="5601023" cy="1962150"/>
            </a:xfrm>
            <a:prstGeom prst="rect">
              <a:avLst/>
            </a:prstGeom>
          </p:spPr>
        </p:pic>
        <p:pic>
          <p:nvPicPr>
            <p:cNvPr id="9" name="Объект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370" y="660534"/>
              <a:ext cx="7482166" cy="2097473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390" y="1709270"/>
              <a:ext cx="59436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5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575" y="115408"/>
            <a:ext cx="7892248" cy="5628443"/>
          </a:xfrm>
          <a:prstGeom prst="rect">
            <a:avLst/>
          </a:prstGeom>
        </p:spPr>
      </p:pic>
      <p:pic>
        <p:nvPicPr>
          <p:cNvPr id="16" name="Объект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3967" y="2605597"/>
            <a:ext cx="5430914" cy="42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727969"/>
            <a:ext cx="10658383" cy="5448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усі входження фрагмента, у будь-якому місці. Функція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враховує регістр символів. Щоб у результат увійшли фрагменти із символами в іншому регістрі, застосовують прапор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re.IGNORECASE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re.I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de-DE" dirty="0" err="1"/>
              <a:t>match</a:t>
            </a:r>
            <a:r>
              <a:rPr lang="de-DE" dirty="0"/>
              <a:t> = </a:t>
            </a:r>
            <a:r>
              <a:rPr lang="de-DE" dirty="0" err="1"/>
              <a:t>re.findall</a:t>
            </a:r>
            <a:r>
              <a:rPr lang="de-DE" dirty="0"/>
              <a:t>(r'</a:t>
            </a:r>
            <a:r>
              <a:rPr lang="uk-UA" dirty="0"/>
              <a:t>не', </a:t>
            </a:r>
            <a:r>
              <a:rPr lang="de-DE" dirty="0"/>
              <a:t>s, </a:t>
            </a:r>
            <a:r>
              <a:rPr lang="de-DE" dirty="0" err="1"/>
              <a:t>re.I</a:t>
            </a:r>
            <a:r>
              <a:rPr lang="de-DE" dirty="0"/>
              <a:t>)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розщеплює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рядок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шаблоном.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розщеплень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задається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числом (прапором)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re.sub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замінює фрагмент відповідно до шаблону.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об'єкт із регулярного вираження. Застосовується, якщо один і той же пошуковий шаблон використовується в коді кілька разів.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68" y="696766"/>
            <a:ext cx="6600825" cy="1104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109" y="1615928"/>
            <a:ext cx="7696200" cy="371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3" y="2152881"/>
            <a:ext cx="6610350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209" y="2743431"/>
            <a:ext cx="7658100" cy="257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43" y="3351821"/>
            <a:ext cx="6486525" cy="1076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509" y="4175417"/>
            <a:ext cx="6400800" cy="371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93" y="4674269"/>
            <a:ext cx="6496050" cy="18573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634" y="5721703"/>
            <a:ext cx="1495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Методи та функції обробки рядків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Робота з файлами.</a:t>
            </a:r>
            <a:endParaRPr lang="uk-UA" dirty="0" smtClean="0"/>
          </a:p>
          <a:p>
            <a:r>
              <a:rPr lang="uk-UA" dirty="0" smtClean="0"/>
              <a:t>Регулярні вирази.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51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тексту виділити імена та числа до з знаків 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19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"Sylvie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20 years old, her father, Christoph, is 55.\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grandfather Johannes was born at the end of WW-1 in 1918.\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was 100 years old when he died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2020”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виділення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\b[A-z][a-z]{3,}\</a:t>
            </a:r>
            <a:r>
              <a:rPr lang="de-DE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виділення років </a:t>
            </a:r>
            <a:r>
              <a:rPr lang="de-DE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\b\d{2</a:t>
            </a:r>
            <a:r>
              <a:rPr lang="uk-UA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</a:t>
            </a:r>
            <a:r>
              <a:rPr lang="de-DE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}\b</a:t>
            </a:r>
            <a:endParaRPr lang="uk-UA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3326815"/>
            <a:ext cx="6943725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32" y="5579015"/>
            <a:ext cx="5400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92963" y="230820"/>
            <a:ext cx="11611991" cy="6338656"/>
          </a:xfrm>
        </p:spPr>
        <p:txBody>
          <a:bodyPr/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can be in range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10-15C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 though it was lesser last week(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4-9C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It was -5 some time ago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endParaRPr lang="en-US" i="1" dirty="0"/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can be in range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10- 15C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 though it was lesser last week(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4 - 9C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It was even -5 some time ago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44" y="944746"/>
            <a:ext cx="9429750" cy="1371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9" y="3487155"/>
            <a:ext cx="9410700" cy="1076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131" y="1955955"/>
            <a:ext cx="1724025" cy="409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509" y="4181324"/>
            <a:ext cx="1771650" cy="33337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61746" y="4827814"/>
            <a:ext cx="89723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[\d]+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йде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пробіл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|*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будь-яка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пробілів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й не бути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\-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дефіс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пробіл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|*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будь-яка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пробілів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й не бути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[\d]+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закінчується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числом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667" y="582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 тексті знайти історичні дати: </a:t>
            </a:r>
            <a:r>
              <a:rPr lang="de-DE" u="sng" dirty="0"/>
              <a:t>(? :\</a:t>
            </a:r>
            <a:r>
              <a:rPr lang="de-DE" u="sng" dirty="0" smtClean="0"/>
              <a:t>d{3,4</a:t>
            </a:r>
            <a:r>
              <a:rPr lang="de-DE" u="sng" dirty="0"/>
              <a:t>})|(? : [IVX]+ </a:t>
            </a:r>
            <a:r>
              <a:rPr lang="uk-UA" u="sng" dirty="0" smtClean="0"/>
              <a:t>століття)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9" y="1662648"/>
            <a:ext cx="10144125" cy="3171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56" y="4846967"/>
            <a:ext cx="4533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625" y="6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IP-адресу з рядка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'Ethernet0/1    192.168.200.1   YES NVRAM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up‘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рядку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знайти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інацію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символів </a:t>
            </a:r>
            <a:r>
              <a:rPr lang="de-DE" sz="2000" dirty="0" err="1"/>
              <a:t>ba</a:t>
            </a:r>
            <a:r>
              <a:rPr lang="de-DE" sz="2000" dirty="0"/>
              <a:t>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" y="1536113"/>
            <a:ext cx="5752915" cy="10199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56" y="1712695"/>
            <a:ext cx="152400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7" y="3128962"/>
            <a:ext cx="5191125" cy="600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646" y="3253203"/>
            <a:ext cx="685615" cy="2900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335" y="4065534"/>
            <a:ext cx="5314950" cy="7429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5146" y="4303659"/>
            <a:ext cx="381000" cy="266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331" y="5112180"/>
            <a:ext cx="5229225" cy="7143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6742" y="5297917"/>
            <a:ext cx="1457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965" y="196450"/>
            <a:ext cx="10515600" cy="43386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Прапірці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474" y="701336"/>
            <a:ext cx="11496582" cy="5885895"/>
          </a:xfrm>
        </p:spPr>
        <p:txBody>
          <a:bodyPr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Прапірці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використовуються для модифікації поведінки механізму пошуку. Передаються третім параметром пошукової функції чи другим параметром при компіляції регулярного виразу.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Існують наступні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прапірці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re.DOTALL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re.D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. також враховує символ нового рядка \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цей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прапірець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встановлений, то символ нового рядка не буде сприйнятий як "будь-який символ"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re.IGNORECASE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re.I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шукає рядки без урахування регістру символів, тобто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 сприйняті як однакові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re.LOCALE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re.L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коригує пошук під встановлену в системі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Від цього залежать значення скорочених записів послідовностей, як \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\W, \b, \B,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містять літери абетки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re.MULTILINE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re.M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вказує на те, що даний рядок "багаторядковий", тобто містить символи нового рядка. Це означає, що символи ^ та $ будуть враховувати тільки кінець і початок рядка, і не будуть спрацьовувати на кожен новий рядок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re.VERBOSE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re.V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 ігнорування пробілів і символи нового рядка (окрім  при вказанні набору символів чи якщо пробіл вказаний зі зворотнім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слешем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при створенні регулярних виразів. Це дозволяє робити регулярні вирази багаторядковими і додавати коментарі після символу #.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re.UNICODE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re.U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 скорочені записи символьних послідовностей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юнікодовими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763480"/>
            <a:ext cx="10915835" cy="5413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re.findall</a:t>
            </a:r>
            <a:r>
              <a:rPr lang="de-DE" dirty="0"/>
              <a:t>(r'\d+', '12 + </a:t>
            </a:r>
            <a:r>
              <a:rPr lang="en-US" dirty="0" smtClean="0"/>
              <a:t>AV</a:t>
            </a:r>
            <a:r>
              <a:rPr lang="de-DE" dirty="0" smtClean="0"/>
              <a:t>')) 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# -&gt; ['12', </a:t>
            </a:r>
            <a:r>
              <a:rPr lang="de-DE" dirty="0" smtClean="0"/>
              <a:t>‚AV'] 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re.findall</a:t>
            </a:r>
            <a:r>
              <a:rPr lang="de-DE" dirty="0"/>
              <a:t>(r'\w+', '</a:t>
            </a:r>
            <a:r>
              <a:rPr lang="de-DE" dirty="0" err="1"/>
              <a:t>Hello</a:t>
            </a:r>
            <a:r>
              <a:rPr lang="de-DE" dirty="0"/>
              <a:t>, </a:t>
            </a:r>
            <a:r>
              <a:rPr lang="uk-UA" dirty="0"/>
              <a:t>мир!')) </a:t>
            </a:r>
          </a:p>
          <a:p>
            <a:pPr marL="0" indent="0">
              <a:buNone/>
            </a:pPr>
            <a:r>
              <a:rPr lang="uk-UA" dirty="0"/>
              <a:t># -&gt; ['</a:t>
            </a:r>
            <a:r>
              <a:rPr lang="de-DE" dirty="0" err="1"/>
              <a:t>Hello</a:t>
            </a:r>
            <a:r>
              <a:rPr lang="de-DE" dirty="0"/>
              <a:t>', '</a:t>
            </a:r>
            <a:r>
              <a:rPr lang="uk-UA" dirty="0"/>
              <a:t>мир'] </a:t>
            </a:r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re.findall</a:t>
            </a:r>
            <a:r>
              <a:rPr lang="de-DE" dirty="0"/>
              <a:t>(r'\d+', '12 + ٦٧', </a:t>
            </a:r>
            <a:r>
              <a:rPr lang="de-DE" dirty="0" err="1"/>
              <a:t>flags</a:t>
            </a:r>
            <a:r>
              <a:rPr lang="de-DE" dirty="0"/>
              <a:t>=</a:t>
            </a:r>
            <a:r>
              <a:rPr lang="de-DE" dirty="0" err="1"/>
              <a:t>re.ASCII</a:t>
            </a:r>
            <a:r>
              <a:rPr lang="de-DE" dirty="0"/>
              <a:t>)) </a:t>
            </a:r>
          </a:p>
          <a:p>
            <a:pPr marL="0" indent="0">
              <a:buNone/>
            </a:pPr>
            <a:r>
              <a:rPr lang="de-DE" dirty="0"/>
              <a:t># -&gt; ['12'] </a:t>
            </a:r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re.findall</a:t>
            </a:r>
            <a:r>
              <a:rPr lang="de-DE" dirty="0"/>
              <a:t>(r'\w+', '</a:t>
            </a:r>
            <a:r>
              <a:rPr lang="de-DE" dirty="0" err="1"/>
              <a:t>Hello</a:t>
            </a:r>
            <a:r>
              <a:rPr lang="de-DE" dirty="0"/>
              <a:t>, </a:t>
            </a:r>
            <a:r>
              <a:rPr lang="uk-UA" dirty="0"/>
              <a:t>мир!', </a:t>
            </a:r>
            <a:r>
              <a:rPr lang="de-DE" dirty="0" err="1"/>
              <a:t>flags</a:t>
            </a:r>
            <a:r>
              <a:rPr lang="de-DE" dirty="0"/>
              <a:t>=</a:t>
            </a:r>
            <a:r>
              <a:rPr lang="de-DE" dirty="0" err="1"/>
              <a:t>re.ASCII</a:t>
            </a:r>
            <a:r>
              <a:rPr lang="de-DE" dirty="0"/>
              <a:t>)) </a:t>
            </a:r>
          </a:p>
          <a:p>
            <a:pPr marL="0" indent="0">
              <a:buNone/>
            </a:pPr>
            <a:r>
              <a:rPr lang="de-DE" dirty="0"/>
              <a:t># -&gt; ['</a:t>
            </a:r>
            <a:r>
              <a:rPr lang="de-DE" dirty="0" err="1"/>
              <a:t>Hello</a:t>
            </a:r>
            <a:r>
              <a:rPr lang="de-DE" dirty="0"/>
              <a:t>'] </a:t>
            </a:r>
          </a:p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re.findall</a:t>
            </a:r>
            <a:r>
              <a:rPr lang="de-DE" dirty="0"/>
              <a:t>(r</a:t>
            </a:r>
            <a:r>
              <a:rPr lang="de-DE" dirty="0" smtClean="0"/>
              <a:t>'[</a:t>
            </a:r>
            <a:r>
              <a:rPr lang="uk-UA" dirty="0" err="1" smtClean="0"/>
              <a:t>аеіоуєюя</a:t>
            </a:r>
            <a:r>
              <a:rPr lang="uk-UA" dirty="0" smtClean="0"/>
              <a:t>]+', </a:t>
            </a:r>
            <a:r>
              <a:rPr lang="uk-UA" dirty="0"/>
              <a:t>'ОООО </a:t>
            </a:r>
            <a:r>
              <a:rPr lang="uk-UA" dirty="0" err="1"/>
              <a:t>ааааа</a:t>
            </a:r>
            <a:r>
              <a:rPr lang="uk-UA" dirty="0"/>
              <a:t> </a:t>
            </a:r>
            <a:r>
              <a:rPr lang="uk-UA" dirty="0" err="1"/>
              <a:t>ррррр</a:t>
            </a:r>
            <a:r>
              <a:rPr lang="uk-UA" dirty="0"/>
              <a:t> </a:t>
            </a:r>
            <a:r>
              <a:rPr lang="uk-UA" dirty="0" smtClean="0"/>
              <a:t>УУУУУ </a:t>
            </a:r>
            <a:r>
              <a:rPr lang="uk-UA" dirty="0" err="1" smtClean="0"/>
              <a:t>яяяя</a:t>
            </a:r>
            <a:r>
              <a:rPr lang="uk-UA" dirty="0"/>
              <a:t>')) </a:t>
            </a:r>
          </a:p>
          <a:p>
            <a:pPr marL="0" indent="0">
              <a:buNone/>
            </a:pPr>
            <a:r>
              <a:rPr lang="uk-UA" dirty="0"/>
              <a:t># -&gt; ['</a:t>
            </a:r>
            <a:r>
              <a:rPr lang="uk-UA" dirty="0" err="1"/>
              <a:t>ааааа</a:t>
            </a:r>
            <a:r>
              <a:rPr lang="uk-UA" dirty="0"/>
              <a:t>', '</a:t>
            </a:r>
            <a:r>
              <a:rPr lang="uk-UA" dirty="0" err="1"/>
              <a:t>яяяя</a:t>
            </a:r>
            <a:r>
              <a:rPr lang="uk-UA" dirty="0"/>
              <a:t>'] </a:t>
            </a:r>
          </a:p>
          <a:p>
            <a:pPr marL="0" indent="0">
              <a:buNone/>
            </a:pPr>
            <a:r>
              <a:rPr lang="de-DE" dirty="0" err="1" smtClean="0"/>
              <a:t>print</a:t>
            </a:r>
            <a:r>
              <a:rPr lang="de-DE" dirty="0" smtClean="0"/>
              <a:t>(</a:t>
            </a:r>
            <a:r>
              <a:rPr lang="de-DE" dirty="0" err="1" smtClean="0"/>
              <a:t>re.findall</a:t>
            </a:r>
            <a:r>
              <a:rPr lang="de-DE" dirty="0" smtClean="0"/>
              <a:t>(r</a:t>
            </a:r>
            <a:r>
              <a:rPr lang="de-DE" dirty="0"/>
              <a:t>'[</a:t>
            </a:r>
            <a:r>
              <a:rPr lang="uk-UA" dirty="0" err="1"/>
              <a:t>аеіоуєюя</a:t>
            </a:r>
            <a:r>
              <a:rPr lang="uk-UA" dirty="0"/>
              <a:t>]+', 'ОООО </a:t>
            </a:r>
            <a:r>
              <a:rPr lang="uk-UA" dirty="0" err="1"/>
              <a:t>ааааа</a:t>
            </a:r>
            <a:r>
              <a:rPr lang="uk-UA" dirty="0"/>
              <a:t> </a:t>
            </a:r>
            <a:r>
              <a:rPr lang="uk-UA" dirty="0" err="1"/>
              <a:t>ррррр</a:t>
            </a:r>
            <a:r>
              <a:rPr lang="uk-UA" dirty="0"/>
              <a:t> УУУУУ </a:t>
            </a:r>
            <a:r>
              <a:rPr lang="uk-UA" dirty="0" err="1"/>
              <a:t>яяяя</a:t>
            </a:r>
            <a:r>
              <a:rPr lang="uk-UA" dirty="0"/>
              <a:t>'</a:t>
            </a:r>
            <a:r>
              <a:rPr lang="uk-UA" dirty="0" smtClean="0"/>
              <a:t>, </a:t>
            </a:r>
            <a:r>
              <a:rPr lang="de-DE" dirty="0" err="1" smtClean="0"/>
              <a:t>flags</a:t>
            </a:r>
            <a:r>
              <a:rPr lang="de-DE" dirty="0" smtClean="0"/>
              <a:t>=</a:t>
            </a:r>
            <a:r>
              <a:rPr lang="de-DE" dirty="0" err="1" smtClean="0"/>
              <a:t>re.IGNORECASE</a:t>
            </a:r>
            <a:r>
              <a:rPr lang="de-DE" dirty="0"/>
              <a:t>)) </a:t>
            </a:r>
          </a:p>
          <a:p>
            <a:pPr marL="0" indent="0">
              <a:buNone/>
            </a:pPr>
            <a:r>
              <a:rPr lang="de-DE" dirty="0"/>
              <a:t># -&gt; </a:t>
            </a:r>
            <a:r>
              <a:rPr lang="uk-UA" dirty="0"/>
              <a:t>['ОООО', '</a:t>
            </a:r>
            <a:r>
              <a:rPr lang="uk-UA" dirty="0" err="1"/>
              <a:t>ааааа</a:t>
            </a:r>
            <a:r>
              <a:rPr lang="uk-UA" dirty="0"/>
              <a:t>', 'УУУУУ', '</a:t>
            </a:r>
            <a:r>
              <a:rPr lang="uk-UA" dirty="0" err="1"/>
              <a:t>яяяя</a:t>
            </a:r>
            <a:r>
              <a:rPr lang="uk-UA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50486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302" y="582750"/>
            <a:ext cx="11311631" cy="587131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updates@gmail.com</a:t>
            </a:r>
            <a:endParaRPr lang="de-DE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a-zA-Z0–9]+@[a-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-Z]+\.(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com|net|org|edu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Sylvie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2001"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(r'\b\d{2}\b',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[‘20’]</a:t>
            </a:r>
          </a:p>
          <a:p>
            <a:pPr marL="0" indent="0">
              <a:buNone/>
            </a:pPr>
            <a:r>
              <a:rPr lang="uk-UA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(r'\b[A-z][a-z]{2,}\b', s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A-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Za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-z\d_@$!%*?&amp;]{8,}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Онлайн-конструктори регулярних виразів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Чим складніший регулярний вираз, тим важче його правильно скласти та протестувати.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інтернеті є чимало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візуалізаторів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значно спрощують це завдання. Найзручніший ресурс –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regex101.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надає довідкову та налагоджувальну інформацію, дозволяє візуально тестувати шаблони для пошуку та заміни. Крім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PHP, Java,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190" y="1550418"/>
            <a:ext cx="5071620" cy="4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посилання по </a:t>
            </a:r>
            <a:r>
              <a:rPr lang="de-DE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https://docs.python.org/3/library/re.html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/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https://blogchain.com.ua/regyliarni-virazi-python-vid-prostogo-do-skladnogo-podrobici-prikladi-ilustracii-vpravi/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простого до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складного</a:t>
            </a:r>
          </a:p>
          <a:p>
            <a:pPr fontAlgn="base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грунтовний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https://www.regular-expressions.info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складні трюки і тонкощі з прикладами: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http://www.rexegg.com/;</a:t>
            </a:r>
          </a:p>
          <a:p>
            <a:pPr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налагодження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регулярок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https://regex101.com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забудьте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поставити галочку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розділі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зліва);</a:t>
            </a:r>
          </a:p>
          <a:p>
            <a:pPr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 візуалізація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регулярок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https://www.debuggex.com/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забудьте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вибрати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docs.python.org/uk/3/howto/regex.html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посібник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модулем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Могутній текстовий редактор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якому дуже зручний пошук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регуляркам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0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8527" y="0"/>
            <a:ext cx="4950041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761" y="1325563"/>
            <a:ext cx="11540971" cy="4851400"/>
          </a:xfrm>
        </p:spPr>
        <p:txBody>
          <a:bodyPr>
            <a:normAutofit lnSpcReduction="10000"/>
          </a:bodyPr>
          <a:lstStyle/>
          <a:p>
            <a:pPr marL="0" indent="457200">
              <a:lnSpc>
                <a:spcPct val="100000"/>
              </a:lnSpc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регулярного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уміння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мистецтво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r">
              <a:lnSpc>
                <a:spcPct val="100000"/>
              </a:lnSpc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Джеффрі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Фрідл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r">
              <a:lnSpc>
                <a:spcPct val="10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уявляєте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наскільки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багатими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володіють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вас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відкривається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Дж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еффрі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Фрідл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Регулярний вираз - 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рядок, що задає шаблон пошуку під-рядків в рядку.</a:t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 використовуються для аналізу текстів на предмет відповідності текстової інформації деякому шаблону.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83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 застосовуються регулярні вирази?</a:t>
            </a:r>
            <a:b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7897" y="1455938"/>
            <a:ext cx="10515600" cy="4685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 вирази мають два основних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напрямки застосування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пошук в текстових 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масивах,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даних на відповідність 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шаблону.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фер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 виразів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належать: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логів</a:t>
            </a: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додатків,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 і вибірка інформації з баз даних, організованих як прості текстові 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файли,</a:t>
            </a:r>
            <a:endParaRPr lang="uk-UA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uk-UA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фреймворках</a:t>
            </a: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(наприклад, </a:t>
            </a:r>
            <a:r>
              <a:rPr lang="de-D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de-DE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uk-UA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додатках для перевірки правильності вхідних даних (наприклад, телефону чи адреси електронної пошти).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31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479394"/>
            <a:ext cx="10924713" cy="5697569"/>
          </a:xfrm>
        </p:spPr>
        <p:txBody>
          <a:bodyPr/>
          <a:lstStyle/>
          <a:p>
            <a:pPr marL="0" indent="0" algn="ctr">
              <a:buNone/>
            </a:pP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випадки застосування регулярних виразів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2538" indent="-274638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вхідних даних, наприклад, тексту,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252538" indent="-274638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веб-інформації 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1252538" indent="-274638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 користувача;</a:t>
            </a:r>
          </a:p>
          <a:p>
            <a:pPr marL="1252538" indent="-274638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результатів виведення;</a:t>
            </a:r>
          </a:p>
          <a:p>
            <a:pPr marL="1252538" indent="-274638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идалення небажаних символів;</a:t>
            </a:r>
          </a:p>
          <a:p>
            <a:pPr marL="1252538" indent="-274638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 тексту;</a:t>
            </a:r>
          </a:p>
          <a:p>
            <a:pPr marL="1252538" indent="-274638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структуризація даних.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09" y="347371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використання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 виразів</a:t>
            </a:r>
            <a:b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обережністю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там, де вони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приносять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шкоду.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выразів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загроза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сповільнення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малим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Розробляючи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особливо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довгий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ретельно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невірні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неочікуваних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6700" indent="2667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невеликих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змінах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потрібний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регулярний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корінним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чином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свій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регулярними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виразами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чітко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9191" y="461638"/>
            <a:ext cx="11194743" cy="6107837"/>
          </a:xfrm>
        </p:spPr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прості та зрозумілі методи для роботи з регулярними виразами. Всі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 знаходяться в модулі </a:t>
            </a:r>
            <a:r>
              <a:rPr lang="de-D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входить до стандартного дистрибутиву 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достатньо імпортувати його у свій проект: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de-DE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uk-UA" sz="24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екранування службових символів у шаблонах пошуку та заміни використовують два способи – зворотний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слеш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«сирі» рядки </a:t>
            </a: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r''.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 метод кращий – він дозволяє уникнути нагромадження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слешів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шаблонах.</a:t>
            </a: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uk-U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Імпортуємо бібліотеки</a:t>
            </a: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Sylvie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de-D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uk-U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Регулярний вираз для вилучення чисел з рядка</a:t>
            </a: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(r'\d', </a:t>
            </a:r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30238">
              <a:lnSpc>
                <a:spcPct val="100000"/>
              </a:lnSpc>
              <a:spcBef>
                <a:spcPts val="0"/>
              </a:spcBef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['2', '0']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024" y="346229"/>
            <a:ext cx="10515600" cy="6303146"/>
          </a:xfrm>
        </p:spPr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складаються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набору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літералів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цифр)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^ $ * + ? { } [ ] \ | (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виглядають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так: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метасимволи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містять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певними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підтримують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зручності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варіюється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5" y="1586420"/>
            <a:ext cx="10407959" cy="9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437" y="949912"/>
            <a:ext cx="10732363" cy="5504154"/>
          </a:xfrm>
        </p:spPr>
        <p:txBody>
          <a:bodyPr>
            <a:normAutofit fontScale="62500" lnSpcReduction="20000"/>
          </a:bodyPr>
          <a:lstStyle/>
          <a:p>
            <a:pPr marL="0" indent="-457200">
              <a:lnSpc>
                <a:spcPct val="120000"/>
              </a:lnSpc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групування числових значень. Наприклад, \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d{3}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дає збіги, що включають 3 цифри, а \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d{3,5}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збіги, що містять від 3 до 5 цифр. Власне, це {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груповання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символів. Відповідає одному із символів у дужках. Наприклад, [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a-z]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видасть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збіги 	з 	кожним символом алфавіту у нижньому регістрі.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відповідає попередньому елементу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або більше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разів. Наприклад, [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a-z]+a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згрупує 	результат 	збігів.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 відповідає попередньому елементу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або один раз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 [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a-z]?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попередньому елементу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або багато разів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a-z]*a.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de-DE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 кінець рядка.</a:t>
            </a:r>
          </a:p>
          <a:p>
            <a:pPr marL="0" indent="-457200">
              <a:lnSpc>
                <a:spcPct val="120000"/>
              </a:lnSpc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вказує на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початок рядка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стоїть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оператором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заперечення</a:t>
            </a:r>
            <a:endParaRPr lang="uk-UA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lnSpc>
                <a:spcPct val="120000"/>
              </a:lnSpc>
              <a:buNone/>
            </a:pPr>
            <a:r>
              <a:rPr lang="uk-UA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uk-UA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оператор чи (або). Наприклад,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o|u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)r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 і американському, і британському варіантам 	написання 	слова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1431</Words>
  <Application>Microsoft Office PowerPoint</Application>
  <PresentationFormat>Широкоэкранный</PresentationFormat>
  <Paragraphs>186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Тема Office</vt:lpstr>
      <vt:lpstr>Обробка рядків засобами мови Python</vt:lpstr>
      <vt:lpstr>Презентация PowerPoint</vt:lpstr>
      <vt:lpstr>Регулярні вирази</vt:lpstr>
      <vt:lpstr> Де застосовуються регулярні вирази? </vt:lpstr>
      <vt:lpstr>Презентация PowerPoint</vt:lpstr>
      <vt:lpstr> Обмеження використання регулярних виразів </vt:lpstr>
      <vt:lpstr>Презентация PowerPoint</vt:lpstr>
      <vt:lpstr>Презентация PowerPoint</vt:lpstr>
      <vt:lpstr>Модифікатори</vt:lpstr>
      <vt:lpstr>Символи</vt:lpstr>
      <vt:lpstr>Приклади регулярних виразів</vt:lpstr>
      <vt:lpstr>Презентация PowerPoint</vt:lpstr>
      <vt:lpstr>Екранування «\»</vt:lpstr>
      <vt:lpstr>Функции RegEx</vt:lpstr>
      <vt:lpstr>Опис  функцій Regex</vt:lpstr>
      <vt:lpstr>Презентация PowerPoint</vt:lpstr>
      <vt:lpstr>Презентация PowerPoint</vt:lpstr>
      <vt:lpstr>Презентация PowerPoint</vt:lpstr>
      <vt:lpstr>Презентация PowerPoint</vt:lpstr>
      <vt:lpstr>Завдання: З тексту виділити імена та числа до з знаків </vt:lpstr>
      <vt:lpstr>Презентация PowerPoint</vt:lpstr>
      <vt:lpstr>Презентация PowerPoint</vt:lpstr>
      <vt:lpstr>Презентация PowerPoint</vt:lpstr>
      <vt:lpstr> Прапірці </vt:lpstr>
      <vt:lpstr>Презентация PowerPoint</vt:lpstr>
      <vt:lpstr>Презентация PowerPoint</vt:lpstr>
      <vt:lpstr>Онлайн-конструктори регулярних виразів.</vt:lpstr>
      <vt:lpstr>Корисні посилання по Regex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Обробка рядків засобами мови Python</dc:title>
  <dc:creator>Admin</dc:creator>
  <cp:lastModifiedBy>Admin</cp:lastModifiedBy>
  <cp:revision>40</cp:revision>
  <dcterms:created xsi:type="dcterms:W3CDTF">2023-02-18T16:47:22Z</dcterms:created>
  <dcterms:modified xsi:type="dcterms:W3CDTF">2023-02-20T20:32:47Z</dcterms:modified>
</cp:coreProperties>
</file>