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niaGameiro/CEBD1261-TaniaNora-Project.git" TargetMode="Externa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Flavors of cacao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CEBD1261- PROJECT</a:t>
            </a:r>
          </a:p>
          <a:p>
            <a:r>
              <a:rPr lang="en-US" dirty="0" smtClean="0"/>
              <a:t>APRIL 28,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2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/>
              <a:t>Which countries have the highest ratings?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286000"/>
            <a:ext cx="11059886" cy="3581400"/>
          </a:xfrm>
        </p:spPr>
        <p:txBody>
          <a:bodyPr/>
          <a:lstStyle/>
          <a:p>
            <a:r>
              <a:rPr lang="en-US" dirty="0"/>
              <a:t>Both highest rated chocolate comes from Italy and both have 70% </a:t>
            </a:r>
            <a:r>
              <a:rPr lang="en-US" dirty="0" smtClean="0"/>
              <a:t>cocoa percentage.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3582355"/>
            <a:ext cx="11059886" cy="122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7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countries have the lowest ratings?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r>
              <a:rPr lang="en-US" dirty="0"/>
              <a:t>Three out of four of the lowest rated chocolates are from Belgium, and all have either 70% or close to 70% cocoa </a:t>
            </a:r>
            <a:r>
              <a:rPr lang="en-US" dirty="0" smtClean="0"/>
              <a:t>percentage.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1" y="3380392"/>
            <a:ext cx="10595429" cy="17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6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the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quality of the data wasn’t great, the format of the data was inconsistent. There were also multiple representations of the same data in the Specific Bean Origin column. </a:t>
            </a:r>
            <a:endParaRPr lang="en-US" dirty="0"/>
          </a:p>
          <a:p>
            <a:r>
              <a:rPr lang="en-US" dirty="0" smtClean="0"/>
              <a:t>For example the below all represent the same Specific Bean Origin, written in 5 different ways. </a:t>
            </a:r>
          </a:p>
          <a:p>
            <a:pPr lvl="1"/>
            <a:r>
              <a:rPr lang="en-US" i="0" dirty="0" err="1" smtClean="0"/>
              <a:t>Akesson's</a:t>
            </a:r>
            <a:r>
              <a:rPr lang="en-US" i="0" dirty="0" smtClean="0"/>
              <a:t> </a:t>
            </a:r>
            <a:r>
              <a:rPr lang="en-US" i="0" dirty="0"/>
              <a:t>E., </a:t>
            </a:r>
            <a:r>
              <a:rPr lang="en-US" i="0" dirty="0" err="1"/>
              <a:t>Sambirano</a:t>
            </a:r>
            <a:r>
              <a:rPr lang="en-US" i="0" dirty="0"/>
              <a:t> V.</a:t>
            </a:r>
            <a:r>
              <a:rPr lang="en-US" dirty="0"/>
              <a:t/>
            </a:r>
            <a:br>
              <a:rPr lang="en-US" dirty="0"/>
            </a:br>
            <a:r>
              <a:rPr lang="en-US" i="0" dirty="0" err="1"/>
              <a:t>Akesson's</a:t>
            </a:r>
            <a:r>
              <a:rPr lang="en-US" i="0" dirty="0"/>
              <a:t> Estate</a:t>
            </a:r>
            <a:r>
              <a:rPr lang="en-US" dirty="0"/>
              <a:t/>
            </a:r>
            <a:br>
              <a:rPr lang="en-US" dirty="0"/>
            </a:br>
            <a:r>
              <a:rPr lang="en-US" i="0" dirty="0" err="1"/>
              <a:t>Akessons</a:t>
            </a:r>
            <a:r>
              <a:rPr lang="en-US" i="0" dirty="0"/>
              <a:t> Estate, </a:t>
            </a:r>
            <a:r>
              <a:rPr lang="en-US" i="0" dirty="0" err="1"/>
              <a:t>Sambirano</a:t>
            </a:r>
            <a:r>
              <a:rPr lang="en-US" i="0" dirty="0"/>
              <a:t>, 2013</a:t>
            </a:r>
            <a:r>
              <a:rPr lang="en-US" dirty="0"/>
              <a:t/>
            </a:r>
            <a:br>
              <a:rPr lang="en-US" dirty="0"/>
            </a:br>
            <a:r>
              <a:rPr lang="en-US" i="0" dirty="0" err="1"/>
              <a:t>Akessons</a:t>
            </a:r>
            <a:r>
              <a:rPr lang="en-US" i="0" dirty="0"/>
              <a:t> Estate, </a:t>
            </a:r>
            <a:r>
              <a:rPr lang="en-US" i="0" dirty="0" err="1"/>
              <a:t>Sambirano</a:t>
            </a:r>
            <a:r>
              <a:rPr lang="en-US" i="0" dirty="0"/>
              <a:t>, </a:t>
            </a:r>
            <a:r>
              <a:rPr lang="en-US" i="0" dirty="0" err="1"/>
              <a:t>Ambanja</a:t>
            </a:r>
            <a:r>
              <a:rPr lang="en-US" dirty="0"/>
              <a:t/>
            </a:r>
            <a:br>
              <a:rPr lang="en-US" dirty="0"/>
            </a:br>
            <a:r>
              <a:rPr lang="en-US" i="0" dirty="0" err="1"/>
              <a:t>Akesson's</a:t>
            </a:r>
            <a:r>
              <a:rPr lang="en-US" i="0" dirty="0"/>
              <a:t>, batch 4411 </a:t>
            </a:r>
            <a:endParaRPr lang="en-US" i="0" dirty="0" smtClean="0"/>
          </a:p>
          <a:p>
            <a:pPr marL="530352" lvl="1" indent="0">
              <a:buNone/>
            </a:pPr>
            <a:r>
              <a:rPr lang="en-US" sz="1600" dirty="0"/>
              <a:t>*We did not use this field for any of our analyses due to these types of inconsistencies. </a:t>
            </a:r>
          </a:p>
          <a:p>
            <a:pPr marL="530352" lvl="1" indent="0">
              <a:buNone/>
            </a:pPr>
            <a:endParaRPr lang="en-US" i="0" dirty="0" smtClean="0"/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36146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Lines from Terminal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78415"/>
            <a:ext cx="5156428" cy="206416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6" y="3856823"/>
            <a:ext cx="5631543" cy="1880223"/>
          </a:xfrm>
        </p:spPr>
      </p:pic>
    </p:spTree>
    <p:extLst>
      <p:ext uri="{BB962C8B-B14F-4D97-AF65-F5344CB8AC3E}">
        <p14:creationId xmlns:p14="http://schemas.microsoft.com/office/powerpoint/2010/main" val="14072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028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github.com/TaniaGameiro/CEBD1261-TaniaNora-Project.git</a:t>
            </a:r>
            <a:endParaRPr lang="en-US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1" y="2762962"/>
            <a:ext cx="5031014" cy="37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Interpretations, Recommendations &amp; learnings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that Americans had the highest chocolate consumption amongst all countries within the dataset </a:t>
            </a:r>
            <a:r>
              <a:rPr lang="mr-IN" dirty="0" smtClean="0"/>
              <a:t>–</a:t>
            </a:r>
            <a:r>
              <a:rPr lang="en-US" dirty="0" smtClean="0"/>
              <a:t> not surprising. </a:t>
            </a:r>
          </a:p>
          <a:p>
            <a:r>
              <a:rPr lang="en-US" dirty="0" smtClean="0"/>
              <a:t>We also learned that people were biased and had a tendency to favorably rate chocolate, because chocolate is beloved by many.  </a:t>
            </a:r>
          </a:p>
          <a:p>
            <a:r>
              <a:rPr lang="en-US" dirty="0" smtClean="0"/>
              <a:t>We recommend to add an extra layer in the dataset, which would include Names of Vendors which are utilizing the Chocolate Companies, in order to </a:t>
            </a:r>
            <a:r>
              <a:rPr lang="en-US" smtClean="0"/>
              <a:t>determine favorability by Brand Name.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4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1: TANIA OLIVEIRA GAMEIRO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 2: NORA AROUCHIAN</a:t>
            </a:r>
          </a:p>
        </p:txBody>
      </p:sp>
    </p:spTree>
    <p:extLst>
      <p:ext uri="{BB962C8B-B14F-4D97-AF65-F5344CB8AC3E}">
        <p14:creationId xmlns:p14="http://schemas.microsoft.com/office/powerpoint/2010/main" val="176509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DATASET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“Flavors of Cacao” dataset comes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thousands of ratings documented from 2006 to 2017. </a:t>
            </a:r>
          </a:p>
          <a:p>
            <a:r>
              <a:rPr lang="en-US" dirty="0" smtClean="0"/>
              <a:t>It highlights </a:t>
            </a:r>
            <a:r>
              <a:rPr lang="en-US" dirty="0"/>
              <a:t>customer ratings of chocolate bars, based on the region the cocoa bean is grown, produced, and the percent of cocoa the chocolate bar has in it's </a:t>
            </a:r>
            <a:r>
              <a:rPr lang="en-US" dirty="0" smtClean="0"/>
              <a:t>ingredients.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program </a:t>
            </a:r>
            <a:r>
              <a:rPr lang="en-US" dirty="0" smtClean="0"/>
              <a:t>Python </a:t>
            </a:r>
            <a:r>
              <a:rPr lang="en-US" dirty="0"/>
              <a:t>(Anaconda, </a:t>
            </a:r>
            <a:r>
              <a:rPr lang="en-US" dirty="0" err="1"/>
              <a:t>Jupyter</a:t>
            </a:r>
            <a:r>
              <a:rPr lang="en-US" dirty="0"/>
              <a:t> Notebook) </a:t>
            </a:r>
            <a:r>
              <a:rPr lang="en-US" dirty="0" smtClean="0"/>
              <a:t>was </a:t>
            </a:r>
            <a:r>
              <a:rPr lang="en-US" dirty="0"/>
              <a:t>used to conduct the analysis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Big Data is used when:</a:t>
            </a:r>
          </a:p>
          <a:p>
            <a:pPr lvl="1"/>
            <a:r>
              <a:rPr lang="en-US" i="0" dirty="0"/>
              <a:t>Time constraint+ all content needs to be analyzed. </a:t>
            </a:r>
          </a:p>
          <a:p>
            <a:pPr lvl="1"/>
            <a:r>
              <a:rPr lang="en-US" i="0" dirty="0"/>
              <a:t>Need exact count or exact distribution</a:t>
            </a:r>
          </a:p>
          <a:p>
            <a:pPr lvl="1"/>
            <a:r>
              <a:rPr lang="en-US" i="0" dirty="0" err="1"/>
              <a:t>Sessionlization</a:t>
            </a:r>
            <a:r>
              <a:rPr lang="en-US" i="0" dirty="0"/>
              <a:t> sampling isn’t </a:t>
            </a:r>
            <a:r>
              <a:rPr lang="en-US" i="0" dirty="0" smtClean="0"/>
              <a:t>possible</a:t>
            </a:r>
            <a:endParaRPr lang="en-US" dirty="0" smtClean="0"/>
          </a:p>
          <a:p>
            <a:r>
              <a:rPr lang="en-US" b="1" dirty="0" smtClean="0"/>
              <a:t>In “</a:t>
            </a:r>
            <a:r>
              <a:rPr lang="en-US" b="1" i="1" dirty="0" smtClean="0"/>
              <a:t>Flavors of Cacao” dataset, in order to achieve proper results: </a:t>
            </a:r>
          </a:p>
          <a:p>
            <a:pPr lvl="1"/>
            <a:r>
              <a:rPr lang="en-US" i="1" dirty="0" smtClean="0"/>
              <a:t>the full content needs to be analyzed (this includes all columns simultaneously)</a:t>
            </a:r>
          </a:p>
          <a:p>
            <a:pPr lvl="1"/>
            <a:r>
              <a:rPr lang="en-US" i="1" dirty="0" smtClean="0"/>
              <a:t> Data needs to be clean and precise (to avoid wrongful conclusions based on typos, errors, etc.)</a:t>
            </a:r>
          </a:p>
          <a:p>
            <a:pPr lvl="1"/>
            <a:r>
              <a:rPr lang="en-US" dirty="0" err="1" smtClean="0"/>
              <a:t>Sessionlization</a:t>
            </a:r>
            <a:r>
              <a:rPr lang="en-US" dirty="0" smtClean="0"/>
              <a:t> shouldn’t come into play as it would infringe on the accuracy of the results. </a:t>
            </a:r>
            <a:endParaRPr lang="en-US" dirty="0"/>
          </a:p>
          <a:p>
            <a:pPr lvl="1"/>
            <a:endParaRPr lang="en-US" b="1" i="0" dirty="0"/>
          </a:p>
          <a:p>
            <a:pPr lvl="1"/>
            <a:endParaRPr lang="en-US" b="1" i="0" dirty="0" smtClean="0"/>
          </a:p>
          <a:p>
            <a:pPr lvl="1"/>
            <a:endParaRPr lang="en-US" b="1" i="0" dirty="0"/>
          </a:p>
          <a:p>
            <a:pPr lvl="1"/>
            <a:endParaRPr lang="en-US" b="1" i="0" dirty="0" smtClean="0"/>
          </a:p>
          <a:p>
            <a:pPr lvl="1"/>
            <a:endParaRPr lang="en-US" b="1" dirty="0" smtClean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 smtClean="0"/>
          </a:p>
          <a:p>
            <a:pPr lvl="1"/>
            <a:endParaRPr lang="en-US" i="0" dirty="0"/>
          </a:p>
          <a:p>
            <a:pPr lvl="1"/>
            <a:endParaRPr lang="en-US" i="0" dirty="0" smtClean="0"/>
          </a:p>
          <a:p>
            <a:pPr lvl="1"/>
            <a:endParaRPr lang="en-US" i="0" dirty="0"/>
          </a:p>
          <a:p>
            <a:pPr lvl="1"/>
            <a:endParaRPr lang="en-US" i="0" dirty="0" smtClean="0"/>
          </a:p>
          <a:p>
            <a:pPr lvl="1"/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98551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Big Data Use Case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constitute a Big Data Use Case when any of the previous three conditions are not met. </a:t>
            </a:r>
          </a:p>
          <a:p>
            <a:r>
              <a:rPr lang="en-US" dirty="0"/>
              <a:t>W</a:t>
            </a:r>
            <a:r>
              <a:rPr lang="en-US" dirty="0" smtClean="0"/>
              <a:t>e can use sampling in order to achieve results wanted. </a:t>
            </a:r>
          </a:p>
          <a:p>
            <a:r>
              <a:rPr lang="en-US" dirty="0" smtClean="0"/>
              <a:t>For example: </a:t>
            </a:r>
          </a:p>
          <a:p>
            <a:pPr lvl="1"/>
            <a:r>
              <a:rPr lang="en-US" dirty="0" smtClean="0"/>
              <a:t>You can derive the proportion of Blood Types in a given region by sampling s smaller pool, in which case, you don’t need to apply Big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2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Flavors of Cacao Results 		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3314"/>
            <a:ext cx="9601200" cy="40240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analysis, there are </a:t>
            </a:r>
            <a:r>
              <a:rPr lang="en-US" dirty="0" smtClean="0"/>
              <a:t>thousands of chocolate </a:t>
            </a:r>
            <a:r>
              <a:rPr lang="en-US" dirty="0"/>
              <a:t>bars rated from 63 countries. The most number of ratings that were given was between 3.0 to 3.5, with the highest being 3.5 with a number of around 380 ratings. This shows us that most individuals are giving chocolate bars a rating of a little bit more than satisfactory</a:t>
            </a:r>
            <a:r>
              <a:rPr lang="en-US" dirty="0" smtClean="0"/>
              <a:t>. (positively skewed) </a:t>
            </a:r>
          </a:p>
          <a:p>
            <a:r>
              <a:rPr lang="en-US" dirty="0" smtClean="0"/>
              <a:t>We chose to use the dataset and answer the following questions:</a:t>
            </a:r>
          </a:p>
          <a:p>
            <a:pPr lvl="1"/>
            <a:r>
              <a:rPr lang="en-US" dirty="0"/>
              <a:t>1) Which country has the highest chocolate consumption?</a:t>
            </a:r>
            <a:endParaRPr lang="en-US" dirty="0"/>
          </a:p>
          <a:p>
            <a:pPr lvl="1"/>
            <a:r>
              <a:rPr lang="en-US" dirty="0"/>
              <a:t>2) When were the reviews captured?</a:t>
            </a:r>
            <a:endParaRPr lang="en-US" dirty="0"/>
          </a:p>
          <a:p>
            <a:pPr lvl="1"/>
            <a:r>
              <a:rPr lang="en-US" dirty="0"/>
              <a:t>3) Is there a link between the cocoa percentage and the ratings?</a:t>
            </a:r>
            <a:endParaRPr lang="en-US" dirty="0"/>
          </a:p>
          <a:p>
            <a:pPr lvl="1"/>
            <a:r>
              <a:rPr lang="en-US" dirty="0"/>
              <a:t>4) Which countries have the highest ratings?</a:t>
            </a:r>
            <a:endParaRPr lang="en-US" dirty="0"/>
          </a:p>
          <a:p>
            <a:pPr lvl="1"/>
            <a:r>
              <a:rPr lang="en-US" dirty="0"/>
              <a:t>5) Which countries have the lowest ratings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country has the highest chocolate consumption?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8257"/>
          </a:xfrm>
        </p:spPr>
        <p:txBody>
          <a:bodyPr/>
          <a:lstStyle/>
          <a:p>
            <a:r>
              <a:rPr lang="en-US" dirty="0"/>
              <a:t>The data clearly shows that the US consumes chocolate far more than any other country of the world.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08" y="3131457"/>
            <a:ext cx="5626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0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/>
              <a:t>When were the reviews captured?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37478"/>
          </a:xfrm>
        </p:spPr>
        <p:txBody>
          <a:bodyPr/>
          <a:lstStyle/>
          <a:p>
            <a:r>
              <a:rPr lang="en-US" dirty="0"/>
              <a:t>We can also see that most of the chocolate bars were reviewed in </a:t>
            </a:r>
            <a:r>
              <a:rPr lang="en-US" dirty="0" smtClean="0"/>
              <a:t>2014-16, </a:t>
            </a:r>
            <a:r>
              <a:rPr lang="en-US" dirty="0"/>
              <a:t>with the data collection starting in 2006, up until 2017.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72" y="2930978"/>
            <a:ext cx="5308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/>
              <a:t>Is there a link between the cocoa percentage and the ratings?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see that the average percent of cocoa in a chocolate bar is around 70%, and the average rating for the chocolate bars is 3.1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78" y="3024415"/>
            <a:ext cx="9690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54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74</TotalTime>
  <Words>696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Mangal</vt:lpstr>
      <vt:lpstr>Crop</vt:lpstr>
      <vt:lpstr>Flavors of cacao</vt:lpstr>
      <vt:lpstr>TEAM INTRODUCTION </vt:lpstr>
      <vt:lpstr>INTRO DATASET </vt:lpstr>
      <vt:lpstr>INTRO USE CASES</vt:lpstr>
      <vt:lpstr>Wrong Big Data Use Case </vt:lpstr>
      <vt:lpstr>Flavors of Cacao Results   </vt:lpstr>
      <vt:lpstr>Which country has the highest chocolate consumption?</vt:lpstr>
      <vt:lpstr>When were the reviews captured? </vt:lpstr>
      <vt:lpstr>Is there a link between the cocoa percentage and the ratings? </vt:lpstr>
      <vt:lpstr>Which countries have the highest ratings? </vt:lpstr>
      <vt:lpstr>Which countries have the lowest ratings?</vt:lpstr>
      <vt:lpstr>Challenges with the dataset </vt:lpstr>
      <vt:lpstr>Command Lines from Terminal</vt:lpstr>
      <vt:lpstr>GitHub Repository </vt:lpstr>
      <vt:lpstr>Interpretations, Recommendations &amp; learnings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cacao</dc:title>
  <dc:creator>Microsoft Office User</dc:creator>
  <cp:lastModifiedBy>Microsoft Office User</cp:lastModifiedBy>
  <cp:revision>9</cp:revision>
  <dcterms:created xsi:type="dcterms:W3CDTF">2018-04-27T19:30:18Z</dcterms:created>
  <dcterms:modified xsi:type="dcterms:W3CDTF">2018-04-27T20:44:54Z</dcterms:modified>
</cp:coreProperties>
</file>