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4"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5"/>
    <p:restoredTop sz="94698"/>
  </p:normalViewPr>
  <p:slideViewPr>
    <p:cSldViewPr snapToGrid="0" snapToObjects="1">
      <p:cViewPr varScale="1">
        <p:scale>
          <a:sx n="88" d="100"/>
          <a:sy n="88" d="100"/>
        </p:scale>
        <p:origin x="88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4/28/18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4/28/18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4/28/18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4/28/18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4/28/18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4/28/18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4/28/18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4/28/18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4/28/18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4/28/18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4/28/18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4/28/18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TaniaGameiro/CEBD1261-TaniaNora-Project.git" TargetMode="Externa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Flavors of cacao</a:t>
            </a:r>
            <a:endParaRPr lang="en-US" dirty="0"/>
          </a:p>
        </p:txBody>
      </p:sp>
      <p:sp>
        <p:nvSpPr>
          <p:cNvPr id="3" name="Subtitle 2"/>
          <p:cNvSpPr>
            <a:spLocks noGrp="1"/>
          </p:cNvSpPr>
          <p:nvPr>
            <p:ph type="subTitle" idx="1"/>
          </p:nvPr>
        </p:nvSpPr>
        <p:spPr/>
        <p:txBody>
          <a:bodyPr/>
          <a:lstStyle/>
          <a:p>
            <a:r>
              <a:rPr lang="en-US" dirty="0" smtClean="0"/>
              <a:t>CEBD1261- PROJECT</a:t>
            </a:r>
          </a:p>
          <a:p>
            <a:r>
              <a:rPr lang="en-US" dirty="0" smtClean="0"/>
              <a:t>APRIL 28, 2018</a:t>
            </a:r>
            <a:endParaRPr lang="en-US" dirty="0"/>
          </a:p>
        </p:txBody>
      </p:sp>
    </p:spTree>
    <p:extLst>
      <p:ext uri="{BB962C8B-B14F-4D97-AF65-F5344CB8AC3E}">
        <p14:creationId xmlns:p14="http://schemas.microsoft.com/office/powerpoint/2010/main" val="1039424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1" algn="l" rtl="0">
              <a:lnSpc>
                <a:spcPct val="89000"/>
              </a:lnSpc>
              <a:spcBef>
                <a:spcPct val="0"/>
              </a:spcBef>
            </a:pPr>
            <a:r>
              <a:rPr lang="en-US" sz="4400" dirty="0" smtClean="0"/>
              <a:t>Which countries have the highest ratings?</a:t>
            </a:r>
            <a:r>
              <a:rPr lang="en-US" dirty="0" smtClean="0"/>
              <a:t/>
            </a:r>
            <a:br>
              <a:rPr lang="en-US" dirty="0" smtClean="0"/>
            </a:br>
            <a:endParaRPr lang="en-US" dirty="0"/>
          </a:p>
        </p:txBody>
      </p:sp>
      <p:sp>
        <p:nvSpPr>
          <p:cNvPr id="3" name="Content Placeholder 2"/>
          <p:cNvSpPr>
            <a:spLocks noGrp="1"/>
          </p:cNvSpPr>
          <p:nvPr>
            <p:ph idx="1"/>
          </p:nvPr>
        </p:nvSpPr>
        <p:spPr>
          <a:xfrm>
            <a:off x="1132114" y="2286000"/>
            <a:ext cx="11059886" cy="3581400"/>
          </a:xfrm>
        </p:spPr>
        <p:txBody>
          <a:bodyPr/>
          <a:lstStyle/>
          <a:p>
            <a:r>
              <a:rPr lang="en-US" dirty="0"/>
              <a:t>Both highest rated chocolate comes from Italy and both have 70% </a:t>
            </a:r>
            <a:r>
              <a:rPr lang="en-US" dirty="0" smtClean="0"/>
              <a:t>cocoa percentage. </a:t>
            </a:r>
            <a:endParaRPr lang="en-US" dirty="0" smtClean="0"/>
          </a:p>
          <a:p>
            <a:r>
              <a:rPr lang="en-US" dirty="0"/>
              <a:t/>
            </a:r>
            <a:br>
              <a:rPr lang="en-US" dirty="0"/>
            </a:b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2857" y="3075214"/>
            <a:ext cx="10058400" cy="1433099"/>
          </a:xfrm>
          <a:prstGeom prst="rect">
            <a:avLst/>
          </a:prstGeom>
        </p:spPr>
      </p:pic>
    </p:spTree>
    <p:extLst>
      <p:ext uri="{BB962C8B-B14F-4D97-AF65-F5344CB8AC3E}">
        <p14:creationId xmlns:p14="http://schemas.microsoft.com/office/powerpoint/2010/main" val="1389971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Which countries have the lowest ratings?</a:t>
            </a:r>
          </a:p>
        </p:txBody>
      </p:sp>
      <p:sp>
        <p:nvSpPr>
          <p:cNvPr id="3" name="Content Placeholder 2"/>
          <p:cNvSpPr>
            <a:spLocks noGrp="1"/>
          </p:cNvSpPr>
          <p:nvPr>
            <p:ph idx="1"/>
          </p:nvPr>
        </p:nvSpPr>
        <p:spPr>
          <a:xfrm>
            <a:off x="1371600" y="2286000"/>
            <a:ext cx="10820400" cy="3581400"/>
          </a:xfrm>
        </p:spPr>
        <p:txBody>
          <a:bodyPr/>
          <a:lstStyle/>
          <a:p>
            <a:r>
              <a:rPr lang="en-US" dirty="0"/>
              <a:t>Three out of four of the lowest rated chocolates are from Belgium, and all have either 70% or close to 70% cocoa </a:t>
            </a:r>
            <a:r>
              <a:rPr lang="en-US" dirty="0" smtClean="0"/>
              <a:t>percentage. </a:t>
            </a:r>
            <a:endParaRPr lang="en-US" dirty="0"/>
          </a:p>
          <a:p>
            <a:r>
              <a:rPr lang="en-US" dirty="0"/>
              <a:t/>
            </a:r>
            <a:br>
              <a:rPr lang="en-US" dirty="0"/>
            </a:b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3269343"/>
            <a:ext cx="10058400" cy="2001054"/>
          </a:xfrm>
          <a:prstGeom prst="rect">
            <a:avLst/>
          </a:prstGeom>
        </p:spPr>
      </p:pic>
    </p:spTree>
    <p:extLst>
      <p:ext uri="{BB962C8B-B14F-4D97-AF65-F5344CB8AC3E}">
        <p14:creationId xmlns:p14="http://schemas.microsoft.com/office/powerpoint/2010/main" val="925468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with the dataset </a:t>
            </a:r>
            <a:endParaRPr lang="en-US" dirty="0"/>
          </a:p>
        </p:txBody>
      </p:sp>
      <p:sp>
        <p:nvSpPr>
          <p:cNvPr id="3" name="Content Placeholder 2"/>
          <p:cNvSpPr>
            <a:spLocks noGrp="1"/>
          </p:cNvSpPr>
          <p:nvPr>
            <p:ph idx="1"/>
          </p:nvPr>
        </p:nvSpPr>
        <p:spPr/>
        <p:txBody>
          <a:bodyPr>
            <a:normAutofit/>
          </a:bodyPr>
          <a:lstStyle/>
          <a:p>
            <a:r>
              <a:rPr lang="en-US" dirty="0"/>
              <a:t>The quality of the data wasn’t great, the format of the data was inconsistent. There were also multiple representations of the same data in the Specific Bean Origin column. </a:t>
            </a:r>
          </a:p>
          <a:p>
            <a:r>
              <a:rPr lang="en-US" dirty="0" smtClean="0"/>
              <a:t>For example the below all represent the same Specific Bean Origin, written in 5 different ways. </a:t>
            </a:r>
          </a:p>
          <a:p>
            <a:pPr lvl="1"/>
            <a:r>
              <a:rPr lang="en-US" i="0" dirty="0" err="1" smtClean="0"/>
              <a:t>Akesson's</a:t>
            </a:r>
            <a:r>
              <a:rPr lang="en-US" i="0" dirty="0" smtClean="0"/>
              <a:t> </a:t>
            </a:r>
            <a:r>
              <a:rPr lang="en-US" i="0" dirty="0"/>
              <a:t>E., </a:t>
            </a:r>
            <a:r>
              <a:rPr lang="en-US" i="0" dirty="0" err="1"/>
              <a:t>Sambirano</a:t>
            </a:r>
            <a:r>
              <a:rPr lang="en-US" i="0" dirty="0"/>
              <a:t> V.</a:t>
            </a:r>
            <a:r>
              <a:rPr lang="en-US" dirty="0"/>
              <a:t/>
            </a:r>
            <a:br>
              <a:rPr lang="en-US" dirty="0"/>
            </a:br>
            <a:r>
              <a:rPr lang="en-US" i="0" dirty="0" err="1"/>
              <a:t>Akesson's</a:t>
            </a:r>
            <a:r>
              <a:rPr lang="en-US" i="0" dirty="0"/>
              <a:t> Estate</a:t>
            </a:r>
            <a:r>
              <a:rPr lang="en-US" dirty="0"/>
              <a:t/>
            </a:r>
            <a:br>
              <a:rPr lang="en-US" dirty="0"/>
            </a:br>
            <a:r>
              <a:rPr lang="en-US" i="0" dirty="0" err="1"/>
              <a:t>Akessons</a:t>
            </a:r>
            <a:r>
              <a:rPr lang="en-US" i="0" dirty="0"/>
              <a:t> Estate, </a:t>
            </a:r>
            <a:r>
              <a:rPr lang="en-US" i="0" dirty="0" err="1"/>
              <a:t>Sambirano</a:t>
            </a:r>
            <a:r>
              <a:rPr lang="en-US" i="0" dirty="0"/>
              <a:t>, 2013</a:t>
            </a:r>
            <a:r>
              <a:rPr lang="en-US" dirty="0"/>
              <a:t/>
            </a:r>
            <a:br>
              <a:rPr lang="en-US" dirty="0"/>
            </a:br>
            <a:r>
              <a:rPr lang="en-US" i="0" dirty="0" err="1"/>
              <a:t>Akessons</a:t>
            </a:r>
            <a:r>
              <a:rPr lang="en-US" i="0" dirty="0"/>
              <a:t> Estate, </a:t>
            </a:r>
            <a:r>
              <a:rPr lang="en-US" i="0" dirty="0" err="1"/>
              <a:t>Sambirano</a:t>
            </a:r>
            <a:r>
              <a:rPr lang="en-US" i="0" dirty="0"/>
              <a:t>, </a:t>
            </a:r>
            <a:r>
              <a:rPr lang="en-US" i="0" dirty="0" err="1"/>
              <a:t>Ambanja</a:t>
            </a:r>
            <a:r>
              <a:rPr lang="en-US" dirty="0"/>
              <a:t/>
            </a:r>
            <a:br>
              <a:rPr lang="en-US" dirty="0"/>
            </a:br>
            <a:r>
              <a:rPr lang="en-US" i="0" dirty="0" err="1"/>
              <a:t>Akesson's</a:t>
            </a:r>
            <a:r>
              <a:rPr lang="en-US" i="0" dirty="0"/>
              <a:t>, batch 4411 </a:t>
            </a:r>
            <a:endParaRPr lang="en-US" i="0" dirty="0" smtClean="0"/>
          </a:p>
          <a:p>
            <a:pPr marL="530352" lvl="1" indent="0">
              <a:buNone/>
            </a:pPr>
            <a:r>
              <a:rPr lang="en-US" sz="1600" dirty="0"/>
              <a:t>*We did not use this field for any of our analyses due to these types of inconsistencies. </a:t>
            </a:r>
          </a:p>
          <a:p>
            <a:pPr marL="530352" lvl="1" indent="0">
              <a:buNone/>
            </a:pPr>
            <a:endParaRPr lang="en-US" i="0" dirty="0" smtClean="0"/>
          </a:p>
          <a:p>
            <a:pPr lvl="1"/>
            <a:endParaRPr lang="en-US" i="0" dirty="0"/>
          </a:p>
        </p:txBody>
      </p:sp>
    </p:spTree>
    <p:extLst>
      <p:ext uri="{BB962C8B-B14F-4D97-AF65-F5344CB8AC3E}">
        <p14:creationId xmlns:p14="http://schemas.microsoft.com/office/powerpoint/2010/main" val="1361467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Lines from Terminal</a:t>
            </a: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71600" y="1878415"/>
            <a:ext cx="5156428" cy="2064165"/>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767943" y="3942580"/>
            <a:ext cx="5631543" cy="1880223"/>
          </a:xfrm>
        </p:spPr>
      </p:pic>
    </p:spTree>
    <p:extLst>
      <p:ext uri="{BB962C8B-B14F-4D97-AF65-F5344CB8AC3E}">
        <p14:creationId xmlns:p14="http://schemas.microsoft.com/office/powerpoint/2010/main" val="1407248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Server used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2424" y="2286000"/>
            <a:ext cx="6799551" cy="3581400"/>
          </a:xfrm>
        </p:spPr>
      </p:pic>
    </p:spTree>
    <p:extLst>
      <p:ext uri="{BB962C8B-B14F-4D97-AF65-F5344CB8AC3E}">
        <p14:creationId xmlns:p14="http://schemas.microsoft.com/office/powerpoint/2010/main" val="220892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GitHub Repository</a:t>
            </a:r>
            <a:br>
              <a:rPr lang="en-US" dirty="0" smtClean="0"/>
            </a:br>
            <a:endParaRPr lang="en-US" dirty="0"/>
          </a:p>
        </p:txBody>
      </p:sp>
      <p:sp>
        <p:nvSpPr>
          <p:cNvPr id="3" name="Content Placeholder 2"/>
          <p:cNvSpPr>
            <a:spLocks noGrp="1"/>
          </p:cNvSpPr>
          <p:nvPr>
            <p:ph idx="1"/>
          </p:nvPr>
        </p:nvSpPr>
        <p:spPr>
          <a:xfrm>
            <a:off x="1371600" y="2286000"/>
            <a:ext cx="9601200" cy="4100286"/>
          </a:xfrm>
        </p:spPr>
        <p:txBody>
          <a:bodyPr/>
          <a:lstStyle/>
          <a:p>
            <a:pPr>
              <a:lnSpc>
                <a:spcPct val="100000"/>
              </a:lnSpc>
              <a:spcBef>
                <a:spcPts val="0"/>
              </a:spcBef>
              <a:spcAft>
                <a:spcPts val="0"/>
              </a:spcAft>
            </a:pPr>
            <a:r>
              <a:rPr lang="en-US" u="sng" dirty="0" smtClean="0">
                <a:hlinkClick r:id="rId2"/>
              </a:rPr>
              <a:t>https</a:t>
            </a:r>
            <a:r>
              <a:rPr lang="en-US" u="sng" dirty="0">
                <a:hlinkClick r:id="rId2"/>
              </a:rPr>
              <a:t>://</a:t>
            </a:r>
            <a:r>
              <a:rPr lang="en-US" u="sng" dirty="0" smtClean="0">
                <a:hlinkClick r:id="rId2"/>
              </a:rPr>
              <a:t>github.com/TaniaGameiro/CEBD1261-TaniaNora-Project.git</a:t>
            </a:r>
            <a:endParaRPr lang="en-US" u="sng" dirty="0" smtClean="0"/>
          </a:p>
          <a:p>
            <a:pPr>
              <a:lnSpc>
                <a:spcPct val="100000"/>
              </a:lnSpc>
              <a:spcBef>
                <a:spcPts val="0"/>
              </a:spcBef>
              <a:spcAft>
                <a:spcPts val="0"/>
              </a:spcAft>
            </a:pPr>
            <a:endParaRPr lang="en-US" u="sng" dirty="0" smtClean="0"/>
          </a:p>
          <a:p>
            <a:pPr>
              <a:lnSpc>
                <a:spcPct val="100000"/>
              </a:lnSpc>
              <a:spcBef>
                <a:spcPts val="0"/>
              </a:spcBef>
              <a:spcAft>
                <a:spcPts val="0"/>
              </a:spcAft>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9771" y="2762962"/>
            <a:ext cx="5031014" cy="3755765"/>
          </a:xfrm>
          <a:prstGeom prst="rect">
            <a:avLst/>
          </a:prstGeom>
        </p:spPr>
      </p:pic>
    </p:spTree>
    <p:extLst>
      <p:ext uri="{BB962C8B-B14F-4D97-AF65-F5344CB8AC3E}">
        <p14:creationId xmlns:p14="http://schemas.microsoft.com/office/powerpoint/2010/main" val="140893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Interpretations, Recommendations &amp; learnings </a:t>
            </a:r>
            <a:endParaRPr lang="en-US" dirty="0"/>
          </a:p>
        </p:txBody>
      </p:sp>
      <p:sp>
        <p:nvSpPr>
          <p:cNvPr id="3" name="Content Placeholder 2"/>
          <p:cNvSpPr>
            <a:spLocks noGrp="1"/>
          </p:cNvSpPr>
          <p:nvPr>
            <p:ph idx="1"/>
          </p:nvPr>
        </p:nvSpPr>
        <p:spPr/>
        <p:txBody>
          <a:bodyPr/>
          <a:lstStyle/>
          <a:p>
            <a:r>
              <a:rPr lang="en-US" dirty="0" smtClean="0"/>
              <a:t>As with most open-source data, our takeaway was that we did spend over half of our time cleaning and prepping the data. Data quality is important, and we wanted to make sure our base was correct before moving forward to analysis. (60—40). </a:t>
            </a:r>
          </a:p>
          <a:p>
            <a:r>
              <a:rPr lang="en-US" dirty="0" smtClean="0"/>
              <a:t>We </a:t>
            </a:r>
            <a:r>
              <a:rPr lang="en-US" dirty="0" smtClean="0"/>
              <a:t>learned that Americans had the highest chocolate consumption amongst all countries within the dataset </a:t>
            </a:r>
            <a:r>
              <a:rPr lang="mr-IN" dirty="0" smtClean="0"/>
              <a:t>–</a:t>
            </a:r>
            <a:r>
              <a:rPr lang="en-US" dirty="0" smtClean="0"/>
              <a:t> not surprising. </a:t>
            </a:r>
          </a:p>
          <a:p>
            <a:r>
              <a:rPr lang="en-US" dirty="0" smtClean="0"/>
              <a:t>We also learned that people were biased and had a tendency to favorably rate chocolate, because chocolate is beloved by many.  </a:t>
            </a:r>
          </a:p>
          <a:p>
            <a:r>
              <a:rPr lang="en-US" dirty="0" smtClean="0"/>
              <a:t>We recommend to add an extra layer in the dataset, which would include Names of Vendors which are utilizing the Chocolate Companies, in order to determine favorability by Brand Name. </a:t>
            </a:r>
          </a:p>
          <a:p>
            <a:endParaRPr lang="en-US" dirty="0"/>
          </a:p>
        </p:txBody>
      </p:sp>
    </p:spTree>
    <p:extLst>
      <p:ext uri="{BB962C8B-B14F-4D97-AF65-F5344CB8AC3E}">
        <p14:creationId xmlns:p14="http://schemas.microsoft.com/office/powerpoint/2010/main" val="20565489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INTRODUCTION	</a:t>
            </a:r>
            <a:endParaRPr lang="en-US" dirty="0"/>
          </a:p>
        </p:txBody>
      </p:sp>
      <p:sp>
        <p:nvSpPr>
          <p:cNvPr id="3" name="Content Placeholder 2"/>
          <p:cNvSpPr>
            <a:spLocks noGrp="1"/>
          </p:cNvSpPr>
          <p:nvPr>
            <p:ph idx="1"/>
          </p:nvPr>
        </p:nvSpPr>
        <p:spPr/>
        <p:txBody>
          <a:bodyPr/>
          <a:lstStyle/>
          <a:p>
            <a:r>
              <a:rPr lang="en-US" dirty="0" smtClean="0"/>
              <a:t>MEMBER 1: TANIA OLIVEIRA GAMEIRO</a:t>
            </a:r>
          </a:p>
          <a:p>
            <a:endParaRPr lang="en-US" dirty="0"/>
          </a:p>
          <a:p>
            <a:endParaRPr lang="en-US" dirty="0" smtClean="0"/>
          </a:p>
          <a:p>
            <a:r>
              <a:rPr lang="en-US" dirty="0" smtClean="0"/>
              <a:t>MEMBER 2: NORA AROUCHIAN</a:t>
            </a:r>
          </a:p>
        </p:txBody>
      </p:sp>
    </p:spTree>
    <p:extLst>
      <p:ext uri="{BB962C8B-B14F-4D97-AF65-F5344CB8AC3E}">
        <p14:creationId xmlns:p14="http://schemas.microsoft.com/office/powerpoint/2010/main" val="1765094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DATASET	</a:t>
            </a:r>
            <a:endParaRPr lang="en-US" dirty="0"/>
          </a:p>
        </p:txBody>
      </p:sp>
      <p:sp>
        <p:nvSpPr>
          <p:cNvPr id="3" name="Content Placeholder 2"/>
          <p:cNvSpPr>
            <a:spLocks noGrp="1"/>
          </p:cNvSpPr>
          <p:nvPr>
            <p:ph idx="1"/>
          </p:nvPr>
        </p:nvSpPr>
        <p:spPr/>
        <p:txBody>
          <a:bodyPr/>
          <a:lstStyle/>
          <a:p>
            <a:r>
              <a:rPr lang="en-US" dirty="0" smtClean="0"/>
              <a:t>“Flavors of Cacao” dataset comes from </a:t>
            </a:r>
            <a:r>
              <a:rPr lang="en-US" dirty="0" err="1" smtClean="0"/>
              <a:t>Kaggle</a:t>
            </a:r>
            <a:r>
              <a:rPr lang="en-US" dirty="0" smtClean="0"/>
              <a:t>.</a:t>
            </a:r>
          </a:p>
          <a:p>
            <a:r>
              <a:rPr lang="en-US" dirty="0" smtClean="0"/>
              <a:t>It has thousands of ratings documented from 2006 to 2017. </a:t>
            </a:r>
          </a:p>
          <a:p>
            <a:r>
              <a:rPr lang="en-US" dirty="0" smtClean="0"/>
              <a:t>It highlights </a:t>
            </a:r>
            <a:r>
              <a:rPr lang="en-US" dirty="0"/>
              <a:t>customer ratings of chocolate bars, based on the region the cocoa bean is grown, produced, and the percent of cocoa the chocolate bar has in it's </a:t>
            </a:r>
            <a:r>
              <a:rPr lang="en-US" dirty="0" smtClean="0"/>
              <a:t>ingredients.</a:t>
            </a:r>
          </a:p>
          <a:p>
            <a:r>
              <a:rPr lang="en-US" dirty="0"/>
              <a:t>T</a:t>
            </a:r>
            <a:r>
              <a:rPr lang="en-US" dirty="0" smtClean="0"/>
              <a:t>he </a:t>
            </a:r>
            <a:r>
              <a:rPr lang="en-US" dirty="0"/>
              <a:t>program </a:t>
            </a:r>
            <a:r>
              <a:rPr lang="en-US" dirty="0" smtClean="0"/>
              <a:t>Python </a:t>
            </a:r>
            <a:r>
              <a:rPr lang="en-US" dirty="0"/>
              <a:t>(Anaconda, </a:t>
            </a:r>
            <a:r>
              <a:rPr lang="en-US" dirty="0" err="1"/>
              <a:t>Jupyter</a:t>
            </a:r>
            <a:r>
              <a:rPr lang="en-US" dirty="0"/>
              <a:t> Notebook) </a:t>
            </a:r>
            <a:r>
              <a:rPr lang="en-US" dirty="0" smtClean="0"/>
              <a:t>was </a:t>
            </a:r>
            <a:r>
              <a:rPr lang="en-US" dirty="0"/>
              <a:t>used to conduct the analysis</a:t>
            </a:r>
            <a:endParaRPr lang="en-US" dirty="0" smtClean="0"/>
          </a:p>
          <a:p>
            <a:endParaRPr lang="en-US" dirty="0" smtClean="0"/>
          </a:p>
          <a:p>
            <a:endParaRPr lang="en-US" dirty="0"/>
          </a:p>
        </p:txBody>
      </p:sp>
    </p:spTree>
    <p:extLst>
      <p:ext uri="{BB962C8B-B14F-4D97-AF65-F5344CB8AC3E}">
        <p14:creationId xmlns:p14="http://schemas.microsoft.com/office/powerpoint/2010/main" val="2049722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USE CASES</a:t>
            </a:r>
            <a:endParaRPr lang="en-US" dirty="0"/>
          </a:p>
        </p:txBody>
      </p:sp>
      <p:sp>
        <p:nvSpPr>
          <p:cNvPr id="3" name="Content Placeholder 2"/>
          <p:cNvSpPr>
            <a:spLocks noGrp="1"/>
          </p:cNvSpPr>
          <p:nvPr>
            <p:ph idx="1"/>
          </p:nvPr>
        </p:nvSpPr>
        <p:spPr/>
        <p:txBody>
          <a:bodyPr>
            <a:normAutofit fontScale="92500"/>
          </a:bodyPr>
          <a:lstStyle/>
          <a:p>
            <a:r>
              <a:rPr lang="en-US" b="1" dirty="0" smtClean="0"/>
              <a:t>Big Data is used when:</a:t>
            </a:r>
          </a:p>
          <a:p>
            <a:pPr lvl="1"/>
            <a:r>
              <a:rPr lang="en-US" i="0" dirty="0"/>
              <a:t>Time constraint+ all content needs to be analyzed. </a:t>
            </a:r>
          </a:p>
          <a:p>
            <a:pPr lvl="1"/>
            <a:r>
              <a:rPr lang="en-US" i="0" dirty="0"/>
              <a:t>Need exact count or exact distribution</a:t>
            </a:r>
          </a:p>
          <a:p>
            <a:pPr lvl="1"/>
            <a:r>
              <a:rPr lang="en-US" i="0" dirty="0" err="1"/>
              <a:t>Sessionlization</a:t>
            </a:r>
            <a:r>
              <a:rPr lang="en-US" i="0" dirty="0"/>
              <a:t> sampling isn’t </a:t>
            </a:r>
            <a:r>
              <a:rPr lang="en-US" i="0" dirty="0" smtClean="0"/>
              <a:t>possible</a:t>
            </a:r>
            <a:endParaRPr lang="en-US" dirty="0" smtClean="0"/>
          </a:p>
          <a:p>
            <a:r>
              <a:rPr lang="en-US" b="1" dirty="0" smtClean="0"/>
              <a:t>In “</a:t>
            </a:r>
            <a:r>
              <a:rPr lang="en-US" b="1" i="1" dirty="0" smtClean="0"/>
              <a:t>Flavors of Cacao” dataset, in order to achieve proper results: </a:t>
            </a:r>
          </a:p>
          <a:p>
            <a:pPr lvl="1"/>
            <a:r>
              <a:rPr lang="en-US" i="1" dirty="0" smtClean="0"/>
              <a:t>the full content needs to be analyzed (this includes all columns simultaneously)</a:t>
            </a:r>
          </a:p>
          <a:p>
            <a:pPr lvl="1"/>
            <a:r>
              <a:rPr lang="en-US" i="1" dirty="0" smtClean="0"/>
              <a:t> Data needs to be clean and precise (to avoid wrongful conclusions based on typos, errors, etc.)</a:t>
            </a:r>
          </a:p>
          <a:p>
            <a:pPr lvl="1"/>
            <a:r>
              <a:rPr lang="en-US" dirty="0" err="1" smtClean="0"/>
              <a:t>Sessionlization</a:t>
            </a:r>
            <a:r>
              <a:rPr lang="en-US" dirty="0" smtClean="0"/>
              <a:t> shouldn’t come into play as it would infringe on the accuracy of the results. </a:t>
            </a:r>
            <a:endParaRPr lang="en-US" dirty="0"/>
          </a:p>
          <a:p>
            <a:pPr lvl="1"/>
            <a:endParaRPr lang="en-US" b="1" i="0" dirty="0"/>
          </a:p>
          <a:p>
            <a:pPr lvl="1"/>
            <a:endParaRPr lang="en-US" b="1" i="0" dirty="0" smtClean="0"/>
          </a:p>
          <a:p>
            <a:pPr lvl="1"/>
            <a:endParaRPr lang="en-US" b="1" i="0" dirty="0"/>
          </a:p>
          <a:p>
            <a:pPr lvl="1"/>
            <a:endParaRPr lang="en-US" b="1" i="0" dirty="0" smtClean="0"/>
          </a:p>
          <a:p>
            <a:pPr lvl="1"/>
            <a:endParaRPr lang="en-US" b="1" dirty="0" smtClean="0"/>
          </a:p>
          <a:p>
            <a:pPr marL="530352" lvl="1" indent="0">
              <a:buNone/>
            </a:pPr>
            <a:endParaRPr lang="en-US" i="0" dirty="0"/>
          </a:p>
          <a:p>
            <a:pPr lvl="1"/>
            <a:endParaRPr lang="en-US" i="0" dirty="0" smtClean="0"/>
          </a:p>
          <a:p>
            <a:pPr lvl="1"/>
            <a:endParaRPr lang="en-US" i="0" dirty="0"/>
          </a:p>
          <a:p>
            <a:pPr lvl="1"/>
            <a:endParaRPr lang="en-US" i="0" dirty="0" smtClean="0"/>
          </a:p>
          <a:p>
            <a:pPr lvl="1"/>
            <a:endParaRPr lang="en-US" i="0" dirty="0"/>
          </a:p>
          <a:p>
            <a:pPr lvl="1"/>
            <a:endParaRPr lang="en-US" i="0" dirty="0" smtClean="0"/>
          </a:p>
          <a:p>
            <a:pPr lvl="1"/>
            <a:endParaRPr lang="en-US" i="0" dirty="0" smtClean="0"/>
          </a:p>
        </p:txBody>
      </p:sp>
    </p:spTree>
    <p:extLst>
      <p:ext uri="{BB962C8B-B14F-4D97-AF65-F5344CB8AC3E}">
        <p14:creationId xmlns:p14="http://schemas.microsoft.com/office/powerpoint/2010/main" val="985518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Wrong Big Data Use Case	</a:t>
            </a:r>
            <a:endParaRPr lang="en-US" dirty="0"/>
          </a:p>
        </p:txBody>
      </p:sp>
      <p:sp>
        <p:nvSpPr>
          <p:cNvPr id="3" name="Content Placeholder 2"/>
          <p:cNvSpPr>
            <a:spLocks noGrp="1"/>
          </p:cNvSpPr>
          <p:nvPr>
            <p:ph idx="1"/>
          </p:nvPr>
        </p:nvSpPr>
        <p:spPr>
          <a:xfrm>
            <a:off x="1371600" y="1524000"/>
            <a:ext cx="10617200" cy="5312568"/>
          </a:xfrm>
        </p:spPr>
        <p:txBody>
          <a:bodyPr/>
          <a:lstStyle/>
          <a:p>
            <a:r>
              <a:rPr lang="en-US" dirty="0" smtClean="0"/>
              <a:t>It does not constitute a Big Data Use Case when any of the previous three conditions are not met. </a:t>
            </a:r>
          </a:p>
          <a:p>
            <a:r>
              <a:rPr lang="en-US" dirty="0"/>
              <a:t>W</a:t>
            </a:r>
            <a:r>
              <a:rPr lang="en-US" dirty="0" smtClean="0"/>
              <a:t>e can use sampling in order to achieve results wanted. </a:t>
            </a:r>
          </a:p>
          <a:p>
            <a:r>
              <a:rPr lang="en-US" dirty="0" smtClean="0"/>
              <a:t>For example: </a:t>
            </a:r>
            <a:endParaRPr lang="en-US" dirty="0" smtClean="0"/>
          </a:p>
          <a:p>
            <a:pPr lvl="1"/>
            <a:r>
              <a:rPr lang="en-US" dirty="0" smtClean="0"/>
              <a:t>If we limit the interpretation to a subset of the first 100 lines, the outcome of the questions we were asking based on the dataset was erroneous. </a:t>
            </a:r>
          </a:p>
          <a:p>
            <a:pPr lvl="2"/>
            <a:r>
              <a:rPr lang="en-US" dirty="0" smtClean="0"/>
              <a:t>Ex: country with lowest rating is showing France and U.S.A. Big Data Analysis will show us this is wrong. </a:t>
            </a:r>
          </a:p>
          <a:p>
            <a:pPr lvl="2"/>
            <a:endParaRPr lang="en-US" dirty="0"/>
          </a:p>
          <a:p>
            <a:pPr lvl="1"/>
            <a:endParaRPr lang="en-US"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000" y="4354455"/>
            <a:ext cx="10058400" cy="1938337"/>
          </a:xfrm>
          <a:prstGeom prst="rect">
            <a:avLst/>
          </a:prstGeom>
        </p:spPr>
      </p:pic>
    </p:spTree>
    <p:extLst>
      <p:ext uri="{BB962C8B-B14F-4D97-AF65-F5344CB8AC3E}">
        <p14:creationId xmlns:p14="http://schemas.microsoft.com/office/powerpoint/2010/main" val="1303223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Flavors of Cacao Results 		</a:t>
            </a:r>
            <a:endParaRPr lang="en-US" i="1" dirty="0"/>
          </a:p>
        </p:txBody>
      </p:sp>
      <p:sp>
        <p:nvSpPr>
          <p:cNvPr id="3" name="Content Placeholder 2"/>
          <p:cNvSpPr>
            <a:spLocks noGrp="1"/>
          </p:cNvSpPr>
          <p:nvPr>
            <p:ph idx="1"/>
          </p:nvPr>
        </p:nvSpPr>
        <p:spPr>
          <a:xfrm>
            <a:off x="1371600" y="1843314"/>
            <a:ext cx="9601200" cy="4024086"/>
          </a:xfrm>
        </p:spPr>
        <p:txBody>
          <a:bodyPr>
            <a:normAutofit lnSpcReduction="10000"/>
          </a:bodyPr>
          <a:lstStyle/>
          <a:p>
            <a:r>
              <a:rPr lang="en-US" dirty="0"/>
              <a:t>In this analysis, there are </a:t>
            </a:r>
            <a:r>
              <a:rPr lang="en-US" dirty="0" smtClean="0"/>
              <a:t>thousands of chocolate </a:t>
            </a:r>
            <a:r>
              <a:rPr lang="en-US" dirty="0"/>
              <a:t>bars rated from 63 countries. The most number of ratings that were given was between 3.0 to 3.5, with the highest being 3.5 with a number of around 380 ratings. This shows us that most individuals are giving chocolate bars a rating of a little bit more than satisfactory</a:t>
            </a:r>
            <a:r>
              <a:rPr lang="en-US" dirty="0" smtClean="0"/>
              <a:t>. (positively skewed) </a:t>
            </a:r>
          </a:p>
          <a:p>
            <a:r>
              <a:rPr lang="en-US" dirty="0" smtClean="0"/>
              <a:t>We chose to use the dataset and answer the following questions:</a:t>
            </a:r>
          </a:p>
          <a:p>
            <a:pPr lvl="1"/>
            <a:r>
              <a:rPr lang="en-US" dirty="0"/>
              <a:t>1) Which country has the highest chocolate consumption?</a:t>
            </a:r>
          </a:p>
          <a:p>
            <a:pPr lvl="1"/>
            <a:r>
              <a:rPr lang="en-US" dirty="0"/>
              <a:t>2) When were the reviews captured?</a:t>
            </a:r>
          </a:p>
          <a:p>
            <a:pPr lvl="1"/>
            <a:r>
              <a:rPr lang="en-US" dirty="0"/>
              <a:t>3) Is there a link between the cocoa percentage and the ratings?</a:t>
            </a:r>
          </a:p>
          <a:p>
            <a:pPr lvl="1"/>
            <a:r>
              <a:rPr lang="en-US" dirty="0"/>
              <a:t>4) Which countries have the highest ratings?</a:t>
            </a:r>
          </a:p>
          <a:p>
            <a:pPr lvl="1"/>
            <a:r>
              <a:rPr lang="en-US" dirty="0"/>
              <a:t>5) Which countries have the lowest ratings</a:t>
            </a:r>
            <a:r>
              <a:rPr lang="en-US" dirty="0" smtClean="0"/>
              <a:t>?</a:t>
            </a:r>
            <a:r>
              <a:rPr lang="en-US" dirty="0"/>
              <a:t/>
            </a:r>
            <a:br>
              <a:rPr lang="en-US" dirty="0"/>
            </a:br>
            <a:endParaRPr lang="en-US" dirty="0"/>
          </a:p>
        </p:txBody>
      </p:sp>
    </p:spTree>
    <p:extLst>
      <p:ext uri="{BB962C8B-B14F-4D97-AF65-F5344CB8AC3E}">
        <p14:creationId xmlns:p14="http://schemas.microsoft.com/office/powerpoint/2010/main" val="92892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Which country has the highest chocolate consumption?</a:t>
            </a:r>
          </a:p>
        </p:txBody>
      </p:sp>
      <p:sp>
        <p:nvSpPr>
          <p:cNvPr id="3" name="Content Placeholder 2"/>
          <p:cNvSpPr>
            <a:spLocks noGrp="1"/>
          </p:cNvSpPr>
          <p:nvPr>
            <p:ph idx="1"/>
          </p:nvPr>
        </p:nvSpPr>
        <p:spPr>
          <a:xfrm>
            <a:off x="1371600" y="2285999"/>
            <a:ext cx="9601200" cy="4198257"/>
          </a:xfrm>
        </p:spPr>
        <p:txBody>
          <a:bodyPr/>
          <a:lstStyle/>
          <a:p>
            <a:r>
              <a:rPr lang="en-US" dirty="0"/>
              <a:t>The data clearly shows that the US consumes chocolate far more than any other country of the world.</a:t>
            </a:r>
          </a:p>
          <a:p>
            <a:r>
              <a:rPr lang="en-US" dirty="0"/>
              <a:t/>
            </a:r>
            <a:br>
              <a:rPr lang="en-US" dirty="0"/>
            </a:b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0457" y="2968591"/>
            <a:ext cx="10058400" cy="3629964"/>
          </a:xfrm>
          <a:prstGeom prst="rect">
            <a:avLst/>
          </a:prstGeom>
        </p:spPr>
      </p:pic>
    </p:spTree>
    <p:extLst>
      <p:ext uri="{BB962C8B-B14F-4D97-AF65-F5344CB8AC3E}">
        <p14:creationId xmlns:p14="http://schemas.microsoft.com/office/powerpoint/2010/main" val="1491805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lnSpc>
                <a:spcPct val="89000"/>
              </a:lnSpc>
              <a:spcBef>
                <a:spcPct val="0"/>
              </a:spcBef>
            </a:pPr>
            <a:r>
              <a:rPr lang="en-US" sz="4400" dirty="0" smtClean="0"/>
              <a:t>When were the reviews captured?</a:t>
            </a:r>
            <a:br>
              <a:rPr lang="en-US" sz="4400" dirty="0" smtClean="0"/>
            </a:br>
            <a:endParaRPr lang="en-US" sz="4400" dirty="0"/>
          </a:p>
        </p:txBody>
      </p:sp>
      <p:sp>
        <p:nvSpPr>
          <p:cNvPr id="3" name="Content Placeholder 2"/>
          <p:cNvSpPr>
            <a:spLocks noGrp="1"/>
          </p:cNvSpPr>
          <p:nvPr>
            <p:ph idx="1"/>
          </p:nvPr>
        </p:nvSpPr>
        <p:spPr>
          <a:xfrm>
            <a:off x="1371600" y="2286000"/>
            <a:ext cx="9601200" cy="4137478"/>
          </a:xfrm>
        </p:spPr>
        <p:txBody>
          <a:bodyPr/>
          <a:lstStyle/>
          <a:p>
            <a:r>
              <a:rPr lang="en-US" dirty="0"/>
              <a:t>We can also see that most of the chocolate bars were reviewed in </a:t>
            </a:r>
            <a:r>
              <a:rPr lang="en-US" dirty="0" smtClean="0"/>
              <a:t>2014-16, </a:t>
            </a:r>
            <a:r>
              <a:rPr lang="en-US" dirty="0"/>
              <a:t>with the data collection starting in 2006, up until 2017. </a:t>
            </a:r>
            <a:endParaRPr lang="en-US" dirty="0" smtClean="0"/>
          </a:p>
          <a:p>
            <a:endParaRPr lang="en-US" dirty="0" smtClean="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953960"/>
            <a:ext cx="10058400" cy="3583818"/>
          </a:xfrm>
          <a:prstGeom prst="rect">
            <a:avLst/>
          </a:prstGeom>
        </p:spPr>
      </p:pic>
    </p:spTree>
    <p:extLst>
      <p:ext uri="{BB962C8B-B14F-4D97-AF65-F5344CB8AC3E}">
        <p14:creationId xmlns:p14="http://schemas.microsoft.com/office/powerpoint/2010/main" val="171067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1" algn="l" rtl="0">
              <a:lnSpc>
                <a:spcPct val="89000"/>
              </a:lnSpc>
              <a:spcBef>
                <a:spcPct val="0"/>
              </a:spcBef>
            </a:pPr>
            <a:r>
              <a:rPr lang="en-US" sz="4400" dirty="0" smtClean="0"/>
              <a:t>Is there a link between the cocoa percentage and the ratings?</a:t>
            </a:r>
            <a:r>
              <a:rPr lang="en-US" dirty="0" smtClean="0"/>
              <a:t/>
            </a:r>
            <a:br>
              <a:rPr lang="en-US" dirty="0" smtClean="0"/>
            </a:br>
            <a:endParaRPr lang="en-US" dirty="0"/>
          </a:p>
        </p:txBody>
      </p:sp>
      <p:sp>
        <p:nvSpPr>
          <p:cNvPr id="3" name="Content Placeholder 2"/>
          <p:cNvSpPr>
            <a:spLocks noGrp="1"/>
          </p:cNvSpPr>
          <p:nvPr>
            <p:ph idx="1"/>
          </p:nvPr>
        </p:nvSpPr>
        <p:spPr>
          <a:xfrm>
            <a:off x="1371599" y="2286000"/>
            <a:ext cx="10283371" cy="4067812"/>
          </a:xfrm>
        </p:spPr>
        <p:txBody>
          <a:bodyPr/>
          <a:lstStyle/>
          <a:p>
            <a:r>
              <a:rPr lang="en-US" dirty="0"/>
              <a:t>We were able to see that the average percent of cocoa in a chocolate bar is around 70%, and the average rating for the chocolate bars is </a:t>
            </a:r>
            <a:r>
              <a:rPr lang="en-US" dirty="0" smtClean="0"/>
              <a:t>3.1.</a:t>
            </a:r>
          </a:p>
          <a:p>
            <a:endParaRPr lang="en-US" dirty="0" smtClean="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6571" y="2968171"/>
            <a:ext cx="10058400" cy="3385641"/>
          </a:xfrm>
          <a:prstGeom prst="rect">
            <a:avLst/>
          </a:prstGeom>
        </p:spPr>
      </p:pic>
    </p:spTree>
    <p:extLst>
      <p:ext uri="{BB962C8B-B14F-4D97-AF65-F5344CB8AC3E}">
        <p14:creationId xmlns:p14="http://schemas.microsoft.com/office/powerpoint/2010/main" val="204335549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147</TotalTime>
  <Words>768</Words>
  <Application>Microsoft Macintosh PowerPoint</Application>
  <PresentationFormat>Widescreen</PresentationFormat>
  <Paragraphs>73</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Franklin Gothic Book</vt:lpstr>
      <vt:lpstr>Mangal</vt:lpstr>
      <vt:lpstr>Crop</vt:lpstr>
      <vt:lpstr>Flavors of cacao</vt:lpstr>
      <vt:lpstr>TEAM INTRODUCTION </vt:lpstr>
      <vt:lpstr>INTRO DATASET </vt:lpstr>
      <vt:lpstr>INTRO USE CASES</vt:lpstr>
      <vt:lpstr>Wrong Big Data Use Case </vt:lpstr>
      <vt:lpstr>Flavors of Cacao Results   </vt:lpstr>
      <vt:lpstr>Which country has the highest chocolate consumption?</vt:lpstr>
      <vt:lpstr>When were the reviews captured? </vt:lpstr>
      <vt:lpstr>Is there a link between the cocoa percentage and the ratings? </vt:lpstr>
      <vt:lpstr>Which countries have the highest ratings? </vt:lpstr>
      <vt:lpstr>Which countries have the lowest ratings?</vt:lpstr>
      <vt:lpstr>Challenges with the dataset </vt:lpstr>
      <vt:lpstr>Command Lines from Terminal</vt:lpstr>
      <vt:lpstr>AWS Server used </vt:lpstr>
      <vt:lpstr>GitHub Repository </vt:lpstr>
      <vt:lpstr>Interpretations, Recommendations &amp; learnings </vt:lpstr>
    </vt:vector>
  </TitlesOfParts>
  <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Flavors of cacao</dc:title>
  <dc:creator>Microsoft Office User</dc:creator>
  <cp:lastModifiedBy>Microsoft Office User</cp:lastModifiedBy>
  <cp:revision>13</cp:revision>
  <dcterms:created xsi:type="dcterms:W3CDTF">2018-04-27T19:30:18Z</dcterms:created>
  <dcterms:modified xsi:type="dcterms:W3CDTF">2018-04-28T15:06:48Z</dcterms:modified>
</cp:coreProperties>
</file>