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>
        <p:scale>
          <a:sx n="113" d="100"/>
          <a:sy n="113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748B-F76C-7E45-B63F-0954B4B02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67772-BC7D-AE42-B5F7-B1B9A16A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926F-7183-1C48-A52E-7599C9F7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84D9-4C9E-6047-B813-DE33657D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12EA-C181-1B48-B5B7-7D44EA45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6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AC9A-CD0B-1E4C-BCCF-F24B67D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F573B-DB1F-324E-8E66-8ABA593FD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EB63-F8E3-BE48-9FA1-726121B7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BFD2-3719-4649-B284-261E27AC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C682-3D4E-2946-8C09-BAE34E90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8B87F-465C-7244-B74B-114ECB821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2F3BE-08E0-E646-9524-94E66F06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C8D7-F468-FC4B-8CA5-26F6985A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53DD-218F-364A-8A93-E6F9BE0D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1931-279C-E942-AAF9-2C6AD315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63C7-B64B-8D4B-AFEF-73D288C3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374E-AAEB-1A4D-BE3B-07C75BE4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CF0A-C16E-4944-A608-267F6159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5974-2864-2547-AD5C-B8A07A9A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A4778-BA1D-E24F-A92F-2C8A402B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3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8191-D909-A44D-B8EF-D97A4BD8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E1D13-B927-9747-B4EC-7ADFBD8A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8D5A-C737-874E-8417-6E2B64E2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B68B-6BA6-1A4F-A270-21E4A249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8E50-C86D-5744-91E0-4F6E234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A84D-AB50-BB4A-B2BF-2609029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F5D5-F752-C844-BF86-C1DD96CBB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2B8C-5E82-7E4B-8011-4EF8DF0BE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EE9F1-F766-194B-B62A-60562530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C6946-8B07-6041-BCED-3002DC6F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14383-46B0-6649-8AB2-FB69130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811E-8FBD-AF49-8277-12F5F992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45C64-DBC6-794D-B8E0-6F9C5F47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6CF3C-EB6E-1846-8BC0-612A7896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44C0-449D-D749-9797-7695147E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2197D-3C33-0543-9DC8-58567BA4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DBA39-5185-6743-BB16-3C9A13C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8F13D-B0E4-6942-AFDD-E22C62A0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47800-05CC-4F45-AA0D-BD00B62E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6C95-6286-1D4C-AC64-D06F6FAB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61BDE-1C1A-A845-B913-E5A00761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16F9B-CE5E-664E-8E6E-207DBFC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BD9A0-1532-DC44-AB90-6F0BD8A1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A722F-EB57-344E-8521-F59FF223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5FBAB-0D5F-F945-863A-C1551DF9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015D6-D297-DC48-AE0C-446775CA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F1B1-45C9-9741-A0A9-1A7E1CD3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75B0-7549-0140-99D6-61733E0B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003ED-18FE-2744-B4D6-FC37CAD69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BF87-FA4E-DF4C-8C27-1558D4D6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12AD-26F5-474A-8637-A7288007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753E-BAB6-9D49-8276-E8FA446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8210-D554-A140-A956-3572D72C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C22B2-11F3-4A47-B5EA-18821C327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B412-E817-5A4B-9F05-0D62EC93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9D057-7ED0-954C-A1A2-C4B74E9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5A2A1-AE61-E049-A1A4-C3000776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CB00-906D-F24E-9A88-65B40380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76100-B4D8-7744-B262-C542E6D9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2CF31-3DE0-6F42-A8EF-670887E5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10A4-2820-744B-9F0E-F3D1205E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5105-7FCC-D048-9146-CA24F51C5419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F522-55A7-A946-8174-37DC6F4FC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D83B-0278-3C47-9F61-78131D5F6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AB4A-0882-E444-BFF4-CEC2DF453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A986C-38B1-774E-950E-0891EF95B618}"/>
              </a:ext>
            </a:extLst>
          </p:cNvPr>
          <p:cNvSpPr txBox="1"/>
          <p:nvPr/>
        </p:nvSpPr>
        <p:spPr>
          <a:xfrm>
            <a:off x="7105934" y="966196"/>
            <a:ext cx="4897818" cy="657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Group5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HiCExplorer</a:t>
            </a:r>
            <a:r>
              <a:rPr lang="en-US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: diagnostic plot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igure 5.1 - Normal Mus musculus karyotype">
            <a:extLst>
              <a:ext uri="{FF2B5EF4-FFF2-40B4-BE49-F238E27FC236}">
                <a16:creationId xmlns:a16="http://schemas.microsoft.com/office/drawing/2014/main" id="{3FD70964-FACA-6946-BB09-52A62567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0232" y="1154603"/>
            <a:ext cx="1597884" cy="19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curtain, green&#10;&#10;Description automatically generated">
            <a:extLst>
              <a:ext uri="{FF2B5EF4-FFF2-40B4-BE49-F238E27FC236}">
                <a16:creationId xmlns:a16="http://schemas.microsoft.com/office/drawing/2014/main" id="{9FAA7713-0999-F044-A268-3DF079E7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" y="76378"/>
            <a:ext cx="7867041" cy="654931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5E6139-D412-A447-9B0B-499053560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826" y="3522599"/>
            <a:ext cx="4460696" cy="326596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40A12C-AFBD-5A49-9371-4586B9E8D311}"/>
              </a:ext>
            </a:extLst>
          </p:cNvPr>
          <p:cNvCxnSpPr/>
          <p:nvPr/>
        </p:nvCxnSpPr>
        <p:spPr>
          <a:xfrm>
            <a:off x="8736227" y="3904735"/>
            <a:ext cx="0" cy="249606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C3D056-8CCC-3D4B-9CDD-DB627F6BA78B}"/>
              </a:ext>
            </a:extLst>
          </p:cNvPr>
          <p:cNvCxnSpPr/>
          <p:nvPr/>
        </p:nvCxnSpPr>
        <p:spPr>
          <a:xfrm>
            <a:off x="10816289" y="3896495"/>
            <a:ext cx="0" cy="249606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E50021-101D-C541-A5AE-B634D94D2E51}"/>
              </a:ext>
            </a:extLst>
          </p:cNvPr>
          <p:cNvSpPr txBox="1"/>
          <p:nvPr/>
        </p:nvSpPr>
        <p:spPr>
          <a:xfrm>
            <a:off x="2133910" y="5594586"/>
            <a:ext cx="2693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mus</a:t>
            </a:r>
            <a:r>
              <a:rPr lang="en-US" dirty="0"/>
              <a:t> musculus has 19+X+Y haploid chromosomes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8BE87-E9A9-4C42-AA0E-BA745DE9F466}"/>
              </a:ext>
            </a:extLst>
          </p:cNvPr>
          <p:cNvSpPr txBox="1"/>
          <p:nvPr/>
        </p:nvSpPr>
        <p:spPr>
          <a:xfrm rot="16200000">
            <a:off x="7760042" y="1742307"/>
            <a:ext cx="237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Informatics.jax.org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7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3E066F-B0E3-0B41-8FD6-4A3D31F8B3C1}"/>
              </a:ext>
            </a:extLst>
          </p:cNvPr>
          <p:cNvSpPr txBox="1"/>
          <p:nvPr/>
        </p:nvSpPr>
        <p:spPr>
          <a:xfrm>
            <a:off x="581533" y="1491590"/>
            <a:ext cx="34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entire </a:t>
            </a:r>
            <a:r>
              <a:rPr lang="en-US" dirty="0" err="1"/>
              <a:t>chr</a:t>
            </a:r>
            <a:r>
              <a:rPr lang="en-US" dirty="0"/>
              <a:t> 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84437E-7103-7B49-9410-41E37B43AE39}"/>
              </a:ext>
            </a:extLst>
          </p:cNvPr>
          <p:cNvCxnSpPr>
            <a:cxnSpLocks/>
          </p:cNvCxnSpPr>
          <p:nvPr/>
        </p:nvCxnSpPr>
        <p:spPr>
          <a:xfrm flipH="1">
            <a:off x="8519193" y="2596297"/>
            <a:ext cx="435820" cy="36741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F1AB5-5ED4-AE4C-A72D-231BA7216498}"/>
              </a:ext>
            </a:extLst>
          </p:cNvPr>
          <p:cNvSpPr/>
          <p:nvPr/>
        </p:nvSpPr>
        <p:spPr>
          <a:xfrm>
            <a:off x="8272052" y="5314639"/>
            <a:ext cx="2547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CDK12: chr11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98,203,059 - 98,278,504 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87BD86-F035-CB4C-AFAE-DE97F4E84523}"/>
              </a:ext>
            </a:extLst>
          </p:cNvPr>
          <p:cNvCxnSpPr>
            <a:cxnSpLocks/>
          </p:cNvCxnSpPr>
          <p:nvPr/>
        </p:nvCxnSpPr>
        <p:spPr>
          <a:xfrm>
            <a:off x="10199905" y="5312616"/>
            <a:ext cx="915573" cy="5318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DAB263-4C75-934A-8B4C-BFF69B5F1A43}"/>
              </a:ext>
            </a:extLst>
          </p:cNvPr>
          <p:cNvGrpSpPr/>
          <p:nvPr/>
        </p:nvGrpSpPr>
        <p:grpSpPr>
          <a:xfrm>
            <a:off x="12357" y="1860922"/>
            <a:ext cx="5539429" cy="5034151"/>
            <a:chOff x="0" y="1712638"/>
            <a:chExt cx="5539429" cy="5034151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B61122C-972D-4540-9FA8-E685EC6BD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6" t="9329" r="12705" b="3887"/>
            <a:stretch/>
          </p:blipFill>
          <p:spPr>
            <a:xfrm>
              <a:off x="0" y="1712638"/>
              <a:ext cx="5539429" cy="5034151"/>
            </a:xfrm>
            <a:prstGeom prst="rect">
              <a:avLst/>
            </a:prstGeom>
          </p:spPr>
        </p:pic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48ECC718-DFE6-6B4D-8A23-39FD6AC30A14}"/>
                </a:ext>
              </a:extLst>
            </p:cNvPr>
            <p:cNvSpPr/>
            <p:nvPr/>
          </p:nvSpPr>
          <p:spPr>
            <a:xfrm>
              <a:off x="3222704" y="4129088"/>
              <a:ext cx="1025912" cy="1039496"/>
            </a:xfrm>
            <a:prstGeom prst="frame">
              <a:avLst/>
            </a:prstGeom>
            <a:solidFill>
              <a:srgbClr val="FF0000"/>
            </a:solidFill>
            <a:ln w="6350" cmpd="sng">
              <a:solidFill>
                <a:srgbClr val="FF0000">
                  <a:alpha val="76000"/>
                </a:srgbClr>
              </a:solidFill>
              <a:prstDash val="dashDot"/>
              <a:round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FF97F9-4ED1-E849-A72D-5B17BB3C7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9" t="11683" r="10335" b="9668"/>
          <a:stretch/>
        </p:blipFill>
        <p:spPr>
          <a:xfrm>
            <a:off x="5473181" y="1832858"/>
            <a:ext cx="6117450" cy="5034151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72FE4C-FCE3-A24B-9C3F-A348B157B6BF}"/>
              </a:ext>
            </a:extLst>
          </p:cNvPr>
          <p:cNvSpPr/>
          <p:nvPr/>
        </p:nvSpPr>
        <p:spPr>
          <a:xfrm>
            <a:off x="7721420" y="1543361"/>
            <a:ext cx="3648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p53: chr11, 69,580,359 - 69,591,873  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EA1E6E-8465-2340-81B9-295456AAD57C}"/>
              </a:ext>
            </a:extLst>
          </p:cNvPr>
          <p:cNvCxnSpPr>
            <a:cxnSpLocks/>
          </p:cNvCxnSpPr>
          <p:nvPr/>
        </p:nvCxnSpPr>
        <p:spPr>
          <a:xfrm flipH="1" flipV="1">
            <a:off x="7204365" y="1604944"/>
            <a:ext cx="531822" cy="10769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2D3FD-C6F1-3247-81AE-D8E5AEAAFFF0}"/>
              </a:ext>
            </a:extLst>
          </p:cNvPr>
          <p:cNvSpPr/>
          <p:nvPr/>
        </p:nvSpPr>
        <p:spPr>
          <a:xfrm>
            <a:off x="6520178" y="4053840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NF1: chr11</a:t>
            </a:r>
            <a:b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79,339,693 - 79,581,612 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F5F976-909D-1B45-9782-7CFD48146B6C}"/>
              </a:ext>
            </a:extLst>
          </p:cNvPr>
          <p:cNvCxnSpPr>
            <a:cxnSpLocks/>
          </p:cNvCxnSpPr>
          <p:nvPr/>
        </p:nvCxnSpPr>
        <p:spPr>
          <a:xfrm flipV="1">
            <a:off x="4248616" y="1832858"/>
            <a:ext cx="1224565" cy="24445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6DFB42-97D9-574B-B695-BEA8F9E4F4C6}"/>
              </a:ext>
            </a:extLst>
          </p:cNvPr>
          <p:cNvCxnSpPr>
            <a:cxnSpLocks/>
          </p:cNvCxnSpPr>
          <p:nvPr/>
        </p:nvCxnSpPr>
        <p:spPr>
          <a:xfrm>
            <a:off x="4248616" y="5366410"/>
            <a:ext cx="1224565" cy="1528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64CCA6-2024-3947-8978-F7A8B90D2B22}"/>
              </a:ext>
            </a:extLst>
          </p:cNvPr>
          <p:cNvGrpSpPr/>
          <p:nvPr/>
        </p:nvGrpSpPr>
        <p:grpSpPr>
          <a:xfrm>
            <a:off x="6859746" y="3476672"/>
            <a:ext cx="3495216" cy="2835349"/>
            <a:chOff x="6859746" y="3476672"/>
            <a:chExt cx="3495216" cy="283534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3501A2-B8A0-F74D-B2C8-96129B6F99B6}"/>
                </a:ext>
              </a:extLst>
            </p:cNvPr>
            <p:cNvSpPr/>
            <p:nvPr/>
          </p:nvSpPr>
          <p:spPr>
            <a:xfrm>
              <a:off x="6859746" y="5727246"/>
              <a:ext cx="24897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  <a:t>CDK12: chr11</a:t>
              </a:r>
              <a:br>
                <a:rPr lang="en-US" sz="1600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</a:br>
              <a:r>
                <a:rPr lang="en-US" sz="1600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  <a:t>98,203,059 - 98,278,504 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51CC941-77D2-9549-84F5-3A51CD14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414951" y="5901437"/>
              <a:ext cx="1940011" cy="26458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DABEB0-FC9F-6F4D-AEA3-18A43C832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842" y="3476672"/>
              <a:ext cx="734864" cy="59985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372A99-81E1-1140-A2A4-CCB6035F2702}"/>
              </a:ext>
            </a:extLst>
          </p:cNvPr>
          <p:cNvGrpSpPr/>
          <p:nvPr/>
        </p:nvGrpSpPr>
        <p:grpSpPr>
          <a:xfrm>
            <a:off x="8604409" y="144682"/>
            <a:ext cx="3503277" cy="3381417"/>
            <a:chOff x="449323" y="2746899"/>
            <a:chExt cx="4025523" cy="3665320"/>
          </a:xfrm>
        </p:grpSpPr>
        <p:pic>
          <p:nvPicPr>
            <p:cNvPr id="46" name="Picture 45" descr="Chart&#10;&#10;Description automatically generated">
              <a:extLst>
                <a:ext uri="{FF2B5EF4-FFF2-40B4-BE49-F238E27FC236}">
                  <a16:creationId xmlns:a16="http://schemas.microsoft.com/office/drawing/2014/main" id="{2EDEAD42-3361-3342-8C86-65E534FD2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15" t="7843" r="12227" b="9992"/>
            <a:stretch/>
          </p:blipFill>
          <p:spPr>
            <a:xfrm>
              <a:off x="449323" y="2746899"/>
              <a:ext cx="4025523" cy="3665320"/>
            </a:xfrm>
            <a:prstGeom prst="rect">
              <a:avLst/>
            </a:prstGeom>
            <a:ln>
              <a:solidFill>
                <a:srgbClr val="FFC000"/>
              </a:solidFill>
              <a:prstDash val="sysDash"/>
            </a:ln>
          </p:spPr>
        </p:pic>
        <p:sp>
          <p:nvSpPr>
            <p:cNvPr id="47" name="Frame 46">
              <a:extLst>
                <a:ext uri="{FF2B5EF4-FFF2-40B4-BE49-F238E27FC236}">
                  <a16:creationId xmlns:a16="http://schemas.microsoft.com/office/drawing/2014/main" id="{5F649E09-3D68-FB44-AE09-8054E6CD0A14}"/>
                </a:ext>
              </a:extLst>
            </p:cNvPr>
            <p:cNvSpPr/>
            <p:nvPr/>
          </p:nvSpPr>
          <p:spPr>
            <a:xfrm>
              <a:off x="3481576" y="5465799"/>
              <a:ext cx="440258" cy="406703"/>
            </a:xfrm>
            <a:prstGeom prst="frame">
              <a:avLst/>
            </a:prstGeom>
            <a:solidFill>
              <a:srgbClr val="7030A0"/>
            </a:solidFill>
            <a:ln w="6350" cmpd="sng">
              <a:solidFill>
                <a:srgbClr val="7030A0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AF69A4-69D7-2949-A885-2A90AF050DAB}"/>
                </a:ext>
              </a:extLst>
            </p:cNvPr>
            <p:cNvSpPr/>
            <p:nvPr/>
          </p:nvSpPr>
          <p:spPr>
            <a:xfrm>
              <a:off x="1073822" y="5331898"/>
              <a:ext cx="2242922" cy="55399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  <a:t>p53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  <a:t> chr11</a:t>
              </a:r>
              <a:br>
                <a:rPr lang="en-US" sz="1600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</a:br>
              <a:r>
                <a:rPr lang="en-US" sz="1400" dirty="0">
                  <a:solidFill>
                    <a:schemeClr val="bg1"/>
                  </a:solidFill>
                  <a:effectLst/>
                  <a:latin typeface="Helvetica Neue" panose="02000503000000020004" pitchFamily="2" charset="0"/>
                </a:rPr>
                <a:t>69,580,359 - 69,591,873  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DA4D743-E34B-7044-9BB4-8C4B4D6EB720}"/>
                </a:ext>
              </a:extLst>
            </p:cNvPr>
            <p:cNvCxnSpPr>
              <a:cxnSpLocks/>
            </p:cNvCxnSpPr>
            <p:nvPr/>
          </p:nvCxnSpPr>
          <p:spPr>
            <a:xfrm>
              <a:off x="2235200" y="5513325"/>
              <a:ext cx="759476" cy="3284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ame 53">
            <a:extLst>
              <a:ext uri="{FF2B5EF4-FFF2-40B4-BE49-F238E27FC236}">
                <a16:creationId xmlns:a16="http://schemas.microsoft.com/office/drawing/2014/main" id="{06A4CCC3-6A35-2444-AAFA-84EA96952F24}"/>
              </a:ext>
            </a:extLst>
          </p:cNvPr>
          <p:cNvSpPr/>
          <p:nvPr/>
        </p:nvSpPr>
        <p:spPr>
          <a:xfrm>
            <a:off x="10558364" y="6072643"/>
            <a:ext cx="198653" cy="194020"/>
          </a:xfrm>
          <a:prstGeom prst="frame">
            <a:avLst/>
          </a:prstGeom>
          <a:solidFill>
            <a:srgbClr val="7030A0"/>
          </a:solidFill>
          <a:ln w="28575" cmpd="sng">
            <a:solidFill>
              <a:srgbClr val="7030A0">
                <a:alpha val="76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ame 54">
            <a:extLst>
              <a:ext uri="{FF2B5EF4-FFF2-40B4-BE49-F238E27FC236}">
                <a16:creationId xmlns:a16="http://schemas.microsoft.com/office/drawing/2014/main" id="{57CC7111-4145-C54F-BB11-4F940AE3BCA3}"/>
              </a:ext>
            </a:extLst>
          </p:cNvPr>
          <p:cNvSpPr/>
          <p:nvPr/>
        </p:nvSpPr>
        <p:spPr>
          <a:xfrm>
            <a:off x="7761359" y="3239099"/>
            <a:ext cx="198653" cy="194020"/>
          </a:xfrm>
          <a:prstGeom prst="frame">
            <a:avLst/>
          </a:prstGeom>
          <a:solidFill>
            <a:srgbClr val="7030A0"/>
          </a:solidFill>
          <a:ln w="28575" cmpd="sng">
            <a:solidFill>
              <a:srgbClr val="7030A0">
                <a:alpha val="76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2C4A6B3A-C134-F844-85D0-E27E138606BB}"/>
              </a:ext>
            </a:extLst>
          </p:cNvPr>
          <p:cNvSpPr/>
          <p:nvPr/>
        </p:nvSpPr>
        <p:spPr>
          <a:xfrm>
            <a:off x="6378497" y="1874731"/>
            <a:ext cx="881104" cy="852396"/>
          </a:xfrm>
          <a:prstGeom prst="frame">
            <a:avLst/>
          </a:prstGeom>
          <a:solidFill>
            <a:srgbClr val="FFC000"/>
          </a:solidFill>
          <a:ln w="6350" cmpd="sng">
            <a:solidFill>
              <a:srgbClr val="FFC000">
                <a:alpha val="76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46D037-3478-4A4A-B266-E683FC5BDDDC}"/>
              </a:ext>
            </a:extLst>
          </p:cNvPr>
          <p:cNvCxnSpPr>
            <a:cxnSpLocks/>
          </p:cNvCxnSpPr>
          <p:nvPr/>
        </p:nvCxnSpPr>
        <p:spPr>
          <a:xfrm flipH="1" flipV="1">
            <a:off x="7259601" y="2727127"/>
            <a:ext cx="1344808" cy="7969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BD10EF0-8594-064C-967C-CF191015C082}"/>
              </a:ext>
            </a:extLst>
          </p:cNvPr>
          <p:cNvCxnSpPr>
            <a:cxnSpLocks/>
          </p:cNvCxnSpPr>
          <p:nvPr/>
        </p:nvCxnSpPr>
        <p:spPr>
          <a:xfrm flipH="1">
            <a:off x="7259602" y="144682"/>
            <a:ext cx="1344807" cy="17372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7A9986-E7ED-E340-A6E9-B86DB6B2BEBD}"/>
              </a:ext>
            </a:extLst>
          </p:cNvPr>
          <p:cNvSpPr txBox="1"/>
          <p:nvPr/>
        </p:nvSpPr>
        <p:spPr>
          <a:xfrm>
            <a:off x="581533" y="318933"/>
            <a:ext cx="519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Group 5: </a:t>
            </a:r>
            <a:r>
              <a:rPr lang="en-US" sz="2000" b="1" dirty="0" err="1">
                <a:solidFill>
                  <a:srgbClr val="0070C0"/>
                </a:solidFill>
              </a:rPr>
              <a:t>HiCExplorer</a:t>
            </a:r>
            <a:r>
              <a:rPr lang="en-US" sz="2000" b="1" dirty="0">
                <a:solidFill>
                  <a:srgbClr val="0070C0"/>
                </a:solidFill>
              </a:rPr>
              <a:t> 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Corrected matrix, plotting regions of interest</a:t>
            </a:r>
          </a:p>
        </p:txBody>
      </p:sp>
    </p:spTree>
    <p:extLst>
      <p:ext uri="{BB962C8B-B14F-4D97-AF65-F5344CB8AC3E}">
        <p14:creationId xmlns:p14="http://schemas.microsoft.com/office/powerpoint/2010/main" val="31678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B44F915-8E9A-AB46-9B0F-EBCC20CC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9" t="8795" r="10956" b="3995"/>
          <a:stretch/>
        </p:blipFill>
        <p:spPr>
          <a:xfrm>
            <a:off x="6812280" y="1360170"/>
            <a:ext cx="4914246" cy="4674870"/>
          </a:xfrm>
          <a:ln>
            <a:solidFill>
              <a:srgbClr val="7030A0"/>
            </a:solidFill>
            <a:prstDash val="sysDash"/>
          </a:ln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53F34DD-D896-8A4B-8125-ED044FF6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9" t="11683" r="10335" b="9668"/>
          <a:stretch/>
        </p:blipFill>
        <p:spPr>
          <a:xfrm>
            <a:off x="341111" y="1484218"/>
            <a:ext cx="6117450" cy="5034151"/>
          </a:xfrm>
          <a:prstGeom prst="rect">
            <a:avLst/>
          </a:prstGeom>
          <a:ln>
            <a:noFill/>
            <a:prstDash val="sysDot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F4CA45-08B6-3E41-9E4F-A7E332808FAE}"/>
              </a:ext>
            </a:extLst>
          </p:cNvPr>
          <p:cNvSpPr/>
          <p:nvPr/>
        </p:nvSpPr>
        <p:spPr>
          <a:xfrm>
            <a:off x="1364270" y="3196986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NF1: chr11</a:t>
            </a:r>
            <a:b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79,339,693 - 79,581,612 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60497D1-7E29-BC4A-B4CC-B4192218507F}"/>
              </a:ext>
            </a:extLst>
          </p:cNvPr>
          <p:cNvSpPr/>
          <p:nvPr/>
        </p:nvSpPr>
        <p:spPr>
          <a:xfrm>
            <a:off x="2609162" y="2882220"/>
            <a:ext cx="198653" cy="194020"/>
          </a:xfrm>
          <a:prstGeom prst="frame">
            <a:avLst/>
          </a:prstGeom>
          <a:solidFill>
            <a:srgbClr val="7030A0"/>
          </a:solidFill>
          <a:ln w="28575" cmpd="sng">
            <a:solidFill>
              <a:srgbClr val="7030A0">
                <a:alpha val="76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13BEB0-4703-E042-AF32-A2C10CDA1EC2}"/>
              </a:ext>
            </a:extLst>
          </p:cNvPr>
          <p:cNvCxnSpPr>
            <a:cxnSpLocks/>
          </p:cNvCxnSpPr>
          <p:nvPr/>
        </p:nvCxnSpPr>
        <p:spPr>
          <a:xfrm flipV="1">
            <a:off x="2807815" y="2697480"/>
            <a:ext cx="5856125" cy="1847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9D88EE3F-FA24-BB4C-B2AE-81F0302E116F}"/>
              </a:ext>
            </a:extLst>
          </p:cNvPr>
          <p:cNvSpPr/>
          <p:nvPr/>
        </p:nvSpPr>
        <p:spPr>
          <a:xfrm>
            <a:off x="8663940" y="2697480"/>
            <a:ext cx="1360170" cy="1348740"/>
          </a:xfrm>
          <a:prstGeom prst="frame">
            <a:avLst/>
          </a:prstGeom>
          <a:solidFill>
            <a:srgbClr val="7030A0"/>
          </a:solidFill>
          <a:ln w="28575" cmpd="sng">
            <a:solidFill>
              <a:srgbClr val="7030A0">
                <a:alpha val="76000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49FBC5-4922-6C4B-821E-A0A906337A4C}"/>
              </a:ext>
            </a:extLst>
          </p:cNvPr>
          <p:cNvCxnSpPr>
            <a:cxnSpLocks/>
          </p:cNvCxnSpPr>
          <p:nvPr/>
        </p:nvCxnSpPr>
        <p:spPr>
          <a:xfrm>
            <a:off x="2807815" y="3076240"/>
            <a:ext cx="5856125" cy="9699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C3A999-FCEE-6E4E-98F0-73F31505D536}"/>
              </a:ext>
            </a:extLst>
          </p:cNvPr>
          <p:cNvSpPr txBox="1"/>
          <p:nvPr/>
        </p:nvSpPr>
        <p:spPr>
          <a:xfrm>
            <a:off x="754380" y="377190"/>
            <a:ext cx="486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zooming more in… choice of a bin size</a:t>
            </a:r>
          </a:p>
        </p:txBody>
      </p:sp>
    </p:spTree>
    <p:extLst>
      <p:ext uri="{BB962C8B-B14F-4D97-AF65-F5344CB8AC3E}">
        <p14:creationId xmlns:p14="http://schemas.microsoft.com/office/powerpoint/2010/main" val="310042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1E6FC-1946-8D42-B5B8-527FA95C74BE}"/>
              </a:ext>
            </a:extLst>
          </p:cNvPr>
          <p:cNvSpPr/>
          <p:nvPr/>
        </p:nvSpPr>
        <p:spPr>
          <a:xfrm>
            <a:off x="1280584" y="5771654"/>
            <a:ext cx="3471332" cy="117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Note: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bedgraph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file with the TAD-score can be visualized in a genome browser.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1CCBAB-B73B-43B3-B640-671A6293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1CF92E-2B5D-487A-A899-BB64982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7354EA5-24E3-4F7E-933A-53A274ADA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C22059-7333-144A-BBA4-61239A31ECAB}"/>
              </a:ext>
            </a:extLst>
          </p:cNvPr>
          <p:cNvGrpSpPr/>
          <p:nvPr/>
        </p:nvGrpSpPr>
        <p:grpSpPr>
          <a:xfrm>
            <a:off x="357732" y="1404541"/>
            <a:ext cx="3376067" cy="4238131"/>
            <a:chOff x="357732" y="955967"/>
            <a:chExt cx="3376067" cy="4238131"/>
          </a:xfrm>
        </p:grpSpPr>
        <p:pic>
          <p:nvPicPr>
            <p:cNvPr id="21" name="Picture 2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2E636E8F-6ED1-A648-8D45-84B13E979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r="304" b="3"/>
            <a:stretch/>
          </p:blipFill>
          <p:spPr>
            <a:xfrm>
              <a:off x="626419" y="4139681"/>
              <a:ext cx="3083741" cy="1054417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3E1EEE-2431-B142-A7A4-C97679E00EB1}"/>
                </a:ext>
              </a:extLst>
            </p:cNvPr>
            <p:cNvGrpSpPr/>
            <p:nvPr/>
          </p:nvGrpSpPr>
          <p:grpSpPr>
            <a:xfrm>
              <a:off x="357732" y="1069432"/>
              <a:ext cx="3376067" cy="3115509"/>
              <a:chOff x="449323" y="2746899"/>
              <a:chExt cx="4025523" cy="3665320"/>
            </a:xfrm>
          </p:grpSpPr>
          <p:pic>
            <p:nvPicPr>
              <p:cNvPr id="37" name="Picture 36" descr="Chart&#10;&#10;Description automatically generated">
                <a:extLst>
                  <a:ext uri="{FF2B5EF4-FFF2-40B4-BE49-F238E27FC236}">
                    <a16:creationId xmlns:a16="http://schemas.microsoft.com/office/drawing/2014/main" id="{7E8E59B0-C26C-5C42-B194-1374168FB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815" t="7843" r="12227" b="9992"/>
              <a:stretch/>
            </p:blipFill>
            <p:spPr>
              <a:xfrm>
                <a:off x="449323" y="2746899"/>
                <a:ext cx="4025523" cy="3665320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1FAAED79-58C9-D248-99EB-0E2C61EED9FC}"/>
                  </a:ext>
                </a:extLst>
              </p:cNvPr>
              <p:cNvSpPr/>
              <p:nvPr/>
            </p:nvSpPr>
            <p:spPr>
              <a:xfrm>
                <a:off x="3619262" y="5616599"/>
                <a:ext cx="185502" cy="179295"/>
              </a:xfrm>
              <a:prstGeom prst="frame">
                <a:avLst/>
              </a:prstGeom>
              <a:solidFill>
                <a:srgbClr val="7030A0"/>
              </a:solidFill>
              <a:ln w="6350" cmpd="sng">
                <a:solidFill>
                  <a:srgbClr val="7030A0"/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DDA2490-36E6-FD4D-911B-228EDB46582B}"/>
                  </a:ext>
                </a:extLst>
              </p:cNvPr>
              <p:cNvSpPr/>
              <p:nvPr/>
            </p:nvSpPr>
            <p:spPr>
              <a:xfrm>
                <a:off x="1073822" y="5331898"/>
                <a:ext cx="2242922" cy="55399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/>
                    <a:latin typeface="Helvetica Neue" panose="02000503000000020004" pitchFamily="2" charset="0"/>
                  </a:rPr>
                  <a:t>p53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Helvetica Neue" panose="02000503000000020004" pitchFamily="2" charset="0"/>
                  </a:rPr>
                  <a:t> chr11</a:t>
                </a:r>
                <a:br>
                  <a:rPr lang="en-US" sz="1600" dirty="0">
                    <a:solidFill>
                      <a:schemeClr val="bg1"/>
                    </a:solidFill>
                    <a:effectLst/>
                    <a:latin typeface="Helvetica Neue" panose="02000503000000020004" pitchFamily="2" charset="0"/>
                  </a:rPr>
                </a:br>
                <a:r>
                  <a:rPr lang="en-US" sz="1400" dirty="0">
                    <a:solidFill>
                      <a:schemeClr val="bg1"/>
                    </a:solidFill>
                    <a:effectLst/>
                    <a:latin typeface="Helvetica Neue" panose="02000503000000020004" pitchFamily="2" charset="0"/>
                  </a:rPr>
                  <a:t>69,580,359 - 69,591,873  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DF0366-76F4-5D41-906C-8D4FDA7F0E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923" y="5571018"/>
                <a:ext cx="759476" cy="32842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B42ED-8B70-0B48-AF76-7613EA4DC601}"/>
                </a:ext>
              </a:extLst>
            </p:cNvPr>
            <p:cNvSpPr txBox="1"/>
            <p:nvPr/>
          </p:nvSpPr>
          <p:spPr>
            <a:xfrm>
              <a:off x="880623" y="955967"/>
              <a:ext cx="2575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11: 65000000-70000000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C25D7A-C6EF-4C49-B1D4-F7E31C33CE13}"/>
              </a:ext>
            </a:extLst>
          </p:cNvPr>
          <p:cNvGrpSpPr/>
          <p:nvPr/>
        </p:nvGrpSpPr>
        <p:grpSpPr>
          <a:xfrm>
            <a:off x="4569284" y="1429274"/>
            <a:ext cx="3376068" cy="5000114"/>
            <a:chOff x="4569284" y="928943"/>
            <a:chExt cx="3376068" cy="5000114"/>
          </a:xfrm>
        </p:grpSpPr>
        <p:pic>
          <p:nvPicPr>
            <p:cNvPr id="23" name="Picture 2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D852BCB-B23C-AC43-9B88-C3CBAB947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903" r="12195" b="2"/>
            <a:stretch/>
          </p:blipFill>
          <p:spPr>
            <a:xfrm>
              <a:off x="4990744" y="4001409"/>
              <a:ext cx="2585456" cy="1927648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20BB1A-7327-D74A-BA62-BF90F0D92C3E}"/>
                </a:ext>
              </a:extLst>
            </p:cNvPr>
            <p:cNvGrpSpPr/>
            <p:nvPr/>
          </p:nvGrpSpPr>
          <p:grpSpPr>
            <a:xfrm>
              <a:off x="4569284" y="928943"/>
              <a:ext cx="3376068" cy="3420144"/>
              <a:chOff x="4569284" y="928943"/>
              <a:chExt cx="3376068" cy="3420144"/>
            </a:xfrm>
          </p:grpSpPr>
          <p:pic>
            <p:nvPicPr>
              <p:cNvPr id="43" name="Content Placeholder 4" descr="Chart&#10;&#10;Description automatically generated">
                <a:extLst>
                  <a:ext uri="{FF2B5EF4-FFF2-40B4-BE49-F238E27FC236}">
                    <a16:creationId xmlns:a16="http://schemas.microsoft.com/office/drawing/2014/main" id="{4A140802-0FFB-464D-B073-76B044C72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829" t="8795" r="10956" b="3995"/>
              <a:stretch/>
            </p:blipFill>
            <p:spPr>
              <a:xfrm>
                <a:off x="4569284" y="1137469"/>
                <a:ext cx="3376068" cy="3211618"/>
              </a:xfrm>
              <a:prstGeom prst="rect">
                <a:avLst/>
              </a:prstGeom>
              <a:ln>
                <a:noFill/>
                <a:prstDash val="sysDash"/>
              </a:ln>
            </p:spPr>
          </p:pic>
          <p:sp>
            <p:nvSpPr>
              <p:cNvPr id="44" name="Frame 43">
                <a:extLst>
                  <a:ext uri="{FF2B5EF4-FFF2-40B4-BE49-F238E27FC236}">
                    <a16:creationId xmlns:a16="http://schemas.microsoft.com/office/drawing/2014/main" id="{9DF64CE8-16C4-E44C-AC76-38B92668167B}"/>
                  </a:ext>
                </a:extLst>
              </p:cNvPr>
              <p:cNvSpPr/>
              <p:nvPr/>
            </p:nvSpPr>
            <p:spPr>
              <a:xfrm>
                <a:off x="5934805" y="2185794"/>
                <a:ext cx="678937" cy="661624"/>
              </a:xfrm>
              <a:prstGeom prst="frame">
                <a:avLst/>
              </a:prstGeom>
              <a:solidFill>
                <a:srgbClr val="7030A0"/>
              </a:solidFill>
              <a:ln w="28575" cmpd="sng">
                <a:solidFill>
                  <a:srgbClr val="7030A0">
                    <a:alpha val="76000"/>
                  </a:srgb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36093A-E252-0C41-B62A-B5DE1AFB3213}"/>
                  </a:ext>
                </a:extLst>
              </p:cNvPr>
              <p:cNvSpPr txBox="1"/>
              <p:nvPr/>
            </p:nvSpPr>
            <p:spPr>
              <a:xfrm>
                <a:off x="5006130" y="928943"/>
                <a:ext cx="2575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11: 79000000-79900000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3ECEFC-1D0C-A84E-9EE8-D8D80E8ED11A}"/>
                  </a:ext>
                </a:extLst>
              </p:cNvPr>
              <p:cNvSpPr/>
              <p:nvPr/>
            </p:nvSpPr>
            <p:spPr>
              <a:xfrm>
                <a:off x="5092228" y="1599394"/>
                <a:ext cx="2199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effectLst/>
                    <a:latin typeface="Helvetica Neue" panose="02000503000000020004" pitchFamily="2" charset="0"/>
                  </a:rPr>
                  <a:t>NF1</a:t>
                </a:r>
                <a:br>
                  <a:rPr lang="en-US" sz="1200" dirty="0">
                    <a:effectLst/>
                    <a:latin typeface="Helvetica Neue" panose="02000503000000020004" pitchFamily="2" charset="0"/>
                  </a:rPr>
                </a:br>
                <a:r>
                  <a:rPr lang="en-US" sz="1200" dirty="0">
                    <a:effectLst/>
                    <a:latin typeface="Helvetica Neue" panose="02000503000000020004" pitchFamily="2" charset="0"/>
                  </a:rPr>
                  <a:t>(11:79,339,693 - 79,581,612) 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C30D59-A15B-B94D-9FF5-91B5CD94A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718" y="2061059"/>
                <a:ext cx="475989" cy="301119"/>
              </a:xfrm>
              <a:prstGeom prst="straightConnector1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B95FAA6-CE1E-2E47-9AE4-608E32D73CF4}"/>
              </a:ext>
            </a:extLst>
          </p:cNvPr>
          <p:cNvSpPr/>
          <p:nvPr/>
        </p:nvSpPr>
        <p:spPr>
          <a:xfrm>
            <a:off x="508262" y="268203"/>
            <a:ext cx="10732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</a:rPr>
              <a:t>Detecting TADs with </a:t>
            </a:r>
            <a:r>
              <a:rPr lang="en-US" sz="2000" b="1" dirty="0" err="1">
                <a:solidFill>
                  <a:srgbClr val="0070C0"/>
                </a:solidFill>
              </a:rPr>
              <a:t>HiCExplorer</a:t>
            </a:r>
            <a:r>
              <a:rPr lang="en-US" sz="2000" b="1" dirty="0">
                <a:solidFill>
                  <a:srgbClr val="0070C0"/>
                </a:solidFill>
              </a:rPr>
              <a:t>                                                                                                        Group 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E61340-22D6-1043-8A10-898D6B143638}"/>
              </a:ext>
            </a:extLst>
          </p:cNvPr>
          <p:cNvSpPr/>
          <p:nvPr/>
        </p:nvSpPr>
        <p:spPr>
          <a:xfrm>
            <a:off x="8733586" y="1637800"/>
            <a:ext cx="2575332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TAD-separation scores are based on a z-score matrix for all bins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P-values assigned  based on comparing local min scores with those in surroundings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The bins more likely to be TAD boundaries are selected with FDR cutoff</a:t>
            </a:r>
          </a:p>
        </p:txBody>
      </p:sp>
    </p:spTree>
    <p:extLst>
      <p:ext uri="{BB962C8B-B14F-4D97-AF65-F5344CB8AC3E}">
        <p14:creationId xmlns:p14="http://schemas.microsoft.com/office/powerpoint/2010/main" val="22543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ADFE29-B52B-6D43-B3C9-DFB34430B877}"/>
              </a:ext>
            </a:extLst>
          </p:cNvPr>
          <p:cNvSpPr/>
          <p:nvPr/>
        </p:nvSpPr>
        <p:spPr>
          <a:xfrm>
            <a:off x="638432" y="387348"/>
            <a:ext cx="6829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70C0"/>
                </a:solidFill>
                <a:effectLst/>
              </a:rPr>
              <a:t>Detecting and plotting Hi-C contact enriched loops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F197B-E36C-F14F-A550-D8F622E762E9}"/>
              </a:ext>
            </a:extLst>
          </p:cNvPr>
          <p:cNvSpPr/>
          <p:nvPr/>
        </p:nvSpPr>
        <p:spPr>
          <a:xfrm>
            <a:off x="693291" y="10544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>
                <a:solidFill>
                  <a:srgbClr val="008000"/>
                </a:solidFill>
                <a:effectLst/>
                <a:latin typeface="+mj-lt"/>
              </a:rPr>
              <a:t>Enriched interaction regions (peaks/loops) based on negative binomial distributions, Wilcoxon rank-sum test, </a:t>
            </a:r>
            <a:r>
              <a:rPr lang="en-US" dirty="0">
                <a:solidFill>
                  <a:srgbClr val="008000"/>
                </a:solidFill>
                <a:latin typeface="+mj-lt"/>
              </a:rPr>
              <a:t>and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+mj-lt"/>
              </a:rPr>
              <a:t> strict candidate selection.</a:t>
            </a:r>
            <a:endParaRPr lang="en-US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1DAA5F-72C7-3648-904B-1E5AF64D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710" y="262574"/>
            <a:ext cx="2781582" cy="1807526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6C2E396-CE9F-6E4B-A67B-30997DCD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0" y="2298700"/>
            <a:ext cx="2839590" cy="415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867300-AA60-1B41-B7E4-50ABD1B91975}"/>
              </a:ext>
            </a:extLst>
          </p:cNvPr>
          <p:cNvSpPr txBox="1"/>
          <p:nvPr/>
        </p:nvSpPr>
        <p:spPr>
          <a:xfrm>
            <a:off x="8102600" y="6410760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Sissa</a:t>
            </a:r>
            <a:r>
              <a:rPr lang="en-US" dirty="0"/>
              <a:t> </a:t>
            </a:r>
            <a:r>
              <a:rPr lang="en-US" dirty="0" err="1"/>
              <a:t>Medialab</a:t>
            </a:r>
            <a:r>
              <a:rPr lang="en-US" dirty="0"/>
              <a:t> and David </a:t>
            </a:r>
            <a:r>
              <a:rPr lang="en-US" dirty="0" err="1"/>
              <a:t>Gorkin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E994-41D8-A544-B07E-4F0E8FD6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1" y="730262"/>
            <a:ext cx="10515600" cy="710614"/>
          </a:xfrm>
        </p:spPr>
        <p:txBody>
          <a:bodyPr>
            <a:noAutofit/>
          </a:bodyPr>
          <a:lstStyle/>
          <a:p>
            <a:r>
              <a:rPr lang="en-US" sz="2400" b="1" dirty="0"/>
              <a:t>A/B compartment analysis</a:t>
            </a:r>
            <a:br>
              <a:rPr lang="en-US" sz="2000" dirty="0"/>
            </a:br>
            <a:r>
              <a:rPr lang="en-US" sz="2000" dirty="0"/>
              <a:t>(Pearson correlation -&gt; covariance matrix -&gt; Eigen v. computed(PCA)-&gt; PCA1 and 2 plotted)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13F4B7F-8567-5E49-A95C-8D2B43164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0"/>
          <a:stretch/>
        </p:blipFill>
        <p:spPr>
          <a:xfrm>
            <a:off x="250197" y="1463391"/>
            <a:ext cx="5416312" cy="539460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D21506C-3952-D04E-A562-4D6C1759A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4"/>
          <a:stretch/>
        </p:blipFill>
        <p:spPr>
          <a:xfrm>
            <a:off x="6525493" y="1517945"/>
            <a:ext cx="5430165" cy="5340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84755-5829-274D-9563-9E26DF773FE0}"/>
              </a:ext>
            </a:extLst>
          </p:cNvPr>
          <p:cNvSpPr txBox="1"/>
          <p:nvPr/>
        </p:nvSpPr>
        <p:spPr>
          <a:xfrm>
            <a:off x="2355278" y="1256210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1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BE426-CF0E-C149-9D00-B58877F2D42E}"/>
              </a:ext>
            </a:extLst>
          </p:cNvPr>
          <p:cNvSpPr txBox="1"/>
          <p:nvPr/>
        </p:nvSpPr>
        <p:spPr>
          <a:xfrm>
            <a:off x="8659096" y="1267468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1 plot</a:t>
            </a:r>
          </a:p>
        </p:txBody>
      </p:sp>
    </p:spTree>
    <p:extLst>
      <p:ext uri="{BB962C8B-B14F-4D97-AF65-F5344CB8AC3E}">
        <p14:creationId xmlns:p14="http://schemas.microsoft.com/office/powerpoint/2010/main" val="85812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822F8-904A-4F41-AB68-940FAEB1E541}"/>
              </a:ext>
            </a:extLst>
          </p:cNvPr>
          <p:cNvGrpSpPr/>
          <p:nvPr/>
        </p:nvGrpSpPr>
        <p:grpSpPr>
          <a:xfrm>
            <a:off x="409712" y="270932"/>
            <a:ext cx="3996442" cy="6059142"/>
            <a:chOff x="409712" y="270932"/>
            <a:chExt cx="3996442" cy="60591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0D9110-2464-1B44-9E95-7FEFD91C71D5}"/>
                </a:ext>
              </a:extLst>
            </p:cNvPr>
            <p:cNvGrpSpPr/>
            <p:nvPr/>
          </p:nvGrpSpPr>
          <p:grpSpPr>
            <a:xfrm>
              <a:off x="409712" y="968330"/>
              <a:ext cx="3996442" cy="5361744"/>
              <a:chOff x="409712" y="968330"/>
              <a:chExt cx="3996442" cy="5361744"/>
            </a:xfrm>
          </p:grpSpPr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C8B063A-D6E3-2540-98BC-7499A6789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9712" y="968330"/>
                <a:ext cx="3996442" cy="4246220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8ED29B74-54DD-E143-B63A-82E0C5C23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512" y="5051535"/>
                <a:ext cx="3550452" cy="1278539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1C8F81-428B-6142-B9D6-57FC2EC71F25}"/>
                </a:ext>
              </a:extLst>
            </p:cNvPr>
            <p:cNvSpPr txBox="1"/>
            <p:nvPr/>
          </p:nvSpPr>
          <p:spPr>
            <a:xfrm>
              <a:off x="995680" y="270932"/>
              <a:ext cx="2875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PCA1 , TADs</a:t>
              </a:r>
            </a:p>
            <a:p>
              <a:pPr algn="ctr"/>
              <a:r>
                <a:rPr lang="en-US" b="1" dirty="0"/>
                <a:t>11: 65 000 000 – 70 000 000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AA83F5-E9C6-F247-A8C2-92E6049C5245}"/>
              </a:ext>
            </a:extLst>
          </p:cNvPr>
          <p:cNvGrpSpPr/>
          <p:nvPr/>
        </p:nvGrpSpPr>
        <p:grpSpPr>
          <a:xfrm>
            <a:off x="4207597" y="270931"/>
            <a:ext cx="3954162" cy="6038390"/>
            <a:chOff x="4207597" y="270931"/>
            <a:chExt cx="3954162" cy="60383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3A2BF3-5927-7943-8FA3-6803FF0DA6D2}"/>
                </a:ext>
              </a:extLst>
            </p:cNvPr>
            <p:cNvSpPr txBox="1"/>
            <p:nvPr/>
          </p:nvSpPr>
          <p:spPr>
            <a:xfrm>
              <a:off x="4584341" y="270931"/>
              <a:ext cx="2875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PCA1 , TADs</a:t>
              </a:r>
            </a:p>
            <a:p>
              <a:pPr algn="ctr"/>
              <a:r>
                <a:rPr lang="en-US" b="1" dirty="0"/>
                <a:t>11: 75 000 000 – 80 000 000  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266CA5-828B-614A-B7FC-6A9D68BFE1D2}"/>
                </a:ext>
              </a:extLst>
            </p:cNvPr>
            <p:cNvGrpSpPr/>
            <p:nvPr/>
          </p:nvGrpSpPr>
          <p:grpSpPr>
            <a:xfrm>
              <a:off x="4207597" y="968330"/>
              <a:ext cx="3954162" cy="5340991"/>
              <a:chOff x="4207597" y="968330"/>
              <a:chExt cx="3954162" cy="5340991"/>
            </a:xfrm>
          </p:grpSpPr>
          <p:pic>
            <p:nvPicPr>
              <p:cNvPr id="7" name="Picture 6" descr="Chart, histogram&#10;&#10;Description automatically generated">
                <a:extLst>
                  <a:ext uri="{FF2B5EF4-FFF2-40B4-BE49-F238E27FC236}">
                    <a16:creationId xmlns:a16="http://schemas.microsoft.com/office/drawing/2014/main" id="{CD151F50-6812-4A45-8FD4-79133C134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7597" y="968330"/>
                <a:ext cx="3954162" cy="4201297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3C07527F-ECAB-BF47-BDD5-0CA963ABB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6313" y="5051535"/>
                <a:ext cx="3492825" cy="1257786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9798AC-158B-C44C-B34D-78C3151A44A0}"/>
              </a:ext>
            </a:extLst>
          </p:cNvPr>
          <p:cNvGrpSpPr/>
          <p:nvPr/>
        </p:nvGrpSpPr>
        <p:grpSpPr>
          <a:xfrm>
            <a:off x="7920925" y="270931"/>
            <a:ext cx="3954162" cy="6030651"/>
            <a:chOff x="7920925" y="270931"/>
            <a:chExt cx="3954162" cy="603065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A6009F1-BFA3-9740-805E-21E16C82660D}"/>
                </a:ext>
              </a:extLst>
            </p:cNvPr>
            <p:cNvGrpSpPr/>
            <p:nvPr/>
          </p:nvGrpSpPr>
          <p:grpSpPr>
            <a:xfrm>
              <a:off x="7920925" y="270931"/>
              <a:ext cx="3954162" cy="4898696"/>
              <a:chOff x="7920925" y="270931"/>
              <a:chExt cx="3954162" cy="4898696"/>
            </a:xfrm>
          </p:grpSpPr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68D4C4F0-91CD-004C-A3A9-4FAA041A9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0925" y="968330"/>
                <a:ext cx="3954162" cy="4201297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066AF1-AA0B-7945-861F-8F6BDEF83579}"/>
                  </a:ext>
                </a:extLst>
              </p:cNvPr>
              <p:cNvSpPr txBox="1"/>
              <p:nvPr/>
            </p:nvSpPr>
            <p:spPr>
              <a:xfrm>
                <a:off x="8321039" y="270931"/>
                <a:ext cx="3133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PCA1 , TADs</a:t>
                </a:r>
              </a:p>
              <a:p>
                <a:pPr algn="ctr"/>
                <a:r>
                  <a:rPr lang="en-US" b="1" dirty="0"/>
                  <a:t>11: 95 000 000 – 100 000 000  </a:t>
                </a:r>
              </a:p>
            </p:txBody>
          </p:sp>
        </p:grpSp>
        <p:pic>
          <p:nvPicPr>
            <p:cNvPr id="26" name="Picture 25" descr="Diagram&#10;&#10;Description automatically generated">
              <a:extLst>
                <a:ext uri="{FF2B5EF4-FFF2-40B4-BE49-F238E27FC236}">
                  <a16:creationId xmlns:a16="http://schemas.microsoft.com/office/drawing/2014/main" id="{F0C844B7-C0A9-4747-8798-2E68ABB3C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1035" y="5043795"/>
              <a:ext cx="3492826" cy="1257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05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270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A/B compartment analysis (Pearson correlation -&gt; covariance matrix -&gt; Eigen v. computed(PCA)-&gt; PCA1 and 2 plotted)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2020-12-02T06:35:29Z</dcterms:created>
  <dcterms:modified xsi:type="dcterms:W3CDTF">2020-12-02T22:28:19Z</dcterms:modified>
</cp:coreProperties>
</file>