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E158-4279-84E1-8E33-ED446DABA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CE0591-9728-0B8C-A5B6-768A7E24E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4CF57-D8D4-49B5-6A87-E0A3C108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7F8A-1946-A38A-7105-6F035EEF3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2364-F4A0-50A9-BAEB-8BA4D2DB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848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C0EA-C20E-0729-C24E-3CD31375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51E7-1BCD-8934-BEAB-DF8A9B68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1E731-4322-3714-1630-8E51A61D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25162-333A-E318-530B-749A2E7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81DA-111C-97E3-5D42-2B9489DF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0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DA3D60-F8A5-FE87-6798-510DCB4EB8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A0848-2B1F-B317-2E9C-20AD997E4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08DD9-BE33-9718-4544-7994A9D62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F077E-80A4-294E-FFF0-56672A91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628F-D431-A4D4-9A6B-F0117CA4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30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7172-CC7A-FC2D-D1F1-F50791FE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5EA29-54CA-7ACD-F1CD-2C419AC20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14D96-AC34-9D52-9B0F-9CEDE221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AFB9D-ACD5-4E59-7EDE-F9CB35F0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AA8DE-50FC-8C42-0F74-C58E8432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56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62E4-A925-E8BE-E146-4B473E9AF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D13E8-590B-5D2A-EDF2-D382D5151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4C1C2-0F1A-5C12-D1E8-9C6485931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6D82-4F0B-0225-A445-CD72BE41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2A0F1-5EB6-AD6F-7552-E39B8956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2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4F7D-1C64-1938-6721-E093B1916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A61D-DDF8-EAF2-50AF-1C01062D7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8E6E-75EC-D81D-330A-57EA9909E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4CEF7-B33D-BC99-8555-5095C7CC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1947B-E7A2-9BD2-35C8-27C6C699E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1E517-5D06-7E7A-B91C-F5E2688EF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16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4047-27C7-1BA6-8583-B5A1978C7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F8917-C4B6-E667-3764-4EAAAC8B1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2865B-1033-74BE-B55D-D5B0181E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F5BC01-23F1-E750-2756-A4383F7A2B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64910-7FFB-DCCB-4F83-99CC9FDCB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48C2D-EE15-6654-6A5F-962875AE2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DDAB0-3F4B-6384-5547-5C54FF44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5BCD0-E67A-989E-ED49-6CE505DD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06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1CB7-0BFA-8CE9-A120-6134EFDB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21A48-CF2E-53C7-1D3D-6CE1FBE51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16D89-8546-32AA-6AE3-73A4EE92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0DF5E-2284-F942-1F2E-54754778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32ED83-E762-C89A-F230-13E418E3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2FDF42-B396-C6E3-FD40-60220E068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4271A-90BB-1975-E8FC-67471897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09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8B54-BAC3-1BE3-E48D-12ACF4121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71EED-94A0-9CB0-E135-E6EBFB4B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3849D-B221-025D-ADAD-5C8AB9EB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6F096-FE32-9E09-AA71-60C1AD822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42706-F707-3048-BCD5-048EFB18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6411-5955-3C7D-7BDC-736F4B6D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42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F53B8-C86D-2917-7A70-7E7F956B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F71503-8B7B-EF60-81DE-EBDE6EA04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8C26-C556-0B29-6488-A5F639B19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FBA9C-76CE-197B-00B0-379FA147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AD47C-D5C1-51E9-E541-EC7EDF5C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13284-CF13-E527-3E56-F9775033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949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45A6B-E195-0FD8-07F1-F75B315D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BBBC9-D6CF-08B6-08AB-1DCFF5C9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925F-B4B2-ED18-AB08-BB0A8EAB8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6CA26-D785-4B9A-9713-6CB2F1756277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EA673-532D-4C12-CBDE-C66182ADF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7975-D7C9-B300-5BE4-E8323AE12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029B2-01A5-477E-9393-13597F067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903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CCBBD34-6DC3-6A30-AB5A-7B9BB9D6B419}"/>
              </a:ext>
            </a:extLst>
          </p:cNvPr>
          <p:cNvSpPr txBox="1"/>
          <p:nvPr/>
        </p:nvSpPr>
        <p:spPr>
          <a:xfrm>
            <a:off x="3161071" y="697649"/>
            <a:ext cx="58698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Library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D38423-4897-FA40-9C8E-EDC5617C7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907" y="1593440"/>
            <a:ext cx="5020187" cy="37651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F6CC7D-2580-0608-8B28-BCE455284BB0}"/>
              </a:ext>
            </a:extLst>
          </p:cNvPr>
          <p:cNvSpPr txBox="1"/>
          <p:nvPr/>
        </p:nvSpPr>
        <p:spPr>
          <a:xfrm>
            <a:off x="5076065" y="5619613"/>
            <a:ext cx="20398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By - Tania Khatun</a:t>
            </a:r>
          </a:p>
        </p:txBody>
      </p:sp>
    </p:spTree>
    <p:extLst>
      <p:ext uri="{BB962C8B-B14F-4D97-AF65-F5344CB8AC3E}">
        <p14:creationId xmlns:p14="http://schemas.microsoft.com/office/powerpoint/2010/main" val="74357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013395-4DB2-1351-BE29-C457D12A08A6}"/>
              </a:ext>
            </a:extLst>
          </p:cNvPr>
          <p:cNvSpPr txBox="1"/>
          <p:nvPr/>
        </p:nvSpPr>
        <p:spPr>
          <a:xfrm>
            <a:off x="4665665" y="269169"/>
            <a:ext cx="286066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latin typeface="Bahnschrift SemiBold SemiConden" panose="020B0502040204020203" pitchFamily="34" charset="0"/>
              </a:rPr>
              <a:t>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55E8C7-9D61-F8A0-32A4-21BCB3FF1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572" y="1203197"/>
            <a:ext cx="3510027" cy="29283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CA18DE-B7A1-964E-C0C2-585D26132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6777" y="1203197"/>
            <a:ext cx="3302170" cy="52961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A6242B-E36B-7E48-3087-6AFF279EE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572" y="4228129"/>
            <a:ext cx="3510027" cy="22712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E18E07-CEFA-3261-6FDD-755470191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36" y="4131534"/>
            <a:ext cx="4002057" cy="23678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3F8820-E788-FEF4-DE20-2D7C214250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37" y="1203197"/>
            <a:ext cx="4002058" cy="27100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171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170C9B-FCBC-B4B3-133E-83AADFD3F1CB}"/>
              </a:ext>
            </a:extLst>
          </p:cNvPr>
          <p:cNvSpPr txBox="1"/>
          <p:nvPr/>
        </p:nvSpPr>
        <p:spPr>
          <a:xfrm>
            <a:off x="3652684" y="2226400"/>
            <a:ext cx="702023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/>
              <a:t>Challenges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Designing database relationships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Writing complex SQL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Connecting Python to MySQL securely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  <a:p>
            <a:pPr>
              <a:buNone/>
            </a:pPr>
            <a:r>
              <a:rPr lang="en-US" sz="2600" b="1" dirty="0"/>
              <a:t>Learnings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SQL joins, triggers,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Database normalization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Building real-world applications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9F27A9-B92A-BE9B-822B-F8E92751200A}"/>
              </a:ext>
            </a:extLst>
          </p:cNvPr>
          <p:cNvSpPr txBox="1"/>
          <p:nvPr/>
        </p:nvSpPr>
        <p:spPr>
          <a:xfrm>
            <a:off x="3652684" y="938281"/>
            <a:ext cx="488663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Challenges &amp; Learnings</a:t>
            </a:r>
          </a:p>
        </p:txBody>
      </p:sp>
    </p:spTree>
    <p:extLst>
      <p:ext uri="{BB962C8B-B14F-4D97-AF65-F5344CB8AC3E}">
        <p14:creationId xmlns:p14="http://schemas.microsoft.com/office/powerpoint/2010/main" val="2092504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8B37BB-2FEF-EF98-C25F-9D255554FEF6}"/>
              </a:ext>
            </a:extLst>
          </p:cNvPr>
          <p:cNvSpPr txBox="1"/>
          <p:nvPr/>
        </p:nvSpPr>
        <p:spPr>
          <a:xfrm>
            <a:off x="1278194" y="2812333"/>
            <a:ext cx="963561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Project successfully integrates MySQL and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Automation of fine, borrowing, and records</a:t>
            </a:r>
          </a:p>
          <a:p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Future Scope</a:t>
            </a:r>
            <a:r>
              <a:rPr lang="en-US" sz="2600" dirty="0"/>
              <a:t>: GUI using </a:t>
            </a:r>
            <a:r>
              <a:rPr lang="en-US" sz="2600" dirty="0" err="1"/>
              <a:t>Tkinter</a:t>
            </a:r>
            <a:r>
              <a:rPr lang="en-US" sz="2600" dirty="0"/>
              <a:t> or web interface with </a:t>
            </a:r>
            <a:r>
              <a:rPr lang="en-US" sz="2600" dirty="0" err="1"/>
              <a:t>Streamlit</a:t>
            </a:r>
            <a:r>
              <a:rPr lang="en-US" sz="2600" dirty="0"/>
              <a:t>/Flask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8494DF-AEAC-ABA4-D6C9-5008091DF1D7}"/>
              </a:ext>
            </a:extLst>
          </p:cNvPr>
          <p:cNvSpPr txBox="1"/>
          <p:nvPr/>
        </p:nvSpPr>
        <p:spPr>
          <a:xfrm>
            <a:off x="3355905" y="825986"/>
            <a:ext cx="54801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latin typeface="Bahnschrift SemiBold SemiConden" panose="020B0502040204020203" pitchFamily="34" charset="0"/>
              </a:rPr>
              <a:t>Conclusion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210190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E8DC02-5918-62FE-A752-5F40626D5981}"/>
              </a:ext>
            </a:extLst>
          </p:cNvPr>
          <p:cNvSpPr txBox="1"/>
          <p:nvPr/>
        </p:nvSpPr>
        <p:spPr>
          <a:xfrm>
            <a:off x="1536290" y="1984870"/>
            <a:ext cx="91194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/>
              <a:t>Objective</a:t>
            </a:r>
          </a:p>
          <a:p>
            <a:endParaRPr lang="en-US" sz="2600" b="1" dirty="0"/>
          </a:p>
          <a:p>
            <a:br>
              <a:rPr lang="en-US" sz="2600" dirty="0"/>
            </a:br>
            <a:r>
              <a:rPr lang="en-US" sz="2600" dirty="0"/>
              <a:t>To build an efficient and user-friendly system to manage books, authors, members, and borrowing records using a MySQL database and Python interface.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EB63A7-06B7-3C4E-C676-86CB0401A287}"/>
              </a:ext>
            </a:extLst>
          </p:cNvPr>
          <p:cNvSpPr txBox="1"/>
          <p:nvPr/>
        </p:nvSpPr>
        <p:spPr>
          <a:xfrm>
            <a:off x="4306529" y="621579"/>
            <a:ext cx="3578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340980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8E4833-4878-5DB5-D623-68A560A6D3B1}"/>
              </a:ext>
            </a:extLst>
          </p:cNvPr>
          <p:cNvSpPr txBox="1"/>
          <p:nvPr/>
        </p:nvSpPr>
        <p:spPr>
          <a:xfrm>
            <a:off x="3963952" y="583285"/>
            <a:ext cx="42640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Tools &amp; Technologies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83FCB79-9DC3-8E94-493C-31227CB84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07658"/>
              </p:ext>
            </p:extLst>
          </p:nvPr>
        </p:nvGraphicFramePr>
        <p:xfrm>
          <a:off x="2032000" y="1720645"/>
          <a:ext cx="8128000" cy="411775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711211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02247998"/>
                    </a:ext>
                  </a:extLst>
                </a:gridCol>
              </a:tblGrid>
              <a:tr h="686292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617515"/>
                  </a:ext>
                </a:extLst>
              </a:tr>
              <a:tr h="686292">
                <a:tc>
                  <a:txBody>
                    <a:bodyPr/>
                    <a:lstStyle/>
                    <a:p>
                      <a:r>
                        <a:rPr lang="en-IN" dirty="0"/>
                        <a:t>Backend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604702"/>
                  </a:ext>
                </a:extLst>
              </a:tr>
              <a:tr h="686292">
                <a:tc>
                  <a:txBody>
                    <a:bodyPr/>
                    <a:lstStyle/>
                    <a:p>
                      <a:r>
                        <a:rPr lang="en-IN" dirty="0"/>
                        <a:t>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93874"/>
                  </a:ext>
                </a:extLst>
              </a:tr>
              <a:tr h="686292">
                <a:tc>
                  <a:txBody>
                    <a:bodyPr/>
                    <a:lstStyle/>
                    <a:p>
                      <a:r>
                        <a:rPr lang="en-IN" dirty="0"/>
                        <a:t>DB Connector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MySQL-connector-python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646753"/>
                  </a:ext>
                </a:extLst>
              </a:tr>
              <a:tr h="6862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IDE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VS Code / MySQL workbench 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07272"/>
                  </a:ext>
                </a:extLst>
              </a:tr>
              <a:tr h="686292">
                <a:tc>
                  <a:txBody>
                    <a:bodyPr/>
                    <a:lstStyle/>
                    <a:p>
                      <a:r>
                        <a:rPr lang="en-IN" dirty="0"/>
                        <a:t>ER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Draw.io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997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347EB4-15E5-2C0D-AC7A-9C2B234DD8A6}"/>
              </a:ext>
            </a:extLst>
          </p:cNvPr>
          <p:cNvSpPr txBox="1"/>
          <p:nvPr/>
        </p:nvSpPr>
        <p:spPr>
          <a:xfrm>
            <a:off x="4349222" y="586908"/>
            <a:ext cx="34935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916DF-15F1-9AF3-A9EF-EF7615E0B48F}"/>
              </a:ext>
            </a:extLst>
          </p:cNvPr>
          <p:cNvSpPr txBox="1"/>
          <p:nvPr/>
        </p:nvSpPr>
        <p:spPr>
          <a:xfrm>
            <a:off x="1625686" y="2172672"/>
            <a:ext cx="10218821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/>
              <a:t>Tables</a:t>
            </a:r>
          </a:p>
          <a:p>
            <a:pPr>
              <a:buNone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Authors (</a:t>
            </a:r>
            <a:r>
              <a:rPr lang="en-US" sz="2600" dirty="0" err="1"/>
              <a:t>AuthorID</a:t>
            </a:r>
            <a:r>
              <a:rPr lang="en-US" sz="2600" dirty="0"/>
              <a:t>, Name, Country)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Books (</a:t>
            </a:r>
            <a:r>
              <a:rPr lang="en-US" sz="2600" dirty="0" err="1"/>
              <a:t>BookID</a:t>
            </a:r>
            <a:r>
              <a:rPr lang="en-US" sz="2600" dirty="0"/>
              <a:t>, Title, </a:t>
            </a:r>
            <a:r>
              <a:rPr lang="en-US" sz="2600" dirty="0" err="1"/>
              <a:t>AuthorID</a:t>
            </a:r>
            <a:r>
              <a:rPr lang="en-US" sz="2600" dirty="0"/>
              <a:t>, Category, Price)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Members (</a:t>
            </a:r>
            <a:r>
              <a:rPr lang="en-US" sz="2600" dirty="0" err="1"/>
              <a:t>MemberID</a:t>
            </a:r>
            <a:r>
              <a:rPr lang="en-US" sz="2600" dirty="0"/>
              <a:t>, Name, </a:t>
            </a:r>
            <a:r>
              <a:rPr lang="en-US" sz="2600" dirty="0" err="1"/>
              <a:t>JoinDate</a:t>
            </a:r>
            <a:r>
              <a:rPr lang="en-US" sz="2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Borrowing (</a:t>
            </a:r>
            <a:r>
              <a:rPr lang="en-US" sz="2600" dirty="0" err="1"/>
              <a:t>BorrowID</a:t>
            </a:r>
            <a:r>
              <a:rPr lang="en-US" sz="2600" dirty="0"/>
              <a:t>, </a:t>
            </a:r>
            <a:r>
              <a:rPr lang="en-US" sz="2600" dirty="0" err="1"/>
              <a:t>MemberID</a:t>
            </a:r>
            <a:r>
              <a:rPr lang="en-US" sz="2600" dirty="0"/>
              <a:t>, </a:t>
            </a:r>
            <a:r>
              <a:rPr lang="en-US" sz="2600" dirty="0" err="1"/>
              <a:t>BookID</a:t>
            </a:r>
            <a:r>
              <a:rPr lang="en-US" sz="2600" dirty="0"/>
              <a:t>, </a:t>
            </a:r>
            <a:r>
              <a:rPr lang="en-US" sz="2600" dirty="0" err="1"/>
              <a:t>BorrowDate</a:t>
            </a:r>
            <a:r>
              <a:rPr lang="en-US" sz="2600" dirty="0"/>
              <a:t>, </a:t>
            </a:r>
            <a:r>
              <a:rPr lang="en-US" sz="2600" dirty="0" err="1"/>
              <a:t>ReturnDate</a:t>
            </a:r>
            <a:r>
              <a:rPr lang="en-US" sz="2600" dirty="0"/>
              <a:t>, Fine)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16856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257B66-5EB8-5059-1C9F-F762FF12F815}"/>
              </a:ext>
            </a:extLst>
          </p:cNvPr>
          <p:cNvSpPr txBox="1"/>
          <p:nvPr/>
        </p:nvSpPr>
        <p:spPr>
          <a:xfrm>
            <a:off x="4793225" y="601914"/>
            <a:ext cx="26055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ER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DF25F-37DF-1E68-446E-E3633A39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132" y="1822655"/>
            <a:ext cx="4103737" cy="41037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795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505ECF-4FE1-752D-9DD9-E008122375BD}"/>
              </a:ext>
            </a:extLst>
          </p:cNvPr>
          <p:cNvSpPr txBox="1"/>
          <p:nvPr/>
        </p:nvSpPr>
        <p:spPr>
          <a:xfrm>
            <a:off x="2836607" y="1982450"/>
            <a:ext cx="6518787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/>
              <a:t>Implemented Functionalities</a:t>
            </a:r>
          </a:p>
          <a:p>
            <a:pPr>
              <a:buNone/>
            </a:pP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Add/Update/Delete Books, Authors,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Borrow 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View borrowed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Fine calculation via trigger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Menu-driven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BBB9F3-A41F-760E-B6F7-C52A7C5A95D1}"/>
              </a:ext>
            </a:extLst>
          </p:cNvPr>
          <p:cNvSpPr txBox="1"/>
          <p:nvPr/>
        </p:nvSpPr>
        <p:spPr>
          <a:xfrm>
            <a:off x="4168101" y="701167"/>
            <a:ext cx="38557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Python Integration</a:t>
            </a:r>
          </a:p>
        </p:txBody>
      </p:sp>
    </p:spTree>
    <p:extLst>
      <p:ext uri="{BB962C8B-B14F-4D97-AF65-F5344CB8AC3E}">
        <p14:creationId xmlns:p14="http://schemas.microsoft.com/office/powerpoint/2010/main" val="339294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D375C3-334F-EBC5-6E26-148E1B8DD613}"/>
              </a:ext>
            </a:extLst>
          </p:cNvPr>
          <p:cNvSpPr txBox="1"/>
          <p:nvPr/>
        </p:nvSpPr>
        <p:spPr>
          <a:xfrm>
            <a:off x="4144555" y="670223"/>
            <a:ext cx="3902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SQL Features Used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FF5EF1D-CCA1-D66B-747D-ED34E151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1010" y="2182505"/>
            <a:ext cx="6849980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Joins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(Books + Authors, Members + Borrowing)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Views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BorrowedBooksView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Stored Procedure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GetBooksByCategory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Function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(Calculate fine)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Trigger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(Auto-update fine on return)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Indexing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AuthorID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BookID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7329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9F5FD-C744-AF28-8019-89905CA6C762}"/>
              </a:ext>
            </a:extLst>
          </p:cNvPr>
          <p:cNvSpPr txBox="1"/>
          <p:nvPr/>
        </p:nvSpPr>
        <p:spPr>
          <a:xfrm>
            <a:off x="5230762" y="465815"/>
            <a:ext cx="17304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Bahnschrift SemiBold SemiConden" panose="020B0502040204020203" pitchFamily="34" charset="0"/>
              </a:rPr>
              <a:t>Outputs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0B2D8-37CA-2B11-4D15-0F6A86F5D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3" y="1627262"/>
            <a:ext cx="5534484" cy="3898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7E56A-7C05-87DF-741D-B5497213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025" y="1627262"/>
            <a:ext cx="4168912" cy="389844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15479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98D2CDE-5576-04FB-67E2-A8991F29D92A}"/>
              </a:ext>
            </a:extLst>
          </p:cNvPr>
          <p:cNvSpPr txBox="1"/>
          <p:nvPr/>
        </p:nvSpPr>
        <p:spPr>
          <a:xfrm>
            <a:off x="4203288" y="434843"/>
            <a:ext cx="37854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latin typeface="Bahnschrift SemiBold SemiConden" panose="020B0502040204020203" pitchFamily="34" charset="0"/>
              </a:rPr>
              <a:t>Queries &amp; Reports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0A9A3D-903B-9216-60BF-72627E6D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876" y="4162560"/>
            <a:ext cx="4445228" cy="21210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128D37-5346-46B3-ED0E-588901876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9876" y="1432843"/>
            <a:ext cx="4445228" cy="25787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5CEE70-0642-0DC8-052B-DE8B062CA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36" y="1432844"/>
            <a:ext cx="4667490" cy="1755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FB14D4-6F1E-5F9F-3684-034234847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0636" y="3324317"/>
            <a:ext cx="4667490" cy="29592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57733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Kiki Tungoe</dc:creator>
  <cp:lastModifiedBy>Kiki Tungoe</cp:lastModifiedBy>
  <cp:revision>3</cp:revision>
  <dcterms:created xsi:type="dcterms:W3CDTF">2025-05-15T20:53:08Z</dcterms:created>
  <dcterms:modified xsi:type="dcterms:W3CDTF">2025-05-15T21:33:49Z</dcterms:modified>
</cp:coreProperties>
</file>