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2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AABAB-949D-4234-9EF0-D748922D2BF9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884063-00E4-49BF-B9E4-32A02F50ED2F}">
      <dgm:prSet phldrT="[Text]"/>
      <dgm:spPr/>
      <dgm:t>
        <a:bodyPr/>
        <a:lstStyle/>
        <a:p>
          <a:pPr>
            <a:buNone/>
          </a:pPr>
          <a:r>
            <a:rPr lang="en-US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Vehicle Entity</a:t>
          </a:r>
          <a:endParaRPr lang="en-US" dirty="0"/>
        </a:p>
      </dgm:t>
    </dgm:pt>
    <dgm:pt modelId="{630AAEE9-2366-4140-BD7A-F46FE4E16C3F}" type="parTrans" cxnId="{521BE8EE-B7E0-4848-81E5-00447825AF1C}">
      <dgm:prSet/>
      <dgm:spPr/>
      <dgm:t>
        <a:bodyPr/>
        <a:lstStyle/>
        <a:p>
          <a:endParaRPr lang="en-US"/>
        </a:p>
      </dgm:t>
    </dgm:pt>
    <dgm:pt modelId="{7AF812A2-94E7-4198-A5F5-9FD6D8F78EA9}" type="sibTrans" cxnId="{521BE8EE-B7E0-4848-81E5-00447825AF1C}">
      <dgm:prSet/>
      <dgm:spPr/>
      <dgm:t>
        <a:bodyPr/>
        <a:lstStyle/>
        <a:p>
          <a:endParaRPr lang="en-US"/>
        </a:p>
      </dgm:t>
    </dgm:pt>
    <dgm:pt modelId="{124D3110-6E7A-4BBE-A9E3-7B2017004788}">
      <dgm:prSet phldrT="[Text]"/>
      <dgm:spPr/>
      <dgm:t>
        <a:bodyPr/>
        <a:lstStyle/>
        <a:p>
          <a:pPr>
            <a:buNone/>
          </a:pPr>
          <a:r>
            <a:rPr lang="en-US">
              <a:latin typeface="Inter Medium" pitchFamily="34" charset="0"/>
              <a:ea typeface="Inter Medium" pitchFamily="34" charset="-122"/>
              <a:cs typeface="Inter Medium" pitchFamily="34" charset="-120"/>
            </a:rPr>
            <a:t>Captures vehicle details contributing to accidents</a:t>
          </a:r>
          <a:endParaRPr lang="en-US" dirty="0"/>
        </a:p>
      </dgm:t>
    </dgm:pt>
    <dgm:pt modelId="{3A0215DE-3C0C-4F7A-99E8-95804F3BAD39}" type="parTrans" cxnId="{608BBE10-A393-46F8-A53C-D7518183C98F}">
      <dgm:prSet/>
      <dgm:spPr/>
      <dgm:t>
        <a:bodyPr/>
        <a:lstStyle/>
        <a:p>
          <a:endParaRPr lang="en-US"/>
        </a:p>
      </dgm:t>
    </dgm:pt>
    <dgm:pt modelId="{6A2925AD-BB50-4AE4-A752-35010647E675}" type="sibTrans" cxnId="{608BBE10-A393-46F8-A53C-D7518183C98F}">
      <dgm:prSet/>
      <dgm:spPr/>
      <dgm:t>
        <a:bodyPr/>
        <a:lstStyle/>
        <a:p>
          <a:endParaRPr lang="en-US"/>
        </a:p>
      </dgm:t>
    </dgm:pt>
    <dgm:pt modelId="{829708EB-E1DB-4282-A1DC-8155D64B1B29}">
      <dgm:prSet phldrT="[Text]"/>
      <dgm:spPr/>
      <dgm:t>
        <a:bodyPr/>
        <a:lstStyle/>
        <a:p>
          <a:pPr>
            <a:buNone/>
          </a:pPr>
          <a:r>
            <a:rPr lang="en-US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Accident Entity</a:t>
          </a:r>
          <a:endParaRPr lang="en-US" dirty="0"/>
        </a:p>
      </dgm:t>
    </dgm:pt>
    <dgm:pt modelId="{CDC6289C-1FCE-4238-8A9A-1B114D065D38}" type="parTrans" cxnId="{FEFB5794-8EA3-4C4A-A463-83975DF2088C}">
      <dgm:prSet/>
      <dgm:spPr/>
      <dgm:t>
        <a:bodyPr/>
        <a:lstStyle/>
        <a:p>
          <a:endParaRPr lang="en-US"/>
        </a:p>
      </dgm:t>
    </dgm:pt>
    <dgm:pt modelId="{BD642901-64B5-43EA-843D-18B4FB1EDE9B}" type="sibTrans" cxnId="{FEFB5794-8EA3-4C4A-A463-83975DF2088C}">
      <dgm:prSet/>
      <dgm:spPr/>
      <dgm:t>
        <a:bodyPr/>
        <a:lstStyle/>
        <a:p>
          <a:endParaRPr lang="en-US"/>
        </a:p>
      </dgm:t>
    </dgm:pt>
    <dgm:pt modelId="{E8C58DF9-4090-4008-8F7A-A1B3E62E9B81}">
      <dgm:prSet phldrT="[Text]"/>
      <dgm:spPr/>
      <dgm:t>
        <a:bodyPr/>
        <a:lstStyle/>
        <a:p>
          <a:pPr>
            <a:buNone/>
          </a:pPr>
          <a:r>
            <a:rPr lang="en-US">
              <a:latin typeface="Inter Medium" pitchFamily="34" charset="0"/>
              <a:ea typeface="Inter Medium" pitchFamily="34" charset="-122"/>
              <a:cs typeface="Inter Medium" pitchFamily="34" charset="-120"/>
            </a:rPr>
            <a:t>Describes incident specifics and severity</a:t>
          </a:r>
          <a:endParaRPr lang="en-US" dirty="0"/>
        </a:p>
      </dgm:t>
    </dgm:pt>
    <dgm:pt modelId="{3D1A5308-6C8A-492D-BD3A-C4B2EB45D858}" type="parTrans" cxnId="{4631DC18-5D82-4547-8842-A5D2DE0B92C8}">
      <dgm:prSet/>
      <dgm:spPr/>
      <dgm:t>
        <a:bodyPr/>
        <a:lstStyle/>
        <a:p>
          <a:endParaRPr lang="en-US"/>
        </a:p>
      </dgm:t>
    </dgm:pt>
    <dgm:pt modelId="{032AE8B6-561B-4D27-9324-E871DB16447A}" type="sibTrans" cxnId="{4631DC18-5D82-4547-8842-A5D2DE0B92C8}">
      <dgm:prSet/>
      <dgm:spPr/>
      <dgm:t>
        <a:bodyPr/>
        <a:lstStyle/>
        <a:p>
          <a:endParaRPr lang="en-US"/>
        </a:p>
      </dgm:t>
    </dgm:pt>
    <dgm:pt modelId="{788C197C-C185-4C72-94B5-E3840EC6ED56}">
      <dgm:prSet phldrT="[Text]"/>
      <dgm:spPr/>
      <dgm:t>
        <a:bodyPr/>
        <a:lstStyle/>
        <a:p>
          <a:pPr>
            <a:buNone/>
          </a:pPr>
          <a:r>
            <a:rPr lang="en-US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Location Entity</a:t>
          </a:r>
          <a:endParaRPr lang="en-US" dirty="0"/>
        </a:p>
      </dgm:t>
    </dgm:pt>
    <dgm:pt modelId="{2297E8E2-950C-410F-BB74-78438C273030}" type="parTrans" cxnId="{4CA9B330-EA47-4450-873A-981C079F4F89}">
      <dgm:prSet/>
      <dgm:spPr/>
      <dgm:t>
        <a:bodyPr/>
        <a:lstStyle/>
        <a:p>
          <a:endParaRPr lang="en-US"/>
        </a:p>
      </dgm:t>
    </dgm:pt>
    <dgm:pt modelId="{66A192DA-5887-4DB6-AF61-468E1E4858B2}" type="sibTrans" cxnId="{4CA9B330-EA47-4450-873A-981C079F4F89}">
      <dgm:prSet/>
      <dgm:spPr/>
      <dgm:t>
        <a:bodyPr/>
        <a:lstStyle/>
        <a:p>
          <a:endParaRPr lang="en-US"/>
        </a:p>
      </dgm:t>
    </dgm:pt>
    <dgm:pt modelId="{78E190FA-F0C8-4DAB-8B9B-C9F1C13DD4F3}">
      <dgm:prSet phldrT="[Text]"/>
      <dgm:spPr/>
      <dgm:t>
        <a:bodyPr/>
        <a:lstStyle/>
        <a:p>
          <a:pPr>
            <a:buNone/>
          </a:pPr>
          <a:r>
            <a:rPr lang="en-US">
              <a:latin typeface="Inter Medium" pitchFamily="34" charset="0"/>
              <a:ea typeface="Inter Medium" pitchFamily="34" charset="-122"/>
              <a:cs typeface="Inter Medium" pitchFamily="34" charset="-120"/>
            </a:rPr>
            <a:t>State-level geography of accident occurrences</a:t>
          </a:r>
          <a:endParaRPr lang="en-US" dirty="0"/>
        </a:p>
      </dgm:t>
    </dgm:pt>
    <dgm:pt modelId="{01E5491B-6C31-4AD4-B0A0-523AD86D0774}" type="parTrans" cxnId="{FE1EBCD1-5DFC-479D-A0CA-387B26EC2B38}">
      <dgm:prSet/>
      <dgm:spPr/>
      <dgm:t>
        <a:bodyPr/>
        <a:lstStyle/>
        <a:p>
          <a:endParaRPr lang="en-US"/>
        </a:p>
      </dgm:t>
    </dgm:pt>
    <dgm:pt modelId="{2B1DC9A8-9D2F-479A-8352-59229133E819}" type="sibTrans" cxnId="{FE1EBCD1-5DFC-479D-A0CA-387B26EC2B38}">
      <dgm:prSet/>
      <dgm:spPr/>
      <dgm:t>
        <a:bodyPr/>
        <a:lstStyle/>
        <a:p>
          <a:endParaRPr lang="en-US"/>
        </a:p>
      </dgm:t>
    </dgm:pt>
    <dgm:pt modelId="{13E8EB09-0A67-45A4-8654-EBD9A78BB97D}">
      <dgm:prSet/>
      <dgm:spPr/>
      <dgm:t>
        <a:bodyPr/>
        <a:lstStyle/>
        <a:p>
          <a:pPr>
            <a:buNone/>
          </a:pPr>
          <a:r>
            <a:rPr lang="en-US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Year Entity</a:t>
          </a:r>
          <a:endParaRPr lang="en-US" dirty="0"/>
        </a:p>
      </dgm:t>
    </dgm:pt>
    <dgm:pt modelId="{003A1363-5759-4AF1-AB69-182FD417CB5F}" type="parTrans" cxnId="{00A656BA-78F4-4AE8-8C87-771256144F81}">
      <dgm:prSet/>
      <dgm:spPr/>
      <dgm:t>
        <a:bodyPr/>
        <a:lstStyle/>
        <a:p>
          <a:endParaRPr lang="en-US"/>
        </a:p>
      </dgm:t>
    </dgm:pt>
    <dgm:pt modelId="{0C93F44C-6473-4C4D-BBBF-06BBC61ADA85}" type="sibTrans" cxnId="{00A656BA-78F4-4AE8-8C87-771256144F81}">
      <dgm:prSet/>
      <dgm:spPr/>
      <dgm:t>
        <a:bodyPr/>
        <a:lstStyle/>
        <a:p>
          <a:endParaRPr lang="en-US"/>
        </a:p>
      </dgm:t>
    </dgm:pt>
    <dgm:pt modelId="{AB54AF72-BB52-44C0-A807-8DFB2A40AC7F}">
      <dgm:prSet/>
      <dgm:spPr/>
      <dgm:t>
        <a:bodyPr/>
        <a:lstStyle/>
        <a:p>
          <a:pPr>
            <a:buNone/>
          </a:pPr>
          <a:r>
            <a:rPr lang="en-US">
              <a:latin typeface="Inter Medium" pitchFamily="34" charset="0"/>
              <a:ea typeface="Inter Medium" pitchFamily="34" charset="-122"/>
              <a:cs typeface="Inter Medium" pitchFamily="34" charset="-120"/>
            </a:rPr>
            <a:t>Temporal context for accident trends analysis</a:t>
          </a:r>
          <a:endParaRPr lang="en-US" dirty="0"/>
        </a:p>
      </dgm:t>
    </dgm:pt>
    <dgm:pt modelId="{28CE5575-4410-4AF9-B426-F22696AC0C81}" type="parTrans" cxnId="{06B67F27-C3AB-4643-8D79-6017BA3890D7}">
      <dgm:prSet/>
      <dgm:spPr/>
      <dgm:t>
        <a:bodyPr/>
        <a:lstStyle/>
        <a:p>
          <a:endParaRPr lang="en-US"/>
        </a:p>
      </dgm:t>
    </dgm:pt>
    <dgm:pt modelId="{5BD55E3F-60E7-4C71-9D97-74FFFB58F766}" type="sibTrans" cxnId="{06B67F27-C3AB-4643-8D79-6017BA3890D7}">
      <dgm:prSet/>
      <dgm:spPr/>
      <dgm:t>
        <a:bodyPr/>
        <a:lstStyle/>
        <a:p>
          <a:endParaRPr lang="en-US"/>
        </a:p>
      </dgm:t>
    </dgm:pt>
    <dgm:pt modelId="{81A31FE8-8A97-4D8F-8C4C-9930F3E7907E}" type="pres">
      <dgm:prSet presAssocID="{79FAABAB-949D-4234-9EF0-D748922D2BF9}" presName="linearFlow" presStyleCnt="0">
        <dgm:presLayoutVars>
          <dgm:dir/>
          <dgm:animLvl val="lvl"/>
          <dgm:resizeHandles val="exact"/>
        </dgm:presLayoutVars>
      </dgm:prSet>
      <dgm:spPr/>
    </dgm:pt>
    <dgm:pt modelId="{31F6F0B7-394B-45B7-A94C-9AEAF5E2CE3D}" type="pres">
      <dgm:prSet presAssocID="{69884063-00E4-49BF-B9E4-32A02F50ED2F}" presName="composite" presStyleCnt="0"/>
      <dgm:spPr/>
    </dgm:pt>
    <dgm:pt modelId="{FEAABE6B-AFDB-4EA8-A0DA-E38E052F3C0E}" type="pres">
      <dgm:prSet presAssocID="{69884063-00E4-49BF-B9E4-32A02F50ED2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951C8A3-40E6-41F8-9652-7AD2314D8234}" type="pres">
      <dgm:prSet presAssocID="{69884063-00E4-49BF-B9E4-32A02F50ED2F}" presName="descendantText" presStyleLbl="alignAcc1" presStyleIdx="0" presStyleCnt="4">
        <dgm:presLayoutVars>
          <dgm:bulletEnabled val="1"/>
        </dgm:presLayoutVars>
      </dgm:prSet>
      <dgm:spPr/>
    </dgm:pt>
    <dgm:pt modelId="{DC51993F-59F7-4DA5-B694-6D6E1638AC3B}" type="pres">
      <dgm:prSet presAssocID="{7AF812A2-94E7-4198-A5F5-9FD6D8F78EA9}" presName="sp" presStyleCnt="0"/>
      <dgm:spPr/>
    </dgm:pt>
    <dgm:pt modelId="{252645E1-02E7-4EBD-A235-D4AD004194F4}" type="pres">
      <dgm:prSet presAssocID="{829708EB-E1DB-4282-A1DC-8155D64B1B29}" presName="composite" presStyleCnt="0"/>
      <dgm:spPr/>
    </dgm:pt>
    <dgm:pt modelId="{FA4C0ECB-A0EB-4983-9A58-6688A22C632A}" type="pres">
      <dgm:prSet presAssocID="{829708EB-E1DB-4282-A1DC-8155D64B1B2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A90F248-450A-496F-9002-5065F43F5B5C}" type="pres">
      <dgm:prSet presAssocID="{829708EB-E1DB-4282-A1DC-8155D64B1B29}" presName="descendantText" presStyleLbl="alignAcc1" presStyleIdx="1" presStyleCnt="4">
        <dgm:presLayoutVars>
          <dgm:bulletEnabled val="1"/>
        </dgm:presLayoutVars>
      </dgm:prSet>
      <dgm:spPr/>
    </dgm:pt>
    <dgm:pt modelId="{D016E726-6F80-42B7-A56A-A3108B2689F6}" type="pres">
      <dgm:prSet presAssocID="{BD642901-64B5-43EA-843D-18B4FB1EDE9B}" presName="sp" presStyleCnt="0"/>
      <dgm:spPr/>
    </dgm:pt>
    <dgm:pt modelId="{ED43318B-794B-4633-B741-A653C89F288F}" type="pres">
      <dgm:prSet presAssocID="{788C197C-C185-4C72-94B5-E3840EC6ED56}" presName="composite" presStyleCnt="0"/>
      <dgm:spPr/>
    </dgm:pt>
    <dgm:pt modelId="{A16F42D5-943F-4ECD-8FCF-0167CB20B01F}" type="pres">
      <dgm:prSet presAssocID="{788C197C-C185-4C72-94B5-E3840EC6ED5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6B0FCC7-B057-4415-A2DF-FDD87A450398}" type="pres">
      <dgm:prSet presAssocID="{788C197C-C185-4C72-94B5-E3840EC6ED56}" presName="descendantText" presStyleLbl="alignAcc1" presStyleIdx="2" presStyleCnt="4">
        <dgm:presLayoutVars>
          <dgm:bulletEnabled val="1"/>
        </dgm:presLayoutVars>
      </dgm:prSet>
      <dgm:spPr/>
    </dgm:pt>
    <dgm:pt modelId="{32FE1168-C156-4E79-AF46-1A2F66375CA2}" type="pres">
      <dgm:prSet presAssocID="{66A192DA-5887-4DB6-AF61-468E1E4858B2}" presName="sp" presStyleCnt="0"/>
      <dgm:spPr/>
    </dgm:pt>
    <dgm:pt modelId="{05D78F7F-3C8C-4074-A749-C5437B85B416}" type="pres">
      <dgm:prSet presAssocID="{13E8EB09-0A67-45A4-8654-EBD9A78BB97D}" presName="composite" presStyleCnt="0"/>
      <dgm:spPr/>
    </dgm:pt>
    <dgm:pt modelId="{54D8B093-BD13-441B-9715-DF24B13D1BB3}" type="pres">
      <dgm:prSet presAssocID="{13E8EB09-0A67-45A4-8654-EBD9A78BB97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79AB1EC-7E37-482B-B69A-EC7B538C12E9}" type="pres">
      <dgm:prSet presAssocID="{13E8EB09-0A67-45A4-8654-EBD9A78BB97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7854F05-7FA9-4CC5-9FBB-A2D67FF61E54}" type="presOf" srcId="{124D3110-6E7A-4BBE-A9E3-7B2017004788}" destId="{5951C8A3-40E6-41F8-9652-7AD2314D8234}" srcOrd="0" destOrd="0" presId="urn:microsoft.com/office/officeart/2005/8/layout/chevron2"/>
    <dgm:cxn modelId="{608BBE10-A393-46F8-A53C-D7518183C98F}" srcId="{69884063-00E4-49BF-B9E4-32A02F50ED2F}" destId="{124D3110-6E7A-4BBE-A9E3-7B2017004788}" srcOrd="0" destOrd="0" parTransId="{3A0215DE-3C0C-4F7A-99E8-95804F3BAD39}" sibTransId="{6A2925AD-BB50-4AE4-A752-35010647E675}"/>
    <dgm:cxn modelId="{4631DC18-5D82-4547-8842-A5D2DE0B92C8}" srcId="{829708EB-E1DB-4282-A1DC-8155D64B1B29}" destId="{E8C58DF9-4090-4008-8F7A-A1B3E62E9B81}" srcOrd="0" destOrd="0" parTransId="{3D1A5308-6C8A-492D-BD3A-C4B2EB45D858}" sibTransId="{032AE8B6-561B-4D27-9324-E871DB16447A}"/>
    <dgm:cxn modelId="{06B67F27-C3AB-4643-8D79-6017BA3890D7}" srcId="{13E8EB09-0A67-45A4-8654-EBD9A78BB97D}" destId="{AB54AF72-BB52-44C0-A807-8DFB2A40AC7F}" srcOrd="0" destOrd="0" parTransId="{28CE5575-4410-4AF9-B426-F22696AC0C81}" sibTransId="{5BD55E3F-60E7-4C71-9D97-74FFFB58F766}"/>
    <dgm:cxn modelId="{4CA9B330-EA47-4450-873A-981C079F4F89}" srcId="{79FAABAB-949D-4234-9EF0-D748922D2BF9}" destId="{788C197C-C185-4C72-94B5-E3840EC6ED56}" srcOrd="2" destOrd="0" parTransId="{2297E8E2-950C-410F-BB74-78438C273030}" sibTransId="{66A192DA-5887-4DB6-AF61-468E1E4858B2}"/>
    <dgm:cxn modelId="{DE6EC83D-4F3B-4142-A464-AF91143261F7}" type="presOf" srcId="{E8C58DF9-4090-4008-8F7A-A1B3E62E9B81}" destId="{BA90F248-450A-496F-9002-5065F43F5B5C}" srcOrd="0" destOrd="0" presId="urn:microsoft.com/office/officeart/2005/8/layout/chevron2"/>
    <dgm:cxn modelId="{4ED2DB68-5EA9-4C6E-A687-16F72348C61E}" type="presOf" srcId="{79FAABAB-949D-4234-9EF0-D748922D2BF9}" destId="{81A31FE8-8A97-4D8F-8C4C-9930F3E7907E}" srcOrd="0" destOrd="0" presId="urn:microsoft.com/office/officeart/2005/8/layout/chevron2"/>
    <dgm:cxn modelId="{C9EAEC6B-F9DB-49DC-8C9D-DB7A848D98AC}" type="presOf" srcId="{69884063-00E4-49BF-B9E4-32A02F50ED2F}" destId="{FEAABE6B-AFDB-4EA8-A0DA-E38E052F3C0E}" srcOrd="0" destOrd="0" presId="urn:microsoft.com/office/officeart/2005/8/layout/chevron2"/>
    <dgm:cxn modelId="{FEFB5794-8EA3-4C4A-A463-83975DF2088C}" srcId="{79FAABAB-949D-4234-9EF0-D748922D2BF9}" destId="{829708EB-E1DB-4282-A1DC-8155D64B1B29}" srcOrd="1" destOrd="0" parTransId="{CDC6289C-1FCE-4238-8A9A-1B114D065D38}" sibTransId="{BD642901-64B5-43EA-843D-18B4FB1EDE9B}"/>
    <dgm:cxn modelId="{525B26A3-7BB8-449F-A2A5-9C5B9BD9857C}" type="presOf" srcId="{13E8EB09-0A67-45A4-8654-EBD9A78BB97D}" destId="{54D8B093-BD13-441B-9715-DF24B13D1BB3}" srcOrd="0" destOrd="0" presId="urn:microsoft.com/office/officeart/2005/8/layout/chevron2"/>
    <dgm:cxn modelId="{F62019AF-3F32-4199-8702-272B96F64853}" type="presOf" srcId="{829708EB-E1DB-4282-A1DC-8155D64B1B29}" destId="{FA4C0ECB-A0EB-4983-9A58-6688A22C632A}" srcOrd="0" destOrd="0" presId="urn:microsoft.com/office/officeart/2005/8/layout/chevron2"/>
    <dgm:cxn modelId="{00A656BA-78F4-4AE8-8C87-771256144F81}" srcId="{79FAABAB-949D-4234-9EF0-D748922D2BF9}" destId="{13E8EB09-0A67-45A4-8654-EBD9A78BB97D}" srcOrd="3" destOrd="0" parTransId="{003A1363-5759-4AF1-AB69-182FD417CB5F}" sibTransId="{0C93F44C-6473-4C4D-BBBF-06BBC61ADA85}"/>
    <dgm:cxn modelId="{FE1EBCD1-5DFC-479D-A0CA-387B26EC2B38}" srcId="{788C197C-C185-4C72-94B5-E3840EC6ED56}" destId="{78E190FA-F0C8-4DAB-8B9B-C9F1C13DD4F3}" srcOrd="0" destOrd="0" parTransId="{01E5491B-6C31-4AD4-B0A0-523AD86D0774}" sibTransId="{2B1DC9A8-9D2F-479A-8352-59229133E819}"/>
    <dgm:cxn modelId="{9F067CD3-D942-4575-AA9A-5A2A0404554D}" type="presOf" srcId="{78E190FA-F0C8-4DAB-8B9B-C9F1C13DD4F3}" destId="{26B0FCC7-B057-4415-A2DF-FDD87A450398}" srcOrd="0" destOrd="0" presId="urn:microsoft.com/office/officeart/2005/8/layout/chevron2"/>
    <dgm:cxn modelId="{521BE8EE-B7E0-4848-81E5-00447825AF1C}" srcId="{79FAABAB-949D-4234-9EF0-D748922D2BF9}" destId="{69884063-00E4-49BF-B9E4-32A02F50ED2F}" srcOrd="0" destOrd="0" parTransId="{630AAEE9-2366-4140-BD7A-F46FE4E16C3F}" sibTransId="{7AF812A2-94E7-4198-A5F5-9FD6D8F78EA9}"/>
    <dgm:cxn modelId="{E73F36F6-AB18-4B4A-B000-6A389D4B6BC3}" type="presOf" srcId="{788C197C-C185-4C72-94B5-E3840EC6ED56}" destId="{A16F42D5-943F-4ECD-8FCF-0167CB20B01F}" srcOrd="0" destOrd="0" presId="urn:microsoft.com/office/officeart/2005/8/layout/chevron2"/>
    <dgm:cxn modelId="{E02001FD-F954-4819-A5F5-B92ED67FB971}" type="presOf" srcId="{AB54AF72-BB52-44C0-A807-8DFB2A40AC7F}" destId="{379AB1EC-7E37-482B-B69A-EC7B538C12E9}" srcOrd="0" destOrd="0" presId="urn:microsoft.com/office/officeart/2005/8/layout/chevron2"/>
    <dgm:cxn modelId="{E6A75A24-AD46-4F14-8E28-A4D8DC6BA65E}" type="presParOf" srcId="{81A31FE8-8A97-4D8F-8C4C-9930F3E7907E}" destId="{31F6F0B7-394B-45B7-A94C-9AEAF5E2CE3D}" srcOrd="0" destOrd="0" presId="urn:microsoft.com/office/officeart/2005/8/layout/chevron2"/>
    <dgm:cxn modelId="{6C166892-1A4A-46AC-8888-098ABB9CDCFE}" type="presParOf" srcId="{31F6F0B7-394B-45B7-A94C-9AEAF5E2CE3D}" destId="{FEAABE6B-AFDB-4EA8-A0DA-E38E052F3C0E}" srcOrd="0" destOrd="0" presId="urn:microsoft.com/office/officeart/2005/8/layout/chevron2"/>
    <dgm:cxn modelId="{D982D0A3-5E05-4B39-94F2-E7591CE7086F}" type="presParOf" srcId="{31F6F0B7-394B-45B7-A94C-9AEAF5E2CE3D}" destId="{5951C8A3-40E6-41F8-9652-7AD2314D8234}" srcOrd="1" destOrd="0" presId="urn:microsoft.com/office/officeart/2005/8/layout/chevron2"/>
    <dgm:cxn modelId="{646038B7-5779-476F-98F1-2A2F2E41FF40}" type="presParOf" srcId="{81A31FE8-8A97-4D8F-8C4C-9930F3E7907E}" destId="{DC51993F-59F7-4DA5-B694-6D6E1638AC3B}" srcOrd="1" destOrd="0" presId="urn:microsoft.com/office/officeart/2005/8/layout/chevron2"/>
    <dgm:cxn modelId="{98B13CA2-C517-4F4B-9722-D0A394631AB1}" type="presParOf" srcId="{81A31FE8-8A97-4D8F-8C4C-9930F3E7907E}" destId="{252645E1-02E7-4EBD-A235-D4AD004194F4}" srcOrd="2" destOrd="0" presId="urn:microsoft.com/office/officeart/2005/8/layout/chevron2"/>
    <dgm:cxn modelId="{81D6B4BC-D8B6-4CB2-9C6F-EE88932C5F68}" type="presParOf" srcId="{252645E1-02E7-4EBD-A235-D4AD004194F4}" destId="{FA4C0ECB-A0EB-4983-9A58-6688A22C632A}" srcOrd="0" destOrd="0" presId="urn:microsoft.com/office/officeart/2005/8/layout/chevron2"/>
    <dgm:cxn modelId="{B60E4367-6DC4-4426-B5AC-D2C29923B05B}" type="presParOf" srcId="{252645E1-02E7-4EBD-A235-D4AD004194F4}" destId="{BA90F248-450A-496F-9002-5065F43F5B5C}" srcOrd="1" destOrd="0" presId="urn:microsoft.com/office/officeart/2005/8/layout/chevron2"/>
    <dgm:cxn modelId="{40DC2F04-01F3-4D45-A5CD-D108F73D47BE}" type="presParOf" srcId="{81A31FE8-8A97-4D8F-8C4C-9930F3E7907E}" destId="{D016E726-6F80-42B7-A56A-A3108B2689F6}" srcOrd="3" destOrd="0" presId="urn:microsoft.com/office/officeart/2005/8/layout/chevron2"/>
    <dgm:cxn modelId="{57B06C43-2188-467E-B7E0-0AAE651D8563}" type="presParOf" srcId="{81A31FE8-8A97-4D8F-8C4C-9930F3E7907E}" destId="{ED43318B-794B-4633-B741-A653C89F288F}" srcOrd="4" destOrd="0" presId="urn:microsoft.com/office/officeart/2005/8/layout/chevron2"/>
    <dgm:cxn modelId="{176A52CF-8553-4464-A0DC-2C14029B6E65}" type="presParOf" srcId="{ED43318B-794B-4633-B741-A653C89F288F}" destId="{A16F42D5-943F-4ECD-8FCF-0167CB20B01F}" srcOrd="0" destOrd="0" presId="urn:microsoft.com/office/officeart/2005/8/layout/chevron2"/>
    <dgm:cxn modelId="{0A5C9358-5748-4EC8-9B6F-F1111A16A300}" type="presParOf" srcId="{ED43318B-794B-4633-B741-A653C89F288F}" destId="{26B0FCC7-B057-4415-A2DF-FDD87A450398}" srcOrd="1" destOrd="0" presId="urn:microsoft.com/office/officeart/2005/8/layout/chevron2"/>
    <dgm:cxn modelId="{6B0DB23A-AEF9-4E52-A458-9532D9B4D367}" type="presParOf" srcId="{81A31FE8-8A97-4D8F-8C4C-9930F3E7907E}" destId="{32FE1168-C156-4E79-AF46-1A2F66375CA2}" srcOrd="5" destOrd="0" presId="urn:microsoft.com/office/officeart/2005/8/layout/chevron2"/>
    <dgm:cxn modelId="{3A55EC96-4D79-47B2-8B8F-E3CDCEFE8D67}" type="presParOf" srcId="{81A31FE8-8A97-4D8F-8C4C-9930F3E7907E}" destId="{05D78F7F-3C8C-4074-A749-C5437B85B416}" srcOrd="6" destOrd="0" presId="urn:microsoft.com/office/officeart/2005/8/layout/chevron2"/>
    <dgm:cxn modelId="{755E4530-2464-4C1C-A932-4DE5F179DC4C}" type="presParOf" srcId="{05D78F7F-3C8C-4074-A749-C5437B85B416}" destId="{54D8B093-BD13-441B-9715-DF24B13D1BB3}" srcOrd="0" destOrd="0" presId="urn:microsoft.com/office/officeart/2005/8/layout/chevron2"/>
    <dgm:cxn modelId="{7371061A-5699-41E6-97DF-2A28ED38954F}" type="presParOf" srcId="{05D78F7F-3C8C-4074-A749-C5437B85B416}" destId="{379AB1EC-7E37-482B-B69A-EC7B538C12E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ABE6B-AFDB-4EA8-A0DA-E38E052F3C0E}">
      <dsp:nvSpPr>
        <dsp:cNvPr id="0" name=""/>
        <dsp:cNvSpPr/>
      </dsp:nvSpPr>
      <dsp:spPr>
        <a:xfrm rot="5400000">
          <a:off x="-193341" y="195916"/>
          <a:ext cx="1288944" cy="9022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Vehicle Entity</a:t>
          </a:r>
          <a:endParaRPr lang="en-US" sz="1300" kern="1200" dirty="0"/>
        </a:p>
      </dsp:txBody>
      <dsp:txXfrm rot="-5400000">
        <a:off x="1" y="453704"/>
        <a:ext cx="902260" cy="386684"/>
      </dsp:txXfrm>
    </dsp:sp>
    <dsp:sp modelId="{5951C8A3-40E6-41F8-9652-7AD2314D8234}">
      <dsp:nvSpPr>
        <dsp:cNvPr id="0" name=""/>
        <dsp:cNvSpPr/>
      </dsp:nvSpPr>
      <dsp:spPr>
        <a:xfrm rot="5400000">
          <a:off x="4312123" y="-3407288"/>
          <a:ext cx="837813" cy="7657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>
              <a:latin typeface="Inter Medium" pitchFamily="34" charset="0"/>
              <a:ea typeface="Inter Medium" pitchFamily="34" charset="-122"/>
              <a:cs typeface="Inter Medium" pitchFamily="34" charset="-120"/>
            </a:rPr>
            <a:t>Captures vehicle details contributing to accidents</a:t>
          </a:r>
          <a:endParaRPr lang="en-US" sz="2600" kern="1200" dirty="0"/>
        </a:p>
      </dsp:txBody>
      <dsp:txXfrm rot="-5400000">
        <a:off x="902261" y="43473"/>
        <a:ext cx="7616640" cy="756015"/>
      </dsp:txXfrm>
    </dsp:sp>
    <dsp:sp modelId="{FA4C0ECB-A0EB-4983-9A58-6688A22C632A}">
      <dsp:nvSpPr>
        <dsp:cNvPr id="0" name=""/>
        <dsp:cNvSpPr/>
      </dsp:nvSpPr>
      <dsp:spPr>
        <a:xfrm rot="5400000">
          <a:off x="-193341" y="1338646"/>
          <a:ext cx="1288944" cy="9022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Accident Entity</a:t>
          </a:r>
          <a:endParaRPr lang="en-US" sz="1300" kern="1200" dirty="0"/>
        </a:p>
      </dsp:txBody>
      <dsp:txXfrm rot="-5400000">
        <a:off x="1" y="1596434"/>
        <a:ext cx="902260" cy="386684"/>
      </dsp:txXfrm>
    </dsp:sp>
    <dsp:sp modelId="{BA90F248-450A-496F-9002-5065F43F5B5C}">
      <dsp:nvSpPr>
        <dsp:cNvPr id="0" name=""/>
        <dsp:cNvSpPr/>
      </dsp:nvSpPr>
      <dsp:spPr>
        <a:xfrm rot="5400000">
          <a:off x="4312123" y="-2264557"/>
          <a:ext cx="837813" cy="7657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>
              <a:latin typeface="Inter Medium" pitchFamily="34" charset="0"/>
              <a:ea typeface="Inter Medium" pitchFamily="34" charset="-122"/>
              <a:cs typeface="Inter Medium" pitchFamily="34" charset="-120"/>
            </a:rPr>
            <a:t>Describes incident specifics and severity</a:t>
          </a:r>
          <a:endParaRPr lang="en-US" sz="2600" kern="1200" dirty="0"/>
        </a:p>
      </dsp:txBody>
      <dsp:txXfrm rot="-5400000">
        <a:off x="902261" y="1186204"/>
        <a:ext cx="7616640" cy="756015"/>
      </dsp:txXfrm>
    </dsp:sp>
    <dsp:sp modelId="{A16F42D5-943F-4ECD-8FCF-0167CB20B01F}">
      <dsp:nvSpPr>
        <dsp:cNvPr id="0" name=""/>
        <dsp:cNvSpPr/>
      </dsp:nvSpPr>
      <dsp:spPr>
        <a:xfrm rot="5400000">
          <a:off x="-193341" y="2481377"/>
          <a:ext cx="1288944" cy="9022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Location Entity</a:t>
          </a:r>
          <a:endParaRPr lang="en-US" sz="1300" kern="1200" dirty="0"/>
        </a:p>
      </dsp:txBody>
      <dsp:txXfrm rot="-5400000">
        <a:off x="1" y="2739165"/>
        <a:ext cx="902260" cy="386684"/>
      </dsp:txXfrm>
    </dsp:sp>
    <dsp:sp modelId="{26B0FCC7-B057-4415-A2DF-FDD87A450398}">
      <dsp:nvSpPr>
        <dsp:cNvPr id="0" name=""/>
        <dsp:cNvSpPr/>
      </dsp:nvSpPr>
      <dsp:spPr>
        <a:xfrm rot="5400000">
          <a:off x="4312123" y="-1121827"/>
          <a:ext cx="837813" cy="7657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>
              <a:latin typeface="Inter Medium" pitchFamily="34" charset="0"/>
              <a:ea typeface="Inter Medium" pitchFamily="34" charset="-122"/>
              <a:cs typeface="Inter Medium" pitchFamily="34" charset="-120"/>
            </a:rPr>
            <a:t>State-level geography of accident occurrences</a:t>
          </a:r>
          <a:endParaRPr lang="en-US" sz="2600" kern="1200" dirty="0"/>
        </a:p>
      </dsp:txBody>
      <dsp:txXfrm rot="-5400000">
        <a:off x="902261" y="2328934"/>
        <a:ext cx="7616640" cy="756015"/>
      </dsp:txXfrm>
    </dsp:sp>
    <dsp:sp modelId="{54D8B093-BD13-441B-9715-DF24B13D1BB3}">
      <dsp:nvSpPr>
        <dsp:cNvPr id="0" name=""/>
        <dsp:cNvSpPr/>
      </dsp:nvSpPr>
      <dsp:spPr>
        <a:xfrm rot="5400000">
          <a:off x="-193341" y="3624107"/>
          <a:ext cx="1288944" cy="90226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DM Sans Semi Bold" pitchFamily="34" charset="0"/>
              <a:ea typeface="DM Sans Semi Bold" pitchFamily="34" charset="-122"/>
              <a:cs typeface="DM Sans Semi Bold" pitchFamily="34" charset="-120"/>
            </a:rPr>
            <a:t>Year Entity</a:t>
          </a:r>
          <a:endParaRPr lang="en-US" sz="1300" kern="1200" dirty="0"/>
        </a:p>
      </dsp:txBody>
      <dsp:txXfrm rot="-5400000">
        <a:off x="1" y="3881895"/>
        <a:ext cx="902260" cy="386684"/>
      </dsp:txXfrm>
    </dsp:sp>
    <dsp:sp modelId="{379AB1EC-7E37-482B-B69A-EC7B538C12E9}">
      <dsp:nvSpPr>
        <dsp:cNvPr id="0" name=""/>
        <dsp:cNvSpPr/>
      </dsp:nvSpPr>
      <dsp:spPr>
        <a:xfrm rot="5400000">
          <a:off x="4312123" y="20903"/>
          <a:ext cx="837813" cy="7657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>
              <a:latin typeface="Inter Medium" pitchFamily="34" charset="0"/>
              <a:ea typeface="Inter Medium" pitchFamily="34" charset="-122"/>
              <a:cs typeface="Inter Medium" pitchFamily="34" charset="-120"/>
            </a:rPr>
            <a:t>Temporal context for accident trends analysis</a:t>
          </a:r>
          <a:endParaRPr lang="en-US" sz="2600" kern="1200" dirty="0"/>
        </a:p>
      </dsp:txBody>
      <dsp:txXfrm rot="-5400000">
        <a:off x="902261" y="3471665"/>
        <a:ext cx="7616640" cy="7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3CA-8859-4C93-8D05-E52650147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B4012-72BB-49E3-BBFF-768EBD4F4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8DF-069B-427E-AF29-CD63A0C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F657-1EBE-41BF-92E9-48761CC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BC06-AEBE-4222-A582-6A45C4C3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3F65-E380-43BE-8138-47EB7581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E057-21EF-4816-B6C5-55EA8B09F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99C2-1D25-4D57-9223-B3295B7B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3A02-B72C-4C9F-92C7-FFEB4B4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0539-EC25-4582-BDBF-615ADF4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94A04-757F-4308-B42F-1618700D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0BF8F-D689-4516-B694-00050412E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348E-1ED7-4EC9-999F-9253E495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06A0-21E2-49D2-984F-E97B89EB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4C74-D2FB-4D12-86F2-E83A19E5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AABD-5588-4F16-973A-3A1C064F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9DE2-6F09-48FB-831F-98DC087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6860-5DD2-447F-BD4A-06DAA9A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7A49-7FD9-4690-977C-2A47D68A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BBCA-99CE-4C67-9B4C-E182A8EB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F0E8-125E-4296-A6FD-995B5703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FC1A-F764-4685-94A6-A8D1C49E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2907-17D9-4AC6-879B-D412A68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94FB-E94A-43D9-A467-61951D0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F96D-E824-4B9C-A71F-CFEC7D79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76AC-8554-44E2-B08E-AD5EB9A8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B7F4-7FCE-4854-86D4-F4BB5603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355E-CD85-412C-982B-1DDE33A7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9EAF-0334-4495-9FB6-1DBA17DA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4772-8E05-4F65-BEAE-B6F17A9E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D103-7503-444A-B424-FBDCD88D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718-8236-4F0E-BBFF-31AC93BF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37FC-DE83-4EDC-94A9-7CEE8872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8E5CC-589D-4FCD-90E8-1ECA4889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358E-6784-4A30-99CB-F068B26D1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A2FB-A4C6-4C55-919E-EE7BC51F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EC13-D4FB-46A5-A3A6-D6925564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483EF-230B-4D07-BBCB-FD04A401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AED14-5FB0-421C-A82E-182F2FB8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5A3-913D-47EB-8D0E-627BFA3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84B4E-B419-4D90-8EB6-FA43026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4AB85-37A9-4167-8CA0-128A8FFB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8C03F-7794-4824-877F-9754C987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2C9A2-A590-408E-8644-F14C849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2804C-9978-42F0-971A-A9C010E0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424E-9CFA-49C9-8A21-0FE2AE9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033D-C5C9-4333-9FEC-C4229B5B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0B9F-81C7-4D20-90BC-C872BA92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3D01-60F7-4844-96F3-370FAD61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A03C-A752-4065-8AEC-A7AAE512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565E-3691-4D7E-9A07-987A3F87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F639-ECCC-4F05-93CA-5E3C0A7E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ED87-339D-455A-87EB-C8001FAC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36ABA-D1EA-4E27-B393-A9DA3178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8D4C3-E36D-4377-8D0F-043F1A69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D5E5-70CB-495E-9E1A-2FFC682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866-0B13-4512-AE05-02CFA5F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0E22-8654-4211-90DC-60E26D60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4D6D0-BC9D-4D2F-BA0A-ECFBE8B4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E586-7F3E-4EB5-ACE8-C307E806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2F57-667A-40D1-97F6-29915F90C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B172-4348-42A5-87A5-7FD7DD44791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A273-C99B-46EA-990F-09C9EE23D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F692-BF4E-42EC-8EE8-109E5016A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7701-2B2A-4289-8C93-B76A76F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E035F-5428-47B1-B36F-94C8EB4F46E4}"/>
              </a:ext>
            </a:extLst>
          </p:cNvPr>
          <p:cNvSpPr/>
          <p:nvPr/>
        </p:nvSpPr>
        <p:spPr>
          <a:xfrm>
            <a:off x="1930246" y="416970"/>
            <a:ext cx="8331509" cy="148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50"/>
              </a:lnSpc>
            </a:pPr>
            <a:r>
              <a:rPr lang="en-US" sz="4000" dirty="0">
                <a:solidFill>
                  <a:srgbClr val="030303"/>
                </a:solidFill>
                <a:latin typeface="Bahnschrift SemiLight SemiConde" panose="020B0502040204020203" pitchFamily="34" charset="0"/>
                <a:ea typeface="DM Sans Semi Bold" pitchFamily="34" charset="-122"/>
                <a:cs typeface="DM Sans Semi Bold" pitchFamily="34" charset="-120"/>
              </a:rPr>
              <a:t>Road Accident Analysis Dashboard (Power BI)</a:t>
            </a:r>
            <a:endParaRPr lang="en-US" sz="4000" dirty="0">
              <a:latin typeface="Bahnschrift SemiLight SemiConde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74C62-ED73-4206-889A-A30F2600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6" b="18471"/>
          <a:stretch/>
        </p:blipFill>
        <p:spPr>
          <a:xfrm>
            <a:off x="2759486" y="2021614"/>
            <a:ext cx="6673028" cy="31441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4C985-698C-48AD-B53D-70098A179678}"/>
              </a:ext>
            </a:extLst>
          </p:cNvPr>
          <p:cNvSpPr/>
          <p:nvPr/>
        </p:nvSpPr>
        <p:spPr>
          <a:xfrm>
            <a:off x="3317034" y="5373035"/>
            <a:ext cx="5557932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Exploring data-driven insights to improve road safety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314B09-8A20-4BCC-B2AD-BB7466C6EEE7}"/>
              </a:ext>
            </a:extLst>
          </p:cNvPr>
          <p:cNvSpPr/>
          <p:nvPr/>
        </p:nvSpPr>
        <p:spPr>
          <a:xfrm>
            <a:off x="3992700" y="5813315"/>
            <a:ext cx="4206601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Presented by Tania Khatun | April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DED2D0-7541-44E4-8E93-138E85843F59}"/>
              </a:ext>
            </a:extLst>
          </p:cNvPr>
          <p:cNvSpPr/>
          <p:nvPr/>
        </p:nvSpPr>
        <p:spPr>
          <a:xfrm>
            <a:off x="4064834" y="512220"/>
            <a:ext cx="4062331" cy="736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030303"/>
                </a:solidFill>
                <a:latin typeface="Bahnschrift SemiLight SemiConde" panose="020B0502040204020203" pitchFamily="34" charset="0"/>
                <a:ea typeface="DM Sans Semi Bold" pitchFamily="34" charset="-122"/>
                <a:cs typeface="DM Sans Semi Bold" pitchFamily="34" charset="-120"/>
              </a:rPr>
              <a:t>Problem Statement</a:t>
            </a:r>
            <a:endParaRPr lang="en-US" sz="40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B20883-33DA-4C36-A26F-C829522F8137}"/>
              </a:ext>
            </a:extLst>
          </p:cNvPr>
          <p:cNvGrpSpPr/>
          <p:nvPr/>
        </p:nvGrpSpPr>
        <p:grpSpPr>
          <a:xfrm>
            <a:off x="2055460" y="1920946"/>
            <a:ext cx="3459242" cy="1141302"/>
            <a:chOff x="1530906" y="2071092"/>
            <a:chExt cx="3459242" cy="1141302"/>
          </a:xfrm>
        </p:grpSpPr>
        <p:sp>
          <p:nvSpPr>
            <p:cNvPr id="3" name="Text 2">
              <a:extLst>
                <a:ext uri="{FF2B5EF4-FFF2-40B4-BE49-F238E27FC236}">
                  <a16:creationId xmlns:a16="http://schemas.microsoft.com/office/drawing/2014/main" id="{CC704650-66F0-44D4-AAF1-035FC60C191C}"/>
                </a:ext>
              </a:extLst>
            </p:cNvPr>
            <p:cNvSpPr/>
            <p:nvPr/>
          </p:nvSpPr>
          <p:spPr>
            <a:xfrm>
              <a:off x="1530906" y="2071092"/>
              <a:ext cx="2940010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64646"/>
                  </a:solidFill>
                  <a:latin typeface="DM Sans Semi Bold" pitchFamily="34" charset="0"/>
                  <a:ea typeface="DM Sans Semi Bold" pitchFamily="34" charset="-122"/>
                  <a:cs typeface="DM Sans Semi Bold" pitchFamily="34" charset="-120"/>
                </a:rPr>
                <a:t>Rising road accidents</a:t>
              </a:r>
              <a:endParaRPr lang="en-US" sz="2200" b="1" dirty="0"/>
            </a:p>
          </p:txBody>
        </p:sp>
        <p:sp>
          <p:nvSpPr>
            <p:cNvPr id="4" name="Text 3">
              <a:extLst>
                <a:ext uri="{FF2B5EF4-FFF2-40B4-BE49-F238E27FC236}">
                  <a16:creationId xmlns:a16="http://schemas.microsoft.com/office/drawing/2014/main" id="{9E320A09-8D4C-48FA-A86C-0C2BD04E67AA}"/>
                </a:ext>
              </a:extLst>
            </p:cNvPr>
            <p:cNvSpPr/>
            <p:nvPr/>
          </p:nvSpPr>
          <p:spPr>
            <a:xfrm>
              <a:off x="1530906" y="2486589"/>
              <a:ext cx="345924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64646"/>
                  </a:solidFill>
                  <a:latin typeface="Inter Medium" pitchFamily="34" charset="0"/>
                  <a:ea typeface="Inter Medium" pitchFamily="34" charset="-122"/>
                  <a:cs typeface="Inter Medium" pitchFamily="34" charset="-120"/>
                </a:rPr>
                <a:t>Increasing fatalities and injuries impact communities</a:t>
              </a:r>
              <a:endParaRPr lang="en-US" sz="175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34A206-0D17-471F-86C0-61C4943BBEE1}"/>
              </a:ext>
            </a:extLst>
          </p:cNvPr>
          <p:cNvGrpSpPr/>
          <p:nvPr/>
        </p:nvGrpSpPr>
        <p:grpSpPr>
          <a:xfrm>
            <a:off x="2055460" y="3259776"/>
            <a:ext cx="3459242" cy="1103636"/>
            <a:chOff x="1485305" y="3668537"/>
            <a:chExt cx="3459242" cy="1103636"/>
          </a:xfrm>
        </p:grpSpPr>
        <p:sp>
          <p:nvSpPr>
            <p:cNvPr id="5" name="Text 5">
              <a:extLst>
                <a:ext uri="{FF2B5EF4-FFF2-40B4-BE49-F238E27FC236}">
                  <a16:creationId xmlns:a16="http://schemas.microsoft.com/office/drawing/2014/main" id="{C52D004F-DD5D-4545-BCB3-45143404DE8B}"/>
                </a:ext>
              </a:extLst>
            </p:cNvPr>
            <p:cNvSpPr/>
            <p:nvPr/>
          </p:nvSpPr>
          <p:spPr>
            <a:xfrm>
              <a:off x="1485305" y="3668537"/>
              <a:ext cx="298561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64646"/>
                  </a:solidFill>
                  <a:latin typeface="DM Sans Semi Bold" pitchFamily="34" charset="0"/>
                  <a:ea typeface="DM Sans Semi Bold" pitchFamily="34" charset="-122"/>
                  <a:cs typeface="DM Sans Semi Bold" pitchFamily="34" charset="-120"/>
                </a:rPr>
                <a:t>Lack of visual insights</a:t>
              </a:r>
              <a:endParaRPr lang="en-US" sz="2200" b="1" dirty="0"/>
            </a:p>
          </p:txBody>
        </p:sp>
        <p:sp>
          <p:nvSpPr>
            <p:cNvPr id="6" name="Text 6">
              <a:extLst>
                <a:ext uri="{FF2B5EF4-FFF2-40B4-BE49-F238E27FC236}">
                  <a16:creationId xmlns:a16="http://schemas.microsoft.com/office/drawing/2014/main" id="{5A146A0D-5522-4813-A12C-BEF7139FE135}"/>
                </a:ext>
              </a:extLst>
            </p:cNvPr>
            <p:cNvSpPr/>
            <p:nvPr/>
          </p:nvSpPr>
          <p:spPr>
            <a:xfrm>
              <a:off x="1485305" y="4046368"/>
              <a:ext cx="345924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64646"/>
                  </a:solidFill>
                  <a:latin typeface="Inter Medium" pitchFamily="34" charset="0"/>
                  <a:ea typeface="Inter Medium" pitchFamily="34" charset="-122"/>
                  <a:cs typeface="Inter Medium" pitchFamily="34" charset="-120"/>
                </a:rPr>
                <a:t>Traditional reports fail to capture dynamic data</a:t>
              </a:r>
              <a:endParaRPr lang="en-US" sz="175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0F5416-32BA-485E-9C1F-CADCE599CA21}"/>
              </a:ext>
            </a:extLst>
          </p:cNvPr>
          <p:cNvGrpSpPr/>
          <p:nvPr/>
        </p:nvGrpSpPr>
        <p:grpSpPr>
          <a:xfrm>
            <a:off x="2055460" y="4556137"/>
            <a:ext cx="3459242" cy="1089661"/>
            <a:chOff x="1485305" y="5260624"/>
            <a:chExt cx="3459242" cy="1089661"/>
          </a:xfrm>
        </p:grpSpPr>
        <p:sp>
          <p:nvSpPr>
            <p:cNvPr id="7" name="Text 8">
              <a:extLst>
                <a:ext uri="{FF2B5EF4-FFF2-40B4-BE49-F238E27FC236}">
                  <a16:creationId xmlns:a16="http://schemas.microsoft.com/office/drawing/2014/main" id="{284B0C81-0E76-438C-A0E7-CC19D7B5E978}"/>
                </a:ext>
              </a:extLst>
            </p:cNvPr>
            <p:cNvSpPr/>
            <p:nvPr/>
          </p:nvSpPr>
          <p:spPr>
            <a:xfrm>
              <a:off x="1485305" y="5260624"/>
              <a:ext cx="2864048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64646"/>
                  </a:solidFill>
                  <a:latin typeface="DM Sans Semi Bold" pitchFamily="34" charset="0"/>
                  <a:ea typeface="DM Sans Semi Bold" pitchFamily="34" charset="-122"/>
                  <a:cs typeface="DM Sans Semi Bold" pitchFamily="34" charset="-120"/>
                </a:rPr>
                <a:t>Reporting challenges</a:t>
              </a:r>
              <a:endParaRPr lang="en-US" sz="2200" b="1" dirty="0"/>
            </a:p>
          </p:txBody>
        </p:sp>
        <p:sp>
          <p:nvSpPr>
            <p:cNvPr id="8" name="Text 9">
              <a:extLst>
                <a:ext uri="{FF2B5EF4-FFF2-40B4-BE49-F238E27FC236}">
                  <a16:creationId xmlns:a16="http://schemas.microsoft.com/office/drawing/2014/main" id="{07E7A5C9-70ED-425C-96EC-C3DCCF79E0E3}"/>
                </a:ext>
              </a:extLst>
            </p:cNvPr>
            <p:cNvSpPr/>
            <p:nvPr/>
          </p:nvSpPr>
          <p:spPr>
            <a:xfrm>
              <a:off x="1485305" y="5624480"/>
              <a:ext cx="345924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64646"/>
                  </a:solidFill>
                  <a:latin typeface="Inter Medium" pitchFamily="34" charset="0"/>
                  <a:ea typeface="Inter Medium" pitchFamily="34" charset="-122"/>
                  <a:cs typeface="Inter Medium" pitchFamily="34" charset="-120"/>
                </a:rPr>
                <a:t>Static formats limit stakeholder understanding</a:t>
              </a:r>
              <a:endParaRPr lang="en-US" sz="175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E085ED0-6473-40AC-B50C-6C3E56031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8"/>
          <a:stretch/>
        </p:blipFill>
        <p:spPr>
          <a:xfrm>
            <a:off x="6677300" y="1920946"/>
            <a:ext cx="3962400" cy="39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6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EEE6A-33E1-4E1E-8098-234784DAD159}"/>
              </a:ext>
            </a:extLst>
          </p:cNvPr>
          <p:cNvSpPr/>
          <p:nvPr/>
        </p:nvSpPr>
        <p:spPr>
          <a:xfrm>
            <a:off x="2051463" y="416970"/>
            <a:ext cx="8089074" cy="736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030303"/>
                </a:solidFill>
                <a:latin typeface="Bahnschrift SemiLight SemiConde" panose="020B0502040204020203" pitchFamily="34" charset="0"/>
                <a:ea typeface="DM Sans Semi Bold" pitchFamily="34" charset="-122"/>
                <a:cs typeface="DM Sans Semi Bold" pitchFamily="34" charset="-120"/>
              </a:rPr>
              <a:t>Proposed Solution: Power BI Dashboard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4C826141-300B-4F62-BA27-D428B8C94D02}"/>
              </a:ext>
            </a:extLst>
          </p:cNvPr>
          <p:cNvSpPr/>
          <p:nvPr/>
        </p:nvSpPr>
        <p:spPr>
          <a:xfrm>
            <a:off x="814626" y="1860529"/>
            <a:ext cx="3346704" cy="1598967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B3141C8-E286-4CAF-8F17-F1B1FF70C276}"/>
              </a:ext>
            </a:extLst>
          </p:cNvPr>
          <p:cNvSpPr/>
          <p:nvPr/>
        </p:nvSpPr>
        <p:spPr>
          <a:xfrm>
            <a:off x="1154787" y="2019299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Dynamic visualizations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15B6280-68C7-42AA-812F-B4B0F1833C36}"/>
              </a:ext>
            </a:extLst>
          </p:cNvPr>
          <p:cNvSpPr/>
          <p:nvPr/>
        </p:nvSpPr>
        <p:spPr>
          <a:xfrm>
            <a:off x="1154787" y="250971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Interactive charts &amp; maps for real-time insights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7E181D6E-0442-49D5-AE30-2E2E6DEEBEB9}"/>
              </a:ext>
            </a:extLst>
          </p:cNvPr>
          <p:cNvSpPr/>
          <p:nvPr/>
        </p:nvSpPr>
        <p:spPr>
          <a:xfrm>
            <a:off x="4293838" y="1870374"/>
            <a:ext cx="3344091" cy="1598967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DCEA13D-2EA6-4DE6-BEFF-44B685EC8749}"/>
              </a:ext>
            </a:extLst>
          </p:cNvPr>
          <p:cNvSpPr/>
          <p:nvPr/>
        </p:nvSpPr>
        <p:spPr>
          <a:xfrm>
            <a:off x="4448570" y="2012155"/>
            <a:ext cx="30233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Data-based decisions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836484B-3490-4EF4-9067-5EC9E1981F16}"/>
              </a:ext>
            </a:extLst>
          </p:cNvPr>
          <p:cNvSpPr/>
          <p:nvPr/>
        </p:nvSpPr>
        <p:spPr>
          <a:xfrm>
            <a:off x="4448570" y="255645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Enabling proactive safety measures and policies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3B3820F0-8A77-43AB-A611-0916A645557B}"/>
              </a:ext>
            </a:extLst>
          </p:cNvPr>
          <p:cNvSpPr/>
          <p:nvPr/>
        </p:nvSpPr>
        <p:spPr>
          <a:xfrm>
            <a:off x="814626" y="3709323"/>
            <a:ext cx="6823303" cy="125146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43F8E651-D1F1-4E2A-B522-9E436530F1E4}"/>
              </a:ext>
            </a:extLst>
          </p:cNvPr>
          <p:cNvSpPr/>
          <p:nvPr/>
        </p:nvSpPr>
        <p:spPr>
          <a:xfrm>
            <a:off x="1154787" y="38748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Ease of use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7FE7252-DC71-4CA5-B861-4A5DDB2ADECF}"/>
              </a:ext>
            </a:extLst>
          </p:cNvPr>
          <p:cNvSpPr/>
          <p:nvPr/>
        </p:nvSpPr>
        <p:spPr>
          <a:xfrm>
            <a:off x="1154787" y="436528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Accessible for analysts, decision-makers, and road safety pros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0104CC-681D-4552-AAE6-B331CFE31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5768" r="9718" b="2891"/>
          <a:stretch/>
        </p:blipFill>
        <p:spPr>
          <a:xfrm>
            <a:off x="7770437" y="1860528"/>
            <a:ext cx="4154650" cy="3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E3FCBF-667C-48EF-B3FA-7836FBF4324F}"/>
              </a:ext>
            </a:extLst>
          </p:cNvPr>
          <p:cNvSpPr/>
          <p:nvPr/>
        </p:nvSpPr>
        <p:spPr>
          <a:xfrm>
            <a:off x="3331461" y="321720"/>
            <a:ext cx="5529078" cy="736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030303"/>
                </a:solidFill>
                <a:latin typeface="Bahnschrift SemiLight SemiConde" panose="020B0502040204020203" pitchFamily="34" charset="0"/>
                <a:ea typeface="DM Sans Semi Bold" pitchFamily="34" charset="-122"/>
                <a:cs typeface="DM Sans Semi Bold" pitchFamily="34" charset="-120"/>
              </a:rPr>
              <a:t>UML/ER Diagram Overview</a:t>
            </a:r>
            <a:endParaRPr lang="en-US" sz="4000" dirty="0">
              <a:latin typeface="Bahnschrift SemiLight SemiConde" panose="020B0502040204020203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8295816-48BF-4F63-952E-DA38FF1A7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334404"/>
              </p:ext>
            </p:extLst>
          </p:nvPr>
        </p:nvGraphicFramePr>
        <p:xfrm>
          <a:off x="1816100" y="1507065"/>
          <a:ext cx="8559800" cy="472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0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D6E24-3F27-BCFF-545B-0287BA0C3625}"/>
              </a:ext>
            </a:extLst>
          </p:cNvPr>
          <p:cNvSpPr txBox="1"/>
          <p:nvPr/>
        </p:nvSpPr>
        <p:spPr>
          <a:xfrm>
            <a:off x="3048000" y="481119"/>
            <a:ext cx="5693664" cy="688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Bahnschrift SemiBold SemiConden" panose="020B0502040204020203" pitchFamily="34" charset="0"/>
                <a:ea typeface="DM Sans Semi Bold" pitchFamily="34" charset="-122"/>
                <a:cs typeface="DM Sans Semi Bold" pitchFamily="34" charset="-120"/>
              </a:rPr>
              <a:t>Technology Stack &amp; Dataset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EE4BE32-CC20-606B-7A8F-74157292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91" y="1845071"/>
            <a:ext cx="515422" cy="51542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306886C-F18E-9D8D-A5EC-24DEE9A5E0A3}"/>
              </a:ext>
            </a:extLst>
          </p:cNvPr>
          <p:cNvSpPr/>
          <p:nvPr/>
        </p:nvSpPr>
        <p:spPr>
          <a:xfrm>
            <a:off x="2758610" y="1808995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Dataset</a:t>
            </a:r>
            <a:endParaRPr lang="en-US" sz="2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AE2FD3F-AD6E-DF0F-8E39-24EAA8EA67BE}"/>
              </a:ext>
            </a:extLst>
          </p:cNvPr>
          <p:cNvSpPr/>
          <p:nvPr/>
        </p:nvSpPr>
        <p:spPr>
          <a:xfrm>
            <a:off x="2758610" y="2254884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Cleaned_VehicleRoadAccident.csv providing accurate data</a:t>
            </a:r>
            <a:endParaRPr lang="en-US" sz="16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103DABDA-A17D-54B2-78CF-9C78CC24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91" y="3260237"/>
            <a:ext cx="515422" cy="515422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4822D22-2F78-9E74-44DC-D4A8FD599DF7}"/>
              </a:ext>
            </a:extLst>
          </p:cNvPr>
          <p:cNvSpPr/>
          <p:nvPr/>
        </p:nvSpPr>
        <p:spPr>
          <a:xfrm>
            <a:off x="2758610" y="3224161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Power BI</a:t>
            </a:r>
            <a:endParaRPr lang="en-US" sz="20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069CC12-38BE-4EE5-A7A9-CD7A807E38BF}"/>
              </a:ext>
            </a:extLst>
          </p:cNvPr>
          <p:cNvSpPr/>
          <p:nvPr/>
        </p:nvSpPr>
        <p:spPr>
          <a:xfrm>
            <a:off x="2758610" y="3670050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Visualization &amp; dashboard development tool</a:t>
            </a:r>
            <a:endParaRPr lang="en-US" sz="16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198BBB10-A372-64FE-ABEB-27E0E77E1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091" y="4791848"/>
            <a:ext cx="515422" cy="51542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8F94DE42-729E-B5EC-7B94-13BEA7032F30}"/>
              </a:ext>
            </a:extLst>
          </p:cNvPr>
          <p:cNvSpPr/>
          <p:nvPr/>
        </p:nvSpPr>
        <p:spPr>
          <a:xfrm>
            <a:off x="2758610" y="4755772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Excel</a:t>
            </a:r>
            <a:endParaRPr lang="en-US" sz="20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17D8912-AFE3-7074-0FB8-05F2FD4B3FA0}"/>
              </a:ext>
            </a:extLst>
          </p:cNvPr>
          <p:cNvSpPr/>
          <p:nvPr/>
        </p:nvSpPr>
        <p:spPr>
          <a:xfrm>
            <a:off x="2758610" y="5201661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Data cleaning and preprocessing support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329B72-2B38-3AE5-25F0-5E5F8F4F8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15" y="2941260"/>
            <a:ext cx="4013556" cy="18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30C90-E97F-100A-BB2F-611546DAB19C}"/>
              </a:ext>
            </a:extLst>
          </p:cNvPr>
          <p:cNvSpPr txBox="1"/>
          <p:nvPr/>
        </p:nvSpPr>
        <p:spPr>
          <a:xfrm>
            <a:off x="4012772" y="506966"/>
            <a:ext cx="4166456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Bahnschrift SemiBold SemiConden" panose="020B0502040204020203" pitchFamily="34" charset="0"/>
                <a:ea typeface="DM Sans Semi Bold" pitchFamily="34" charset="-122"/>
                <a:cs typeface="DM Sans Semi Bold" pitchFamily="34" charset="-120"/>
              </a:rPr>
              <a:t>Dashboard Features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A0BFEA-E2D6-F1B6-D445-42241F5CEE7A}"/>
              </a:ext>
            </a:extLst>
          </p:cNvPr>
          <p:cNvSpPr/>
          <p:nvPr/>
        </p:nvSpPr>
        <p:spPr>
          <a:xfrm>
            <a:off x="890417" y="16570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KPI cards highlighting key metrics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2EE7704-D078-94FA-8E23-62F26EDBCE70}"/>
              </a:ext>
            </a:extLst>
          </p:cNvPr>
          <p:cNvSpPr/>
          <p:nvPr/>
        </p:nvSpPr>
        <p:spPr>
          <a:xfrm>
            <a:off x="890417" y="23203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Year-wise Line Chart for trend analysis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9B1792C-97E0-CB2F-BAD3-8054F801D892}"/>
              </a:ext>
            </a:extLst>
          </p:cNvPr>
          <p:cNvSpPr/>
          <p:nvPr/>
        </p:nvSpPr>
        <p:spPr>
          <a:xfrm>
            <a:off x="890417" y="29836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State Bar Chart comparing accident counts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78913E2-AC43-4E8C-E90F-76BF2219D881}"/>
              </a:ext>
            </a:extLst>
          </p:cNvPr>
          <p:cNvSpPr/>
          <p:nvPr/>
        </p:nvSpPr>
        <p:spPr>
          <a:xfrm>
            <a:off x="890417" y="36201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Interactive Map for geographical distribution</a:t>
            </a: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47538F4-DF54-5688-FEED-7375CD4010DE}"/>
              </a:ext>
            </a:extLst>
          </p:cNvPr>
          <p:cNvSpPr/>
          <p:nvPr/>
        </p:nvSpPr>
        <p:spPr>
          <a:xfrm>
            <a:off x="890417" y="42834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Pie Chart for accident type breakdown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E0A1434-C554-EB9F-45C9-1CF3FE084BC4}"/>
              </a:ext>
            </a:extLst>
          </p:cNvPr>
          <p:cNvSpPr/>
          <p:nvPr/>
        </p:nvSpPr>
        <p:spPr>
          <a:xfrm>
            <a:off x="890417" y="49199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Scatter Plot showing vehicle-accident correlation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5FFFA006-EE90-6044-78A2-CF125DA8261B}"/>
              </a:ext>
            </a:extLst>
          </p:cNvPr>
          <p:cNvSpPr/>
          <p:nvPr/>
        </p:nvSpPr>
        <p:spPr>
          <a:xfrm>
            <a:off x="890417" y="55832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Filters and Gauge Chart for progress tracking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40A037-D71A-046D-D588-54974288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12" y="2129722"/>
            <a:ext cx="5763376" cy="31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531974-5D99-18D3-9287-282C423881CC}"/>
              </a:ext>
            </a:extLst>
          </p:cNvPr>
          <p:cNvSpPr txBox="1"/>
          <p:nvPr/>
        </p:nvSpPr>
        <p:spPr>
          <a:xfrm>
            <a:off x="4221721" y="368028"/>
            <a:ext cx="3748558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Bahnschrift SemiBold SemiConden" panose="020B0502040204020203" pitchFamily="34" charset="0"/>
                <a:ea typeface="DM Sans Semi Bold" pitchFamily="34" charset="-122"/>
                <a:cs typeface="DM Sans Semi Bold" pitchFamily="34" charset="-120"/>
              </a:rPr>
              <a:t>Results &amp; Insights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249074E-AA4E-781F-C44A-706AC3584F5E}"/>
              </a:ext>
            </a:extLst>
          </p:cNvPr>
          <p:cNvSpPr/>
          <p:nvPr/>
        </p:nvSpPr>
        <p:spPr>
          <a:xfrm>
            <a:off x="1020604" y="20072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DED3F5D-3EBF-4099-C27F-406AF52471F0}"/>
              </a:ext>
            </a:extLst>
          </p:cNvPr>
          <p:cNvSpPr/>
          <p:nvPr/>
        </p:nvSpPr>
        <p:spPr>
          <a:xfrm>
            <a:off x="1757720" y="2007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499E74-70AE-DD57-C3CC-2BC25C0E4EC7}"/>
              </a:ext>
            </a:extLst>
          </p:cNvPr>
          <p:cNvSpPr/>
          <p:nvPr/>
        </p:nvSpPr>
        <p:spPr>
          <a:xfrm>
            <a:off x="1757720" y="2497702"/>
            <a:ext cx="2464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Identified accident peaks and risk factors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3605CB1D-B918-2296-AB5E-CB47EE9F1F9E}"/>
              </a:ext>
            </a:extLst>
          </p:cNvPr>
          <p:cNvSpPr/>
          <p:nvPr/>
        </p:nvSpPr>
        <p:spPr>
          <a:xfrm>
            <a:off x="1020604" y="38245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910F3D9-D508-D7BE-2033-85B1A220C7EC}"/>
              </a:ext>
            </a:extLst>
          </p:cNvPr>
          <p:cNvSpPr/>
          <p:nvPr/>
        </p:nvSpPr>
        <p:spPr>
          <a:xfrm>
            <a:off x="1757720" y="3824517"/>
            <a:ext cx="4004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Vehicle-Accident Correlation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BAF96CD1-8D78-2F3D-00C4-4925047E2D5B}"/>
              </a:ext>
            </a:extLst>
          </p:cNvPr>
          <p:cNvSpPr/>
          <p:nvPr/>
        </p:nvSpPr>
        <p:spPr>
          <a:xfrm>
            <a:off x="1757720" y="43149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Patterns between vehicle types and accident severity</a:t>
            </a:r>
            <a:endParaRPr lang="en-US" sz="175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83C63D15-977C-9A74-EF55-DC91FCE1A0EC}"/>
              </a:ext>
            </a:extLst>
          </p:cNvPr>
          <p:cNvSpPr/>
          <p:nvPr/>
        </p:nvSpPr>
        <p:spPr>
          <a:xfrm>
            <a:off x="4507625" y="18711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B6BB3BB-00D9-8A44-61EF-F2F645832F7F}"/>
              </a:ext>
            </a:extLst>
          </p:cNvPr>
          <p:cNvSpPr/>
          <p:nvPr/>
        </p:nvSpPr>
        <p:spPr>
          <a:xfrm>
            <a:off x="5244741" y="18711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Accident Hotspots</a:t>
            </a:r>
            <a:endParaRPr lang="en-US" sz="220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1ADAFA88-49D1-1793-A095-37152E85C9A5}"/>
              </a:ext>
            </a:extLst>
          </p:cNvPr>
          <p:cNvSpPr/>
          <p:nvPr/>
        </p:nvSpPr>
        <p:spPr>
          <a:xfrm>
            <a:off x="5244741" y="2361614"/>
            <a:ext cx="2608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State-level clusters with high incident frequency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A90B2D-2170-4B99-4B74-A91F1D0B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10" y="1635033"/>
            <a:ext cx="3187864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ED5F2-860F-F701-EC50-74DB1B182D7A}"/>
              </a:ext>
            </a:extLst>
          </p:cNvPr>
          <p:cNvSpPr txBox="1"/>
          <p:nvPr/>
        </p:nvSpPr>
        <p:spPr>
          <a:xfrm>
            <a:off x="4382302" y="537285"/>
            <a:ext cx="3427396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Bahnschrift SemiBold SemiConden" panose="020B0502040204020203" pitchFamily="34" charset="0"/>
                <a:ea typeface="DM Sans Semi Bold" pitchFamily="34" charset="-122"/>
                <a:cs typeface="DM Sans Semi Bold" pitchFamily="34" charset="-120"/>
              </a:rPr>
              <a:t>Data Limitations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F24887C1-5BB4-C327-7FC7-D867DFDC3164}"/>
              </a:ext>
            </a:extLst>
          </p:cNvPr>
          <p:cNvSpPr/>
          <p:nvPr/>
        </p:nvSpPr>
        <p:spPr>
          <a:xfrm>
            <a:off x="604091" y="1914456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ABAFCE96-C4CB-DD20-109F-82E722C25F86}"/>
              </a:ext>
            </a:extLst>
          </p:cNvPr>
          <p:cNvSpPr/>
          <p:nvPr/>
        </p:nvSpPr>
        <p:spPr>
          <a:xfrm>
            <a:off x="830905" y="2141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Geographic Scope</a:t>
            </a:r>
            <a:endParaRPr lang="en-US" sz="22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BB1163B-EEB3-B4B3-71EC-B7FFA5E85B1A}"/>
              </a:ext>
            </a:extLst>
          </p:cNvPr>
          <p:cNvSpPr/>
          <p:nvPr/>
        </p:nvSpPr>
        <p:spPr>
          <a:xfrm>
            <a:off x="830905" y="263168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Only state-level data available, no city granularity</a:t>
            </a:r>
            <a:endParaRPr lang="en-US" sz="1750" dirty="0"/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0765F145-D965-5144-681A-E23B6FBAD6EC}"/>
              </a:ext>
            </a:extLst>
          </p:cNvPr>
          <p:cNvSpPr/>
          <p:nvPr/>
        </p:nvSpPr>
        <p:spPr>
          <a:xfrm>
            <a:off x="4495768" y="1914456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2AFD423-DA04-7B2D-C837-8233A47CCA1C}"/>
              </a:ext>
            </a:extLst>
          </p:cNvPr>
          <p:cNvSpPr/>
          <p:nvPr/>
        </p:nvSpPr>
        <p:spPr>
          <a:xfrm>
            <a:off x="4722582" y="2141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Historical Data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29179BD-B0BA-E772-8146-62AB598F49D9}"/>
              </a:ext>
            </a:extLst>
          </p:cNvPr>
          <p:cNvSpPr/>
          <p:nvPr/>
        </p:nvSpPr>
        <p:spPr>
          <a:xfrm>
            <a:off x="4722582" y="2631689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Limited to past years, no real-time updates</a:t>
            </a:r>
            <a:endParaRPr lang="en-US" sz="175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8E89519B-DE06-CD2F-2C51-11E0DA23FF17}"/>
              </a:ext>
            </a:extLst>
          </p:cNvPr>
          <p:cNvSpPr/>
          <p:nvPr/>
        </p:nvSpPr>
        <p:spPr>
          <a:xfrm>
            <a:off x="604091" y="381112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14167D6-9F9C-A2C0-1990-A2D5A859AFB5}"/>
              </a:ext>
            </a:extLst>
          </p:cNvPr>
          <p:cNvSpPr/>
          <p:nvPr/>
        </p:nvSpPr>
        <p:spPr>
          <a:xfrm>
            <a:off x="830905" y="40379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 Completeness</a:t>
            </a:r>
            <a:endParaRPr lang="en-US" sz="22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7D65CA86-91DD-2BD0-8021-22795D56291F}"/>
              </a:ext>
            </a:extLst>
          </p:cNvPr>
          <p:cNvSpPr/>
          <p:nvPr/>
        </p:nvSpPr>
        <p:spPr>
          <a:xfrm>
            <a:off x="830905" y="452835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Potential gaps in accident reporting consistency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7330FC-71C8-5AA6-681A-B800672A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2"/>
          <a:stretch/>
        </p:blipFill>
        <p:spPr>
          <a:xfrm>
            <a:off x="8259761" y="1914456"/>
            <a:ext cx="3664863" cy="32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97EE1-4B4A-7D31-EFD8-446FBD1B7B26}"/>
              </a:ext>
            </a:extLst>
          </p:cNvPr>
          <p:cNvSpPr txBox="1"/>
          <p:nvPr/>
        </p:nvSpPr>
        <p:spPr>
          <a:xfrm>
            <a:off x="4656783" y="248528"/>
            <a:ext cx="2878435" cy="76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Bahnschrift SemiBold SemiConden" panose="020B0502040204020203" pitchFamily="34" charset="0"/>
                <a:ea typeface="DM Sans Semi Bold" pitchFamily="34" charset="-122"/>
                <a:cs typeface="DM Sans Semi Bold" pitchFamily="34" charset="-120"/>
              </a:rPr>
              <a:t>Future Scope</a:t>
            </a:r>
            <a:endParaRPr lang="en-US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55C9666-20BA-077A-F5E5-7C7EAF01AABF}"/>
              </a:ext>
            </a:extLst>
          </p:cNvPr>
          <p:cNvSpPr/>
          <p:nvPr/>
        </p:nvSpPr>
        <p:spPr>
          <a:xfrm>
            <a:off x="867579" y="150043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F551B1B-2196-DEA6-1129-D3AC9EEC297C}"/>
              </a:ext>
            </a:extLst>
          </p:cNvPr>
          <p:cNvSpPr/>
          <p:nvPr/>
        </p:nvSpPr>
        <p:spPr>
          <a:xfrm>
            <a:off x="1377762" y="1500431"/>
            <a:ext cx="29488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Real-time Data Feeds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5FAC6CB-1F22-91ED-063F-DF5430C10D6D}"/>
              </a:ext>
            </a:extLst>
          </p:cNvPr>
          <p:cNvSpPr/>
          <p:nvPr/>
        </p:nvSpPr>
        <p:spPr>
          <a:xfrm>
            <a:off x="1377762" y="1990850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 up-to-date accident monitoring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C6BE166-8426-347D-A019-14B330AA2031}"/>
              </a:ext>
            </a:extLst>
          </p:cNvPr>
          <p:cNvSpPr/>
          <p:nvPr/>
        </p:nvSpPr>
        <p:spPr>
          <a:xfrm>
            <a:off x="1207740" y="2580566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88B9250-CF28-F367-106D-01F385389980}"/>
              </a:ext>
            </a:extLst>
          </p:cNvPr>
          <p:cNvSpPr/>
          <p:nvPr/>
        </p:nvSpPr>
        <p:spPr>
          <a:xfrm>
            <a:off x="1717923" y="2580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City-level Analytics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52C50EA-BFDA-1749-E231-D023CF6FBF77}"/>
              </a:ext>
            </a:extLst>
          </p:cNvPr>
          <p:cNvSpPr/>
          <p:nvPr/>
        </p:nvSpPr>
        <p:spPr>
          <a:xfrm>
            <a:off x="1717923" y="307098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Deeper insights for urban traffic management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52AAEC6-8F7D-9A1F-3E1E-6658E5ECB121}"/>
              </a:ext>
            </a:extLst>
          </p:cNvPr>
          <p:cNvSpPr/>
          <p:nvPr/>
        </p:nvSpPr>
        <p:spPr>
          <a:xfrm>
            <a:off x="1548021" y="366070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72AC8E2-3BC5-04DB-FB40-DA82C6A2BFE8}"/>
              </a:ext>
            </a:extLst>
          </p:cNvPr>
          <p:cNvSpPr/>
          <p:nvPr/>
        </p:nvSpPr>
        <p:spPr>
          <a:xfrm>
            <a:off x="2058204" y="3660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Predictive Analytics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1614AE0-6A6F-227A-027A-2208B2B9FAAE}"/>
              </a:ext>
            </a:extLst>
          </p:cNvPr>
          <p:cNvSpPr/>
          <p:nvPr/>
        </p:nvSpPr>
        <p:spPr>
          <a:xfrm>
            <a:off x="2058204" y="415112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Forecast trends &amp; prevent accidents proactively</a:t>
            </a:r>
            <a:endParaRPr lang="en-US" sz="175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3E9D0155-4347-5FBB-A833-121868E174F1}"/>
              </a:ext>
            </a:extLst>
          </p:cNvPr>
          <p:cNvSpPr/>
          <p:nvPr/>
        </p:nvSpPr>
        <p:spPr>
          <a:xfrm>
            <a:off x="1888302" y="4740836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7CD763B-974F-F72C-700F-9A17FA3D1EAD}"/>
              </a:ext>
            </a:extLst>
          </p:cNvPr>
          <p:cNvSpPr/>
          <p:nvPr/>
        </p:nvSpPr>
        <p:spPr>
          <a:xfrm>
            <a:off x="2398484" y="4740836"/>
            <a:ext cx="37190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Mobile Dashboard Versions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9DAD6346-F9FA-0705-3EC7-FE435FF4F189}"/>
              </a:ext>
            </a:extLst>
          </p:cNvPr>
          <p:cNvSpPr/>
          <p:nvPr/>
        </p:nvSpPr>
        <p:spPr>
          <a:xfrm>
            <a:off x="2398484" y="523125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Accessibility on-the-go for decision-makers</a:t>
            </a:r>
            <a:endParaRPr lang="en-US" sz="1750" dirty="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117AECE3-55A9-39DF-4BD8-3E7D2319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20926"/>
          <a:stretch/>
        </p:blipFill>
        <p:spPr>
          <a:xfrm>
            <a:off x="7308644" y="1500431"/>
            <a:ext cx="457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9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 SemiConden</vt:lpstr>
      <vt:lpstr>Bahnschrift SemiLight SemiConde</vt:lpstr>
      <vt:lpstr>Calibri</vt:lpstr>
      <vt:lpstr>Calibri Light</vt:lpstr>
      <vt:lpstr>DM Sans Semi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</dc:creator>
  <cp:lastModifiedBy>Kiki Tungoe</cp:lastModifiedBy>
  <cp:revision>9</cp:revision>
  <dcterms:created xsi:type="dcterms:W3CDTF">2025-05-16T06:40:24Z</dcterms:created>
  <dcterms:modified xsi:type="dcterms:W3CDTF">2025-05-16T21:04:12Z</dcterms:modified>
</cp:coreProperties>
</file>