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97F4B8B-B46A-4255-BC21-4512AE4A03F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E4E76EF-ACC4-4799-9B51-657A20E8A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939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4B8B-B46A-4255-BC21-4512AE4A03F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EF-ACC4-4799-9B51-657A20E8A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7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4B8B-B46A-4255-BC21-4512AE4A03F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EF-ACC4-4799-9B51-657A20E8A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8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4B8B-B46A-4255-BC21-4512AE4A03F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EF-ACC4-4799-9B51-657A20E8A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9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97F4B8B-B46A-4255-BC21-4512AE4A03F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E4E76EF-ACC4-4799-9B51-657A20E8A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2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4B8B-B46A-4255-BC21-4512AE4A03F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EF-ACC4-4799-9B51-657A20E8A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0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4B8B-B46A-4255-BC21-4512AE4A03F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EF-ACC4-4799-9B51-657A20E8A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8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4B8B-B46A-4255-BC21-4512AE4A03F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EF-ACC4-4799-9B51-657A20E8A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5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4B8B-B46A-4255-BC21-4512AE4A03F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EF-ACC4-4799-9B51-657A20E8A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0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4B8B-B46A-4255-BC21-4512AE4A03F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4E76EF-ACC4-4799-9B51-657A20E8A05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24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97F4B8B-B46A-4255-BC21-4512AE4A03F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4E76EF-ACC4-4799-9B51-657A20E8A05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48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97F4B8B-B46A-4255-BC21-4512AE4A03F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E4E76EF-ACC4-4799-9B51-657A20E8A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6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72CC6-7400-4DBE-90B7-98078F58C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49" y="1454426"/>
            <a:ext cx="9290938" cy="393920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96A0B92-5C2B-4DEF-A1CB-21C8801DC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470" y="5770588"/>
            <a:ext cx="9541565" cy="630212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Hospital Readmission-Case Study Analysis</a:t>
            </a:r>
          </a:p>
          <a:p>
            <a:r>
              <a:rPr lang="en-US" sz="1700" i="1" dirty="0">
                <a:latin typeface="Arial Black" panose="020B0A04020102020204" pitchFamily="34" charset="0"/>
              </a:rPr>
              <a:t>by</a:t>
            </a:r>
            <a:r>
              <a:rPr lang="en-US" sz="2000" b="1" dirty="0">
                <a:latin typeface="Arial Black" panose="020B0A04020102020204" pitchFamily="34" charset="0"/>
              </a:rPr>
              <a:t> Tania </a:t>
            </a:r>
            <a:r>
              <a:rPr lang="en-US" sz="2000" b="1" dirty="0" err="1">
                <a:latin typeface="Arial Black" panose="020B0A04020102020204" pitchFamily="34" charset="0"/>
              </a:rPr>
              <a:t>Laha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3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A87D-7C4A-4EF9-9DD9-53B25717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587665"/>
            <a:ext cx="10396330" cy="470589"/>
          </a:xfrm>
        </p:spPr>
        <p:txBody>
          <a:bodyPr>
            <a:normAutofit/>
          </a:bodyPr>
          <a:lstStyle/>
          <a:p>
            <a:r>
              <a:rPr lang="en-IN" sz="2400" u="sng" dirty="0">
                <a:latin typeface="Arial Black" panose="020B0A04020102020204" pitchFamily="34" charset="0"/>
              </a:rPr>
              <a:t>Interpretation of predictive model’s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A58C-5807-4F5B-9716-677CB4B3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272209"/>
            <a:ext cx="10396330" cy="4762831"/>
          </a:xfrm>
        </p:spPr>
        <p:txBody>
          <a:bodyPr/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‘</a:t>
            </a:r>
            <a:r>
              <a:rPr lang="en-IN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Logistic regression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’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has been created to predict the output of given data.</a:t>
            </a: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analysis of the final outcome, it has been observed this model has </a:t>
            </a:r>
            <a:r>
              <a:rPr lang="en-IN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 training score of 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0.624</a:t>
            </a:r>
            <a:r>
              <a:rPr lang="en-IN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IN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test score of 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0.622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which is quite lower in range. Hence this can be considered as an </a:t>
            </a:r>
            <a:r>
              <a:rPr lang="en-IN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‘underfit’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(both bias and variance are high).</a:t>
            </a: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Final average accuracy of model using </a:t>
            </a:r>
            <a:r>
              <a:rPr lang="en-IN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F1-score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IN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10 fold cross validation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is 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0.62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  <a:r>
              <a:rPr lang="en-IN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ROC-AUC curve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, it can be inferred that with an 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auc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score of 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0.66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this predictive model is having moderate predictive power and its 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True positive rate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is also quite low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Overall, this predictive model is an average performer and needs more improvement in future.</a:t>
            </a:r>
          </a:p>
          <a:p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6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0D57-E268-473A-A1A1-756D8B90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30" y="2739887"/>
            <a:ext cx="10058400" cy="13782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304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54A4-0294-431B-BCB7-740E2B36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523324"/>
            <a:ext cx="10058400" cy="523597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Problem Statement</a:t>
            </a:r>
            <a:endParaRPr lang="en-IN" sz="2400" b="1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12F17-4901-432B-A3B0-B8A22C5B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192696"/>
            <a:ext cx="10959547" cy="5022710"/>
          </a:xfrm>
        </p:spPr>
        <p:txBody>
          <a:bodyPr/>
          <a:lstStyle/>
          <a:p>
            <a:pPr marL="0" indent="0">
              <a:buNone/>
            </a:pPr>
            <a:r>
              <a:rPr lang="en-IN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Impact of Medication for Lifestyle Diseases on Hospital Readmission: –</a:t>
            </a:r>
          </a:p>
          <a:p>
            <a:pPr marL="0" indent="0">
              <a:buNone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Management  of lifestyle diseases in hospitalized patients has a significant bearing on outcome, in terms of both morbidity and mortality.</a:t>
            </a: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n-IN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bjective</a:t>
            </a:r>
            <a:r>
              <a:rPr lang="en-IN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:-</a:t>
            </a:r>
          </a:p>
          <a:p>
            <a:pPr marL="0" indent="0">
              <a:buNone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The main objective for this problem is to predict whether a patient is likely to be readmitted to hospital based on the previous details of the patient.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Target Variable Description:-</a:t>
            </a:r>
          </a:p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‘readmitted’  is the target variable  with two labels ‘0’ and ‘1’ which denotes ‘not readmitted’ and ‘readmitted’ respectively.</a:t>
            </a:r>
            <a:endParaRPr lang="en-IN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90618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E345-5792-406A-ACEB-856564F4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52" y="514778"/>
            <a:ext cx="10349947" cy="616363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Arial Black" panose="020B0A04020102020204" pitchFamily="34" charset="0"/>
              </a:rPr>
              <a:t>Business Understanding</a:t>
            </a:r>
            <a:endParaRPr lang="en-IN" sz="2400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D4B2-E917-45D1-B10D-F0A7B742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3" y="1131141"/>
            <a:ext cx="10349947" cy="5110633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This case study helps to understand the reasons behind frequent hospital readmission and how to get rid of the problem at earliest.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From the outcome of predictive model, stakeholders will be able to get an idea which all factors are influencing the readmission cases more.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solution will also stimulate the reduction of the expenses and time of hospital management spent on each readmission case.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It will also enhance the trust and faith of customers on hospitals regarding their quick recovery.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45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F816-3C36-48F6-AF8E-659EDA8A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56" y="382257"/>
            <a:ext cx="10058400" cy="775389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Arial Black" panose="020B0A04020102020204" pitchFamily="34" charset="0"/>
              </a:rPr>
              <a:t>Data Understanding</a:t>
            </a:r>
            <a:endParaRPr lang="en-IN" sz="2400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6B74-12D3-46C0-8563-3F434E56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6" y="1329924"/>
            <a:ext cx="10058400" cy="4797882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total 66587 rows and 49 columns within the data.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total 12 integer , 1 float and 36 object columns.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Types of columns: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Continuous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- 'index', '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encounter_id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', 'patient_id','num_lab_procedures','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num_medications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’,   '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number_outpatient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number_emergency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', 'diag_5’.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Categorical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- 'race', 'gender', 'age', 'time_in_hospital','number_inpatient','number_diagnoses','diag_1', 'diag_2', 'diag_3', 'diag_4',  'X1', 'X2', 'X3', 'X4', 'X5', 'X6', 'X7', 'X8', 'X9', 'X10', 'X11', 'X12', 'X13', 'X14', 'X15', 'X16', 'X17', 'X18', 'X19', 'X20', 'X21', 'X22', 'X23', 'X24', 'X25', 'change', '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diabetesMed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’.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Target variable is mostly having uniform distribution within categories. It contains 54% ‘0’ and 46% of ‘1’ values and a classification model needs to be built to solve the problem.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9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B951-727C-4DEB-A076-AD7BB7A5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34" y="422013"/>
            <a:ext cx="10303565" cy="828397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Arial Black" panose="020B0A04020102020204" pitchFamily="34" charset="0"/>
              </a:rPr>
              <a:t>Exploratory data analysis on continuous columns</a:t>
            </a:r>
            <a:endParaRPr lang="en-IN" sz="2400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F8FD-D294-4EE6-9262-DA813415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146975"/>
            <a:ext cx="10654748" cy="5289011"/>
          </a:xfrm>
        </p:spPr>
        <p:txBody>
          <a:bodyPr/>
          <a:lstStyle/>
          <a:p>
            <a:pPr marL="0" indent="0">
              <a:buNone/>
            </a:pPr>
            <a:r>
              <a:rPr lang="en-IN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Missing value removal and imputation :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The dataset contains missing values for below columns :</a:t>
            </a:r>
          </a:p>
          <a:p>
            <a:pPr marL="0" indent="0">
              <a:buNone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  ‘race’, ‘weight’,’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medical_specialty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’, ‘diag_1’,’diag_2’ , ‘diag_3’ , ‘diag_4’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more than 30% missing values within ‘weight’ and ‘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medical_specialty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’ columns so dropped off those from dataset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Replaced missing values of other four columns by ‘NA’</a:t>
            </a:r>
          </a:p>
          <a:p>
            <a:pPr marL="0" indent="0">
              <a:buNone/>
            </a:pPr>
            <a:r>
              <a:rPr lang="en-IN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Univariate Analysis :</a:t>
            </a:r>
          </a:p>
          <a:p>
            <a:pPr marL="0" indent="0">
              <a:buNone/>
            </a:pPr>
            <a:endParaRPr lang="en-IN" i="1" dirty="0"/>
          </a:p>
          <a:p>
            <a:r>
              <a:rPr lang="en-IN" dirty="0"/>
              <a:t>                 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99336C1-431F-458A-81E4-C9FF7E23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73" y="3723033"/>
            <a:ext cx="7156174" cy="2712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BEF585-3696-40EC-B41E-C0E726F24383}"/>
              </a:ext>
            </a:extLst>
          </p:cNvPr>
          <p:cNvSpPr txBox="1"/>
          <p:nvPr/>
        </p:nvSpPr>
        <p:spPr>
          <a:xfrm>
            <a:off x="8203094" y="3791480"/>
            <a:ext cx="3604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From given histogram plot, it is quite evident that 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encounter_id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patient_id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num_lab_procedures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num_medications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number_outpatient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number_emergency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’ are highly skewed continuous columns hence they need skewness treatment.</a:t>
            </a:r>
          </a:p>
        </p:txBody>
      </p:sp>
    </p:spTree>
    <p:extLst>
      <p:ext uri="{BB962C8B-B14F-4D97-AF65-F5344CB8AC3E}">
        <p14:creationId xmlns:p14="http://schemas.microsoft.com/office/powerpoint/2010/main" val="273300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A4E516-FA38-453B-BBF4-0B4E1104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477079"/>
            <a:ext cx="5724939" cy="2401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BE39AB-4DCC-4001-A5C0-61879AB93933}"/>
              </a:ext>
            </a:extLst>
          </p:cNvPr>
          <p:cNvSpPr txBox="1"/>
          <p:nvPr/>
        </p:nvSpPr>
        <p:spPr>
          <a:xfrm>
            <a:off x="6798365" y="570485"/>
            <a:ext cx="4704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clearly visible from box-plots </a:t>
            </a:r>
            <a:r>
              <a:rPr lang="en-IN">
                <a:latin typeface="Calibri Light" panose="020F0302020204030204" pitchFamily="34" charset="0"/>
                <a:cs typeface="Calibri Light" panose="020F0302020204030204" pitchFamily="34" charset="0"/>
              </a:rPr>
              <a:t>that some columns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need to be treated to remove such large number of 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Outliers are replaced by 90% of  respective upper and lower bound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80A12-8738-4E13-B3B2-2FA8F4684E0C}"/>
              </a:ext>
            </a:extLst>
          </p:cNvPr>
          <p:cNvSpPr txBox="1"/>
          <p:nvPr/>
        </p:nvSpPr>
        <p:spPr>
          <a:xfrm>
            <a:off x="689113" y="3429000"/>
            <a:ext cx="1036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From histogram and box-plot, it can be inferred that both ‘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number_outpatient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’ and ‘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number_emergency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’ columns are immensely impacted by outliers and cannot be completely treated hence need to be permanently removed.</a:t>
            </a:r>
          </a:p>
          <a:p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Also, the variance of these two specific columns seem to be lower (close to 0) so they are not much capable of extracting any meaningful insight out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3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5B36-DBF3-4686-BB96-0A23F4F3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385755"/>
            <a:ext cx="10396330" cy="488888"/>
          </a:xfrm>
        </p:spPr>
        <p:txBody>
          <a:bodyPr>
            <a:normAutofit/>
          </a:bodyPr>
          <a:lstStyle/>
          <a:p>
            <a:r>
              <a:rPr lang="en-IN" sz="2400" u="sng" dirty="0">
                <a:latin typeface="Arial Black" panose="020B0A04020102020204" pitchFamily="34" charset="0"/>
              </a:rPr>
              <a:t>Exploratory data analysis on categorical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BF556-E449-4DD7-93D9-8AA4AA8F6FB8}"/>
              </a:ext>
            </a:extLst>
          </p:cNvPr>
          <p:cNvSpPr txBox="1"/>
          <p:nvPr/>
        </p:nvSpPr>
        <p:spPr>
          <a:xfrm>
            <a:off x="622852" y="2910728"/>
            <a:ext cx="8428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‘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age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’ column is having very minor contribution for 0 to 40 range so it is merged into one group i.e. [0-40)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Similarly, ‘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time_in_hospital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’ has been reduced to eight categories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95542-6FEC-426A-BA71-F7927C33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6" y="3972490"/>
            <a:ext cx="4068418" cy="2157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12041-BBBB-45DE-A516-7038CBE07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74" y="3972490"/>
            <a:ext cx="3962399" cy="2157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838D75-B83A-4FDE-9F6B-B79CBDA0A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156" y="902300"/>
            <a:ext cx="7882973" cy="19807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FF4229-DE29-4830-9E05-BE9900A7FBC8}"/>
              </a:ext>
            </a:extLst>
          </p:cNvPr>
          <p:cNvSpPr txBox="1"/>
          <p:nvPr/>
        </p:nvSpPr>
        <p:spPr>
          <a:xfrm>
            <a:off x="622852" y="6129696"/>
            <a:ext cx="9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The above method is followed for two other columns i.e. ‘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number_inpatient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’ and ‘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number_diagnoses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7422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D794-2D55-4F70-B6DE-FFDF4D41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530088"/>
            <a:ext cx="10409583" cy="609600"/>
          </a:xfrm>
        </p:spPr>
        <p:txBody>
          <a:bodyPr>
            <a:normAutofit/>
          </a:bodyPr>
          <a:lstStyle/>
          <a:p>
            <a:r>
              <a:rPr lang="en-IN" sz="2400" u="sng" dirty="0">
                <a:latin typeface="Arial Black" panose="020B0A04020102020204" pitchFamily="34" charset="0"/>
              </a:rPr>
              <a:t>Bivariate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CFB318-4E57-4849-BB4C-ED3AC7076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18" y="1139689"/>
            <a:ext cx="5883966" cy="2504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241355-13AD-43AB-8FAE-E8947B4755A5}"/>
              </a:ext>
            </a:extLst>
          </p:cNvPr>
          <p:cNvSpPr txBox="1"/>
          <p:nvPr/>
        </p:nvSpPr>
        <p:spPr>
          <a:xfrm>
            <a:off x="6917636" y="1139688"/>
            <a:ext cx="4784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The box-plots help to investigate the dependency of target variable on continuous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To validate the exploration from visualization, ‘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Anova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test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’ has been performed and final predictors has been selected based on p-value.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C2901-B084-4AFC-B5F9-5125C3190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" y="3869635"/>
            <a:ext cx="5883967" cy="2283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DF23DE-FBCC-432C-A6FC-6AC19FB1B68E}"/>
              </a:ext>
            </a:extLst>
          </p:cNvPr>
          <p:cNvSpPr txBox="1"/>
          <p:nvPr/>
        </p:nvSpPr>
        <p:spPr>
          <a:xfrm>
            <a:off x="7109792" y="3849758"/>
            <a:ext cx="4784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Grouped bar-plots are used to visualize relationship between categorical predictors and categorical target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‘Chi-square test’ has been performed to validate this relationship and selection of final predictors.</a:t>
            </a:r>
          </a:p>
        </p:txBody>
      </p:sp>
    </p:spTree>
    <p:extLst>
      <p:ext uri="{BB962C8B-B14F-4D97-AF65-F5344CB8AC3E}">
        <p14:creationId xmlns:p14="http://schemas.microsoft.com/office/powerpoint/2010/main" val="330544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95FD-FCED-46A7-B22B-F8F49F4F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1" y="549829"/>
            <a:ext cx="10840277" cy="603110"/>
          </a:xfrm>
        </p:spPr>
        <p:txBody>
          <a:bodyPr>
            <a:normAutofit/>
          </a:bodyPr>
          <a:lstStyle/>
          <a:p>
            <a:r>
              <a:rPr lang="en-IN" sz="2400" u="sng" dirty="0">
                <a:latin typeface="Arial Black" panose="020B0A04020102020204" pitchFamily="34" charset="0"/>
              </a:rPr>
              <a:t>Feature Engineering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1AFD-BAA9-41DF-8D63-E782829A1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152939"/>
            <a:ext cx="10840278" cy="5155232"/>
          </a:xfrm>
        </p:spPr>
        <p:txBody>
          <a:bodyPr/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To remove redundancy within data ‘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diag_4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’ column has been dropped as it is just a duplicate of 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‘diag_3’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‘diag_12’,’diag_23’ and ‘diag_34’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are created using 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‘diag_1’,’diag_2’ and ‘diag_3’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to get more clarity on type of diseases diagnosed.</a:t>
            </a:r>
          </a:p>
          <a:p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 new column 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‘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dosechange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’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has been created using 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X1-X25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columns to check how many time doses of medicines has been changed.</a:t>
            </a: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Binary 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nominal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columns has been mapped to 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numerics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to make it useful for model building.</a:t>
            </a: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Final selected predictors for model are:</a:t>
            </a:r>
          </a:p>
          <a:p>
            <a:pPr marL="0" indent="0">
              <a:buNone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'index', '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encounter_id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patient_id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', 'race', 'gender', 'age', ‘ ‘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time_in_hospital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’, '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num_lab_procedures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’,  '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num_procedures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num_medications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number_inpatient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', 'diag_5’,  '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number_diagnoses’,'change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diabetesMed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', 'diag_12', 'diag_23', 'diag_34', '</a:t>
            </a:r>
            <a:r>
              <a:rPr lang="en-IN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dosechange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235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2253</TotalTime>
  <Words>1111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 Light</vt:lpstr>
      <vt:lpstr>Cambria Math</vt:lpstr>
      <vt:lpstr>Century Gothic</vt:lpstr>
      <vt:lpstr>Garamond</vt:lpstr>
      <vt:lpstr>Segoe UI</vt:lpstr>
      <vt:lpstr>Savon</vt:lpstr>
      <vt:lpstr>PowerPoint Presentation</vt:lpstr>
      <vt:lpstr>Problem Statement</vt:lpstr>
      <vt:lpstr>Business Understanding</vt:lpstr>
      <vt:lpstr>Data Understanding</vt:lpstr>
      <vt:lpstr>Exploratory data analysis on continuous columns</vt:lpstr>
      <vt:lpstr>PowerPoint Presentation</vt:lpstr>
      <vt:lpstr>Exploratory data analysis on categorical columns</vt:lpstr>
      <vt:lpstr>Bivariate Analysis</vt:lpstr>
      <vt:lpstr>Feature Engineering and Feature Selection</vt:lpstr>
      <vt:lpstr>Interpretation of predictive model’s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HIMADRI</dc:creator>
  <cp:lastModifiedBy>HIMADRI</cp:lastModifiedBy>
  <cp:revision>69</cp:revision>
  <dcterms:created xsi:type="dcterms:W3CDTF">2022-09-20T14:46:49Z</dcterms:created>
  <dcterms:modified xsi:type="dcterms:W3CDTF">2022-10-03T07:49:08Z</dcterms:modified>
</cp:coreProperties>
</file>