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92D63F-995D-40AB-A23A-836B4785F4DD}" type="datetimeFigureOut">
              <a:rPr lang="en-US" smtClean="0"/>
              <a:t>24/12/2020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DF2DA64-3C21-41C5-A9AA-9FA0E67D2F13}" type="slidenum">
              <a:rPr lang="en-US" smtClean="0"/>
              <a:t>‹#›</a:t>
            </a:fld>
            <a:endParaRPr lang="en-US"/>
          </a:p>
        </p:txBody>
      </p:sp>
    </p:spTree>
    <p:extLst>
      <p:ext uri="{BB962C8B-B14F-4D97-AF65-F5344CB8AC3E}">
        <p14:creationId xmlns:p14="http://schemas.microsoft.com/office/powerpoint/2010/main" val="359439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92D63F-995D-40AB-A23A-836B4785F4DD}" type="datetimeFigureOut">
              <a:rPr lang="en-US" smtClean="0"/>
              <a:t>24/12/2020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F2DA64-3C21-41C5-A9AA-9FA0E67D2F13}" type="slidenum">
              <a:rPr lang="en-US" smtClean="0"/>
              <a:t>‹#›</a:t>
            </a:fld>
            <a:endParaRPr lang="en-US"/>
          </a:p>
        </p:txBody>
      </p:sp>
    </p:spTree>
    <p:extLst>
      <p:ext uri="{BB962C8B-B14F-4D97-AF65-F5344CB8AC3E}">
        <p14:creationId xmlns:p14="http://schemas.microsoft.com/office/powerpoint/2010/main" val="3577586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92D63F-995D-40AB-A23A-836B4785F4DD}" type="datetimeFigureOut">
              <a:rPr lang="en-US" smtClean="0"/>
              <a:t>24/12/2020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F2DA64-3C21-41C5-A9AA-9FA0E67D2F1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4654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792D63F-995D-40AB-A23A-836B4785F4DD}" type="datetimeFigureOut">
              <a:rPr lang="en-US" smtClean="0"/>
              <a:t>24/12/2020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F2DA64-3C21-41C5-A9AA-9FA0E67D2F13}" type="slidenum">
              <a:rPr lang="en-US" smtClean="0"/>
              <a:t>‹#›</a:t>
            </a:fld>
            <a:endParaRPr lang="en-US"/>
          </a:p>
        </p:txBody>
      </p:sp>
    </p:spTree>
    <p:extLst>
      <p:ext uri="{BB962C8B-B14F-4D97-AF65-F5344CB8AC3E}">
        <p14:creationId xmlns:p14="http://schemas.microsoft.com/office/powerpoint/2010/main" val="2570460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792D63F-995D-40AB-A23A-836B4785F4DD}" type="datetimeFigureOut">
              <a:rPr lang="en-US" smtClean="0"/>
              <a:t>24/12/2020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F2DA64-3C21-41C5-A9AA-9FA0E67D2F1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7639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792D63F-995D-40AB-A23A-836B4785F4DD}" type="datetimeFigureOut">
              <a:rPr lang="en-US" smtClean="0"/>
              <a:t>24/12/2020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F2DA64-3C21-41C5-A9AA-9FA0E67D2F13}" type="slidenum">
              <a:rPr lang="en-US" smtClean="0"/>
              <a:t>‹#›</a:t>
            </a:fld>
            <a:endParaRPr lang="en-US"/>
          </a:p>
        </p:txBody>
      </p:sp>
    </p:spTree>
    <p:extLst>
      <p:ext uri="{BB962C8B-B14F-4D97-AF65-F5344CB8AC3E}">
        <p14:creationId xmlns:p14="http://schemas.microsoft.com/office/powerpoint/2010/main" val="2413385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2D63F-995D-40AB-A23A-836B4785F4DD}" type="datetimeFigureOut">
              <a:rPr lang="en-US" smtClean="0"/>
              <a:t>24/12/2020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F2DA64-3C21-41C5-A9AA-9FA0E67D2F13}" type="slidenum">
              <a:rPr lang="en-US" smtClean="0"/>
              <a:t>‹#›</a:t>
            </a:fld>
            <a:endParaRPr lang="en-US"/>
          </a:p>
        </p:txBody>
      </p:sp>
    </p:spTree>
    <p:extLst>
      <p:ext uri="{BB962C8B-B14F-4D97-AF65-F5344CB8AC3E}">
        <p14:creationId xmlns:p14="http://schemas.microsoft.com/office/powerpoint/2010/main" val="2790906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2D63F-995D-40AB-A23A-836B4785F4DD}" type="datetimeFigureOut">
              <a:rPr lang="en-US" smtClean="0"/>
              <a:t>24/12/2020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F2DA64-3C21-41C5-A9AA-9FA0E67D2F13}" type="slidenum">
              <a:rPr lang="en-US" smtClean="0"/>
              <a:t>‹#›</a:t>
            </a:fld>
            <a:endParaRPr lang="en-US"/>
          </a:p>
        </p:txBody>
      </p:sp>
    </p:spTree>
    <p:extLst>
      <p:ext uri="{BB962C8B-B14F-4D97-AF65-F5344CB8AC3E}">
        <p14:creationId xmlns:p14="http://schemas.microsoft.com/office/powerpoint/2010/main" val="2683481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2D63F-995D-40AB-A23A-836B4785F4DD}" type="datetimeFigureOut">
              <a:rPr lang="en-US" smtClean="0"/>
              <a:t>24/12/2020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F2DA64-3C21-41C5-A9AA-9FA0E67D2F13}" type="slidenum">
              <a:rPr lang="en-US" smtClean="0"/>
              <a:t>‹#›</a:t>
            </a:fld>
            <a:endParaRPr lang="en-US"/>
          </a:p>
        </p:txBody>
      </p:sp>
    </p:spTree>
    <p:extLst>
      <p:ext uri="{BB962C8B-B14F-4D97-AF65-F5344CB8AC3E}">
        <p14:creationId xmlns:p14="http://schemas.microsoft.com/office/powerpoint/2010/main" val="250690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92D63F-995D-40AB-A23A-836B4785F4DD}" type="datetimeFigureOut">
              <a:rPr lang="en-US" smtClean="0"/>
              <a:t>24/12/2020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F2DA64-3C21-41C5-A9AA-9FA0E67D2F13}" type="slidenum">
              <a:rPr lang="en-US" smtClean="0"/>
              <a:t>‹#›</a:t>
            </a:fld>
            <a:endParaRPr lang="en-US"/>
          </a:p>
        </p:txBody>
      </p:sp>
    </p:spTree>
    <p:extLst>
      <p:ext uri="{BB962C8B-B14F-4D97-AF65-F5344CB8AC3E}">
        <p14:creationId xmlns:p14="http://schemas.microsoft.com/office/powerpoint/2010/main" val="2184145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92D63F-995D-40AB-A23A-836B4785F4DD}" type="datetimeFigureOut">
              <a:rPr lang="en-US" smtClean="0"/>
              <a:t>24/12/2020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DF2DA64-3C21-41C5-A9AA-9FA0E67D2F13}" type="slidenum">
              <a:rPr lang="en-US" smtClean="0"/>
              <a:t>‹#›</a:t>
            </a:fld>
            <a:endParaRPr lang="en-US"/>
          </a:p>
        </p:txBody>
      </p:sp>
    </p:spTree>
    <p:extLst>
      <p:ext uri="{BB962C8B-B14F-4D97-AF65-F5344CB8AC3E}">
        <p14:creationId xmlns:p14="http://schemas.microsoft.com/office/powerpoint/2010/main" val="20854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92D63F-995D-40AB-A23A-836B4785F4DD}" type="datetimeFigureOut">
              <a:rPr lang="en-US" smtClean="0"/>
              <a:t>24/12/2020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DF2DA64-3C21-41C5-A9AA-9FA0E67D2F13}" type="slidenum">
              <a:rPr lang="en-US" smtClean="0"/>
              <a:t>‹#›</a:t>
            </a:fld>
            <a:endParaRPr lang="en-US"/>
          </a:p>
        </p:txBody>
      </p:sp>
    </p:spTree>
    <p:extLst>
      <p:ext uri="{BB962C8B-B14F-4D97-AF65-F5344CB8AC3E}">
        <p14:creationId xmlns:p14="http://schemas.microsoft.com/office/powerpoint/2010/main" val="409891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92D63F-995D-40AB-A23A-836B4785F4DD}" type="datetimeFigureOut">
              <a:rPr lang="en-US" smtClean="0"/>
              <a:t>24/12/2020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DF2DA64-3C21-41C5-A9AA-9FA0E67D2F13}" type="slidenum">
              <a:rPr lang="en-US" smtClean="0"/>
              <a:t>‹#›</a:t>
            </a:fld>
            <a:endParaRPr lang="en-US"/>
          </a:p>
        </p:txBody>
      </p:sp>
    </p:spTree>
    <p:extLst>
      <p:ext uri="{BB962C8B-B14F-4D97-AF65-F5344CB8AC3E}">
        <p14:creationId xmlns:p14="http://schemas.microsoft.com/office/powerpoint/2010/main" val="2106088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92D63F-995D-40AB-A23A-836B4785F4DD}" type="datetimeFigureOut">
              <a:rPr lang="en-US" smtClean="0"/>
              <a:t>24/12/2020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DF2DA64-3C21-41C5-A9AA-9FA0E67D2F13}" type="slidenum">
              <a:rPr lang="en-US" smtClean="0"/>
              <a:t>‹#›</a:t>
            </a:fld>
            <a:endParaRPr lang="en-US"/>
          </a:p>
        </p:txBody>
      </p:sp>
    </p:spTree>
    <p:extLst>
      <p:ext uri="{BB962C8B-B14F-4D97-AF65-F5344CB8AC3E}">
        <p14:creationId xmlns:p14="http://schemas.microsoft.com/office/powerpoint/2010/main" val="2061664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92D63F-995D-40AB-A23A-836B4785F4DD}" type="datetimeFigureOut">
              <a:rPr lang="en-US" smtClean="0"/>
              <a:t>24/12/2020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DF2DA64-3C21-41C5-A9AA-9FA0E67D2F13}" type="slidenum">
              <a:rPr lang="en-US" smtClean="0"/>
              <a:t>‹#›</a:t>
            </a:fld>
            <a:endParaRPr lang="en-US"/>
          </a:p>
        </p:txBody>
      </p:sp>
    </p:spTree>
    <p:extLst>
      <p:ext uri="{BB962C8B-B14F-4D97-AF65-F5344CB8AC3E}">
        <p14:creationId xmlns:p14="http://schemas.microsoft.com/office/powerpoint/2010/main" val="12311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92D63F-995D-40AB-A23A-836B4785F4DD}" type="datetimeFigureOut">
              <a:rPr lang="en-US" smtClean="0"/>
              <a:t>24/12/2020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F2DA64-3C21-41C5-A9AA-9FA0E67D2F13}" type="slidenum">
              <a:rPr lang="en-US" smtClean="0"/>
              <a:t>‹#›</a:t>
            </a:fld>
            <a:endParaRPr lang="en-US"/>
          </a:p>
        </p:txBody>
      </p:sp>
    </p:spTree>
    <p:extLst>
      <p:ext uri="{BB962C8B-B14F-4D97-AF65-F5344CB8AC3E}">
        <p14:creationId xmlns:p14="http://schemas.microsoft.com/office/powerpoint/2010/main" val="2683084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792D63F-995D-40AB-A23A-836B4785F4DD}" type="datetimeFigureOut">
              <a:rPr lang="en-US" smtClean="0"/>
              <a:t>24/12/2020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DF2DA64-3C21-41C5-A9AA-9FA0E67D2F13}" type="slidenum">
              <a:rPr lang="en-US" smtClean="0"/>
              <a:t>‹#›</a:t>
            </a:fld>
            <a:endParaRPr lang="en-US"/>
          </a:p>
        </p:txBody>
      </p:sp>
    </p:spTree>
    <p:extLst>
      <p:ext uri="{BB962C8B-B14F-4D97-AF65-F5344CB8AC3E}">
        <p14:creationId xmlns:p14="http://schemas.microsoft.com/office/powerpoint/2010/main" val="1503194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AF080-0941-4763-876A-05EA13E772B8}"/>
              </a:ext>
            </a:extLst>
          </p:cNvPr>
          <p:cNvSpPr>
            <a:spLocks noGrp="1"/>
          </p:cNvSpPr>
          <p:nvPr>
            <p:ph type="ctrTitle"/>
          </p:nvPr>
        </p:nvSpPr>
        <p:spPr>
          <a:xfrm>
            <a:off x="2456048" y="1924245"/>
            <a:ext cx="8915399" cy="1504755"/>
          </a:xfrm>
        </p:spPr>
        <p:txBody>
          <a:bodyPr>
            <a:normAutofit/>
          </a:bodyPr>
          <a:lstStyle/>
          <a:p>
            <a:pPr algn="ctr"/>
            <a:r>
              <a:rPr lang="en-US" sz="4400" dirty="0"/>
              <a:t>Predictive modelling on Auto Insurance data</a:t>
            </a:r>
          </a:p>
        </p:txBody>
      </p:sp>
      <p:sp>
        <p:nvSpPr>
          <p:cNvPr id="3" name="Subtitle 2">
            <a:extLst>
              <a:ext uri="{FF2B5EF4-FFF2-40B4-BE49-F238E27FC236}">
                <a16:creationId xmlns:a16="http://schemas.microsoft.com/office/drawing/2014/main" id="{06ECAE18-8DAC-42B7-B0A4-6F19C04C24AA}"/>
              </a:ext>
            </a:extLst>
          </p:cNvPr>
          <p:cNvSpPr>
            <a:spLocks noGrp="1"/>
          </p:cNvSpPr>
          <p:nvPr>
            <p:ph type="subTitle" idx="1"/>
          </p:nvPr>
        </p:nvSpPr>
        <p:spPr>
          <a:xfrm>
            <a:off x="2589213" y="4777379"/>
            <a:ext cx="8915399" cy="717899"/>
          </a:xfrm>
        </p:spPr>
        <p:txBody>
          <a:bodyPr>
            <a:normAutofit/>
          </a:bodyPr>
          <a:lstStyle/>
          <a:p>
            <a:pPr algn="r"/>
            <a:r>
              <a:rPr lang="en-US" sz="2000" b="1" i="1" dirty="0"/>
              <a:t>Created by Tania Laha</a:t>
            </a:r>
          </a:p>
        </p:txBody>
      </p:sp>
    </p:spTree>
    <p:extLst>
      <p:ext uri="{BB962C8B-B14F-4D97-AF65-F5344CB8AC3E}">
        <p14:creationId xmlns:p14="http://schemas.microsoft.com/office/powerpoint/2010/main" val="1244925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3F640-564F-4782-99B9-C9D0F323CF27}"/>
              </a:ext>
            </a:extLst>
          </p:cNvPr>
          <p:cNvSpPr>
            <a:spLocks noGrp="1"/>
          </p:cNvSpPr>
          <p:nvPr>
            <p:ph idx="1"/>
          </p:nvPr>
        </p:nvSpPr>
        <p:spPr>
          <a:xfrm>
            <a:off x="2544823" y="603681"/>
            <a:ext cx="8915400" cy="1429305"/>
          </a:xfrm>
        </p:spPr>
        <p:txBody>
          <a:bodyPr/>
          <a:lstStyle/>
          <a:p>
            <a:r>
              <a:rPr lang="en-US" b="1" i="1" dirty="0"/>
              <a:t>Vehicle Class : </a:t>
            </a:r>
            <a:r>
              <a:rPr lang="en-US" dirty="0"/>
              <a:t>The class or type of vehicle is one of the most important factor in prediction of CLV. This variable tells us whether a customer is interested to buy a long-term auto Insurance.</a:t>
            </a:r>
            <a:endParaRPr lang="en-US" b="1" i="1" dirty="0"/>
          </a:p>
        </p:txBody>
      </p:sp>
      <p:pic>
        <p:nvPicPr>
          <p:cNvPr id="5" name="Picture 4">
            <a:extLst>
              <a:ext uri="{FF2B5EF4-FFF2-40B4-BE49-F238E27FC236}">
                <a16:creationId xmlns:a16="http://schemas.microsoft.com/office/drawing/2014/main" id="{0C12DAF6-2046-40C9-84BC-FF8DBA2B4D89}"/>
              </a:ext>
            </a:extLst>
          </p:cNvPr>
          <p:cNvPicPr>
            <a:picLocks noChangeAspect="1"/>
          </p:cNvPicPr>
          <p:nvPr/>
        </p:nvPicPr>
        <p:blipFill>
          <a:blip r:embed="rId2"/>
          <a:stretch>
            <a:fillRect/>
          </a:stretch>
        </p:blipFill>
        <p:spPr>
          <a:xfrm>
            <a:off x="2745681" y="2883314"/>
            <a:ext cx="7262411" cy="3717234"/>
          </a:xfrm>
          <a:prstGeom prst="rect">
            <a:avLst/>
          </a:prstGeom>
        </p:spPr>
      </p:pic>
    </p:spTree>
    <p:extLst>
      <p:ext uri="{BB962C8B-B14F-4D97-AF65-F5344CB8AC3E}">
        <p14:creationId xmlns:p14="http://schemas.microsoft.com/office/powerpoint/2010/main" val="3545404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94F04-B1F9-49D8-9B7D-F5E7E971BBA8}"/>
              </a:ext>
            </a:extLst>
          </p:cNvPr>
          <p:cNvSpPr>
            <a:spLocks noGrp="1"/>
          </p:cNvSpPr>
          <p:nvPr>
            <p:ph idx="1"/>
          </p:nvPr>
        </p:nvSpPr>
        <p:spPr>
          <a:xfrm>
            <a:off x="2589212" y="736848"/>
            <a:ext cx="8915400" cy="1393793"/>
          </a:xfrm>
        </p:spPr>
        <p:txBody>
          <a:bodyPr/>
          <a:lstStyle/>
          <a:p>
            <a:r>
              <a:rPr lang="en-US" sz="1800" b="1" i="1" dirty="0">
                <a:effectLst/>
                <a:ea typeface="Calibri" panose="020F0502020204030204" pitchFamily="34" charset="0"/>
                <a:cs typeface="Times New Roman" panose="02020603050405020304" pitchFamily="18" charset="0"/>
              </a:rPr>
              <a:t>Type of open complaints: </a:t>
            </a:r>
            <a:r>
              <a:rPr lang="en-US" sz="1800" dirty="0">
                <a:effectLst/>
                <a:ea typeface="Calibri" panose="020F0502020204030204" pitchFamily="34" charset="0"/>
                <a:cs typeface="Times New Roman" panose="02020603050405020304" pitchFamily="18" charset="0"/>
              </a:rPr>
              <a:t>Different type of complaints raised by customers against Insurance policies can determine</a:t>
            </a:r>
            <a:r>
              <a:rPr lang="en-US" sz="1800" b="1" i="1"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how long a person is willing to maintain relationship and his satisfaction level with this company.</a:t>
            </a:r>
            <a:endParaRPr lang="en-US" dirty="0"/>
          </a:p>
        </p:txBody>
      </p:sp>
      <p:pic>
        <p:nvPicPr>
          <p:cNvPr id="5" name="Picture 4">
            <a:extLst>
              <a:ext uri="{FF2B5EF4-FFF2-40B4-BE49-F238E27FC236}">
                <a16:creationId xmlns:a16="http://schemas.microsoft.com/office/drawing/2014/main" id="{698E081B-A2FD-451E-A016-EAF97BF69CA7}"/>
              </a:ext>
            </a:extLst>
          </p:cNvPr>
          <p:cNvPicPr>
            <a:picLocks noChangeAspect="1"/>
          </p:cNvPicPr>
          <p:nvPr/>
        </p:nvPicPr>
        <p:blipFill>
          <a:blip r:embed="rId2"/>
          <a:stretch>
            <a:fillRect/>
          </a:stretch>
        </p:blipFill>
        <p:spPr>
          <a:xfrm>
            <a:off x="2725444" y="2592280"/>
            <a:ext cx="7883372" cy="4093636"/>
          </a:xfrm>
          <a:prstGeom prst="rect">
            <a:avLst/>
          </a:prstGeom>
        </p:spPr>
      </p:pic>
    </p:spTree>
    <p:extLst>
      <p:ext uri="{BB962C8B-B14F-4D97-AF65-F5344CB8AC3E}">
        <p14:creationId xmlns:p14="http://schemas.microsoft.com/office/powerpoint/2010/main" val="2384465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218EC1-0B75-4734-89BB-8DBA777A3110}"/>
              </a:ext>
            </a:extLst>
          </p:cNvPr>
          <p:cNvSpPr>
            <a:spLocks noGrp="1"/>
          </p:cNvSpPr>
          <p:nvPr>
            <p:ph idx="1"/>
          </p:nvPr>
        </p:nvSpPr>
        <p:spPr>
          <a:xfrm>
            <a:off x="2589212" y="692458"/>
            <a:ext cx="8915400" cy="1278385"/>
          </a:xfrm>
        </p:spPr>
        <p:txBody>
          <a:bodyPr/>
          <a:lstStyle/>
          <a:p>
            <a:r>
              <a:rPr lang="en-US" b="1" i="1" dirty="0"/>
              <a:t>Type of policies : </a:t>
            </a:r>
            <a:r>
              <a:rPr lang="en-US" dirty="0"/>
              <a:t>This variable is also one of potential predictor. CLV may vary depending on a policy type offered by Insurance firm to their customers.</a:t>
            </a:r>
            <a:endParaRPr lang="en-US" b="1" i="1" dirty="0"/>
          </a:p>
        </p:txBody>
      </p:sp>
      <p:pic>
        <p:nvPicPr>
          <p:cNvPr id="5" name="Picture 4">
            <a:extLst>
              <a:ext uri="{FF2B5EF4-FFF2-40B4-BE49-F238E27FC236}">
                <a16:creationId xmlns:a16="http://schemas.microsoft.com/office/drawing/2014/main" id="{696E1783-0F45-4C81-A065-571F596FC642}"/>
              </a:ext>
            </a:extLst>
          </p:cNvPr>
          <p:cNvPicPr>
            <a:picLocks noChangeAspect="1"/>
          </p:cNvPicPr>
          <p:nvPr/>
        </p:nvPicPr>
        <p:blipFill>
          <a:blip r:embed="rId2"/>
          <a:stretch>
            <a:fillRect/>
          </a:stretch>
        </p:blipFill>
        <p:spPr>
          <a:xfrm>
            <a:off x="2713403" y="2343706"/>
            <a:ext cx="8244600" cy="4232618"/>
          </a:xfrm>
          <a:prstGeom prst="rect">
            <a:avLst/>
          </a:prstGeom>
        </p:spPr>
      </p:pic>
    </p:spTree>
    <p:extLst>
      <p:ext uri="{BB962C8B-B14F-4D97-AF65-F5344CB8AC3E}">
        <p14:creationId xmlns:p14="http://schemas.microsoft.com/office/powerpoint/2010/main" val="1676634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50C10-D9F4-420B-AE0A-73974F9C0C1B}"/>
              </a:ext>
            </a:extLst>
          </p:cNvPr>
          <p:cNvSpPr>
            <a:spLocks noGrp="1"/>
          </p:cNvSpPr>
          <p:nvPr>
            <p:ph type="title"/>
          </p:nvPr>
        </p:nvSpPr>
        <p:spPr>
          <a:xfrm>
            <a:off x="2592925" y="624110"/>
            <a:ext cx="8911687" cy="680907"/>
          </a:xfrm>
        </p:spPr>
        <p:txBody>
          <a:bodyPr/>
          <a:lstStyle/>
          <a:p>
            <a:r>
              <a:rPr lang="en-US" b="1" dirty="0">
                <a:latin typeface="Cambria" pitchFamily="18" charset="0"/>
                <a:ea typeface="Cambria" pitchFamily="18" charset="0"/>
              </a:rPr>
              <a:t>RESULTS OBTAINED</a:t>
            </a:r>
            <a:endParaRPr lang="en-US" dirty="0"/>
          </a:p>
        </p:txBody>
      </p:sp>
      <p:sp>
        <p:nvSpPr>
          <p:cNvPr id="3" name="Content Placeholder 2">
            <a:extLst>
              <a:ext uri="{FF2B5EF4-FFF2-40B4-BE49-F238E27FC236}">
                <a16:creationId xmlns:a16="http://schemas.microsoft.com/office/drawing/2014/main" id="{71D86C44-4ECF-4129-AC19-B68ADB299071}"/>
              </a:ext>
            </a:extLst>
          </p:cNvPr>
          <p:cNvSpPr>
            <a:spLocks noGrp="1"/>
          </p:cNvSpPr>
          <p:nvPr>
            <p:ph idx="1"/>
          </p:nvPr>
        </p:nvSpPr>
        <p:spPr>
          <a:xfrm>
            <a:off x="2589212" y="1562470"/>
            <a:ext cx="8915400" cy="5086905"/>
          </a:xfrm>
        </p:spPr>
        <p:txBody>
          <a:bodyPr>
            <a:normAutofit/>
          </a:bodyPr>
          <a:lstStyle/>
          <a:p>
            <a:r>
              <a:rPr lang="en-US" sz="2000" dirty="0">
                <a:effectLst/>
                <a:ea typeface="Calibri" panose="020F0502020204030204" pitchFamily="34" charset="0"/>
                <a:cs typeface="Times New Roman" panose="02020603050405020304" pitchFamily="18" charset="0"/>
              </a:rPr>
              <a:t>It was found from MAPE (Mean and Median error percentage) that our regression model is predicting the outcome 82.88% accurately which signifies this as a </a:t>
            </a:r>
            <a:r>
              <a:rPr lang="en-US" sz="2000" b="1" dirty="0">
                <a:effectLst/>
                <a:ea typeface="Calibri" panose="020F0502020204030204" pitchFamily="34" charset="0"/>
                <a:cs typeface="Times New Roman" panose="02020603050405020304" pitchFamily="18" charset="0"/>
              </a:rPr>
              <a:t>pretty good</a:t>
            </a:r>
            <a:r>
              <a:rPr lang="en-US" sz="2000" dirty="0">
                <a:effectLst/>
                <a:ea typeface="Calibri" panose="020F0502020204030204" pitchFamily="34" charset="0"/>
                <a:cs typeface="Times New Roman" panose="02020603050405020304" pitchFamily="18" charset="0"/>
              </a:rPr>
              <a:t> prediction model.</a:t>
            </a:r>
          </a:p>
          <a:p>
            <a:pPr marL="0" indent="0">
              <a:buNone/>
            </a:pPr>
            <a:endParaRPr lang="en-US" sz="2000" dirty="0">
              <a:effectLst/>
              <a:ea typeface="Calibri" panose="020F0502020204030204" pitchFamily="34" charset="0"/>
              <a:cs typeface="Times New Roman" panose="02020603050405020304" pitchFamily="18" charset="0"/>
            </a:endParaRPr>
          </a:p>
          <a:p>
            <a:r>
              <a:rPr lang="en-US" sz="2000" dirty="0">
                <a:effectLst/>
                <a:ea typeface="Calibri" panose="020F0502020204030204" pitchFamily="34" charset="0"/>
                <a:cs typeface="Times New Roman" panose="02020603050405020304" pitchFamily="18" charset="0"/>
              </a:rPr>
              <a:t>The </a:t>
            </a:r>
            <a:r>
              <a:rPr lang="en-US" sz="2000" dirty="0">
                <a:ea typeface="Calibri" panose="020F0502020204030204" pitchFamily="34" charset="0"/>
                <a:cs typeface="Times New Roman" panose="02020603050405020304" pitchFamily="18" charset="0"/>
              </a:rPr>
              <a:t>DW</a:t>
            </a:r>
            <a:r>
              <a:rPr lang="en-US" sz="2000" dirty="0">
                <a:effectLst/>
                <a:ea typeface="Calibri" panose="020F0502020204030204" pitchFamily="34" charset="0"/>
                <a:cs typeface="Times New Roman" panose="02020603050405020304" pitchFamily="18" charset="0"/>
              </a:rPr>
              <a:t> test value has come as : 2.0134 and p-value for this is 0.73. It tells that this model is having no auto correlation i.e. residuals are independent of each other.</a:t>
            </a:r>
          </a:p>
          <a:p>
            <a:pPr marL="0" indent="0">
              <a:buNone/>
            </a:pPr>
            <a:endParaRPr lang="en-US" sz="1800" dirty="0">
              <a:effectLst/>
              <a:ea typeface="Calibri" panose="020F0502020204030204" pitchFamily="34" charset="0"/>
              <a:cs typeface="Times New Roman" panose="02020603050405020304" pitchFamily="18" charset="0"/>
            </a:endParaRPr>
          </a:p>
          <a:p>
            <a:r>
              <a:rPr lang="en-US" sz="2000" dirty="0">
                <a:effectLst/>
                <a:ea typeface="Calibri" panose="020F0502020204030204" pitchFamily="34" charset="0"/>
                <a:cs typeface="Times New Roman" panose="02020603050405020304" pitchFamily="18" charset="0"/>
              </a:rPr>
              <a:t>The R-square value is found to be 0.634 and adjusted R-square value is 0.6331. As these values are quite higher we can assume this to be efficient predictive model.</a:t>
            </a:r>
          </a:p>
        </p:txBody>
      </p:sp>
    </p:spTree>
    <p:extLst>
      <p:ext uri="{BB962C8B-B14F-4D97-AF65-F5344CB8AC3E}">
        <p14:creationId xmlns:p14="http://schemas.microsoft.com/office/powerpoint/2010/main" val="2294905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D315-52D9-4625-B309-9000D7FDE483}"/>
              </a:ext>
            </a:extLst>
          </p:cNvPr>
          <p:cNvSpPr>
            <a:spLocks noGrp="1"/>
          </p:cNvSpPr>
          <p:nvPr>
            <p:ph type="title"/>
          </p:nvPr>
        </p:nvSpPr>
        <p:spPr>
          <a:xfrm>
            <a:off x="2450883" y="403934"/>
            <a:ext cx="8911687" cy="568170"/>
          </a:xfrm>
        </p:spPr>
        <p:txBody>
          <a:bodyPr>
            <a:normAutofit fontScale="90000"/>
          </a:bodyPr>
          <a:lstStyle/>
          <a:p>
            <a:r>
              <a:rPr lang="en-US" b="1" dirty="0">
                <a:latin typeface="Cambria" pitchFamily="18" charset="0"/>
                <a:ea typeface="Cambria" pitchFamily="18" charset="0"/>
              </a:rPr>
              <a:t> </a:t>
            </a:r>
            <a:r>
              <a:rPr lang="en-US" sz="4000" b="1" dirty="0">
                <a:latin typeface="Cambria" pitchFamily="18" charset="0"/>
                <a:ea typeface="Cambria" pitchFamily="18" charset="0"/>
              </a:rPr>
              <a:t>Variable relationships</a:t>
            </a:r>
            <a:endParaRPr lang="en-US" sz="4000" dirty="0"/>
          </a:p>
        </p:txBody>
      </p:sp>
      <p:sp>
        <p:nvSpPr>
          <p:cNvPr id="3" name="Content Placeholder 2">
            <a:extLst>
              <a:ext uri="{FF2B5EF4-FFF2-40B4-BE49-F238E27FC236}">
                <a16:creationId xmlns:a16="http://schemas.microsoft.com/office/drawing/2014/main" id="{017E6EEB-3F44-46C1-92FC-FD9A7A755CCD}"/>
              </a:ext>
            </a:extLst>
          </p:cNvPr>
          <p:cNvSpPr>
            <a:spLocks noGrp="1"/>
          </p:cNvSpPr>
          <p:nvPr>
            <p:ph idx="1"/>
          </p:nvPr>
        </p:nvSpPr>
        <p:spPr>
          <a:xfrm>
            <a:off x="2447170" y="1447061"/>
            <a:ext cx="8915400" cy="5264458"/>
          </a:xfrm>
        </p:spPr>
        <p:txBody>
          <a:bodyPr/>
          <a:lstStyle/>
          <a:p>
            <a:r>
              <a:rPr lang="en-US" b="1" i="1" dirty="0">
                <a:ea typeface="Cambria" pitchFamily="18" charset="0"/>
              </a:rPr>
              <a:t>Negative</a:t>
            </a:r>
            <a:r>
              <a:rPr lang="en-US" sz="1800" b="1" i="1" dirty="0">
                <a:ea typeface="Cambria" pitchFamily="18" charset="0"/>
              </a:rPr>
              <a:t> variables </a:t>
            </a:r>
            <a:r>
              <a:rPr lang="en-US" sz="1800" i="1" dirty="0">
                <a:ea typeface="Cambria" pitchFamily="18" charset="0"/>
              </a:rPr>
              <a:t>: </a:t>
            </a:r>
            <a:r>
              <a:rPr lang="en-US" sz="1800" dirty="0">
                <a:ea typeface="Cambria" pitchFamily="18" charset="0"/>
              </a:rPr>
              <a:t>Variables which are having positive relationship with CLV are : </a:t>
            </a:r>
          </a:p>
          <a:p>
            <a:pPr marL="0" indent="0">
              <a:buNone/>
            </a:pPr>
            <a:r>
              <a:rPr lang="en-US" i="1" dirty="0">
                <a:ea typeface="Cambria" pitchFamily="18" charset="0"/>
              </a:rPr>
              <a:t>              1)  </a:t>
            </a:r>
            <a:r>
              <a:rPr lang="en-US" sz="1800" i="1" dirty="0">
                <a:ea typeface="Cambria" pitchFamily="18" charset="0"/>
              </a:rPr>
              <a:t>Marital Status (Single)</a:t>
            </a:r>
          </a:p>
          <a:p>
            <a:pPr marL="0" indent="0">
              <a:buNone/>
            </a:pPr>
            <a:r>
              <a:rPr lang="en-US" sz="1800" i="1" dirty="0">
                <a:ea typeface="Cambria" pitchFamily="18" charset="0"/>
              </a:rPr>
              <a:t>              </a:t>
            </a:r>
            <a:r>
              <a:rPr lang="en-US" i="1" dirty="0">
                <a:ea typeface="Cambria" pitchFamily="18" charset="0"/>
              </a:rPr>
              <a:t>2) Type of Open Complaints  (4 &amp;5)</a:t>
            </a:r>
          </a:p>
          <a:p>
            <a:endParaRPr lang="en-US" b="1" i="1" dirty="0">
              <a:ea typeface="Cambria" pitchFamily="18" charset="0"/>
            </a:endParaRPr>
          </a:p>
          <a:p>
            <a:r>
              <a:rPr lang="en-US" b="1" i="1" dirty="0">
                <a:ea typeface="Cambria" pitchFamily="18" charset="0"/>
              </a:rPr>
              <a:t>Positive variables : </a:t>
            </a:r>
            <a:r>
              <a:rPr lang="en-US" dirty="0">
                <a:ea typeface="Cambria" pitchFamily="18" charset="0"/>
              </a:rPr>
              <a:t>Variables which are having negative relationship with CLV are : </a:t>
            </a:r>
          </a:p>
          <a:p>
            <a:pPr marL="0" indent="0">
              <a:buNone/>
            </a:pPr>
            <a:r>
              <a:rPr lang="en-US" i="1" dirty="0">
                <a:ea typeface="Cambria" pitchFamily="18" charset="0"/>
              </a:rPr>
              <a:t>             1) Employment status</a:t>
            </a:r>
          </a:p>
          <a:p>
            <a:pPr marL="0" indent="0">
              <a:buNone/>
            </a:pPr>
            <a:r>
              <a:rPr lang="en-US" i="1" dirty="0">
                <a:ea typeface="Cambria" pitchFamily="18" charset="0"/>
              </a:rPr>
              <a:t>             2) Vehicle Class</a:t>
            </a:r>
          </a:p>
          <a:p>
            <a:pPr marL="0" indent="0">
              <a:buNone/>
            </a:pPr>
            <a:r>
              <a:rPr lang="en-US" i="1" dirty="0">
                <a:ea typeface="Cambria" pitchFamily="18" charset="0"/>
              </a:rPr>
              <a:t>             3) Type of policies</a:t>
            </a:r>
            <a:endParaRPr lang="en-US" i="1" dirty="0"/>
          </a:p>
        </p:txBody>
      </p:sp>
    </p:spTree>
    <p:extLst>
      <p:ext uri="{BB962C8B-B14F-4D97-AF65-F5344CB8AC3E}">
        <p14:creationId xmlns:p14="http://schemas.microsoft.com/office/powerpoint/2010/main" val="3641322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FF5F-D476-4980-A90B-3F9634B09BB1}"/>
              </a:ext>
            </a:extLst>
          </p:cNvPr>
          <p:cNvSpPr>
            <a:spLocks noGrp="1"/>
          </p:cNvSpPr>
          <p:nvPr>
            <p:ph type="title"/>
          </p:nvPr>
        </p:nvSpPr>
        <p:spPr>
          <a:xfrm>
            <a:off x="2592925" y="624110"/>
            <a:ext cx="8911687" cy="663152"/>
          </a:xfrm>
        </p:spPr>
        <p:txBody>
          <a:bodyPr/>
          <a:lstStyle/>
          <a:p>
            <a:r>
              <a:rPr lang="en-US" b="1" dirty="0">
                <a:latin typeface="Cambria" pitchFamily="18" charset="0"/>
                <a:ea typeface="Cambria" pitchFamily="18" charset="0"/>
              </a:rPr>
              <a:t>Business Recommendations</a:t>
            </a:r>
            <a:endParaRPr lang="en-US" dirty="0"/>
          </a:p>
        </p:txBody>
      </p:sp>
      <p:sp>
        <p:nvSpPr>
          <p:cNvPr id="3" name="Content Placeholder 2">
            <a:extLst>
              <a:ext uri="{FF2B5EF4-FFF2-40B4-BE49-F238E27FC236}">
                <a16:creationId xmlns:a16="http://schemas.microsoft.com/office/drawing/2014/main" id="{D1081223-99CF-4097-9271-C9611AEAD4D8}"/>
              </a:ext>
            </a:extLst>
          </p:cNvPr>
          <p:cNvSpPr>
            <a:spLocks noGrp="1"/>
          </p:cNvSpPr>
          <p:nvPr>
            <p:ph idx="1"/>
          </p:nvPr>
        </p:nvSpPr>
        <p:spPr>
          <a:xfrm>
            <a:off x="2589212" y="1791070"/>
            <a:ext cx="8915400" cy="4110361"/>
          </a:xfrm>
        </p:spPr>
        <p:txBody>
          <a:bodyPr/>
          <a:lstStyle/>
          <a:p>
            <a:pPr marL="0" indent="0">
              <a:buNone/>
            </a:pPr>
            <a:r>
              <a:rPr lang="en-US" sz="2000" i="1" dirty="0"/>
              <a:t>After observing the various variables affecting the CLV, the recommendations that are made to enhance the business are as follows</a:t>
            </a:r>
            <a:r>
              <a:rPr lang="en-US" i="1" dirty="0"/>
              <a:t>:</a:t>
            </a:r>
          </a:p>
          <a:p>
            <a:pPr marL="0" indent="0">
              <a:buNone/>
            </a:pPr>
            <a:endParaRPr lang="en-US" i="1" dirty="0"/>
          </a:p>
          <a:p>
            <a:r>
              <a:rPr lang="en-US" dirty="0"/>
              <a:t>Monthly premium is the most significant variable to be taken care</a:t>
            </a:r>
          </a:p>
          <a:p>
            <a:r>
              <a:rPr lang="en-US" dirty="0"/>
              <a:t>Employed customers should be given highest priority</a:t>
            </a:r>
          </a:p>
          <a:p>
            <a:r>
              <a:rPr lang="en-US" dirty="0"/>
              <a:t>Persons having ‘Luxury Car’ and ‘Luxury SUV’ are of most important factors.</a:t>
            </a:r>
          </a:p>
          <a:p>
            <a:r>
              <a:rPr lang="en-US" dirty="0"/>
              <a:t>Policy type 2,3,4,5,6,7,8,9 should be prioritized. </a:t>
            </a:r>
          </a:p>
          <a:p>
            <a:r>
              <a:rPr lang="en-US" dirty="0"/>
              <a:t>Single, non-married persons can be ignored.</a:t>
            </a:r>
          </a:p>
          <a:p>
            <a:r>
              <a:rPr lang="en-US" dirty="0"/>
              <a:t>Customers who lodged complaints of type 4 and 5  can be of lowest priority.</a:t>
            </a:r>
          </a:p>
          <a:p>
            <a:pPr marL="0" indent="0">
              <a:buNone/>
            </a:pPr>
            <a:endParaRPr lang="en-US" dirty="0"/>
          </a:p>
          <a:p>
            <a:pPr marL="0" indent="0">
              <a:buNone/>
            </a:pPr>
            <a:endParaRPr lang="en-US" dirty="0"/>
          </a:p>
          <a:p>
            <a:endParaRPr lang="en-US" dirty="0"/>
          </a:p>
          <a:p>
            <a:pPr marL="0" indent="0">
              <a:buNone/>
            </a:pPr>
            <a:endParaRPr lang="en-US" dirty="0"/>
          </a:p>
          <a:p>
            <a:endParaRPr lang="en-US" dirty="0"/>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8820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392AD-0617-4713-9014-FD135CD934ED}"/>
              </a:ext>
            </a:extLst>
          </p:cNvPr>
          <p:cNvSpPr>
            <a:spLocks noGrp="1"/>
          </p:cNvSpPr>
          <p:nvPr>
            <p:ph type="title"/>
          </p:nvPr>
        </p:nvSpPr>
        <p:spPr>
          <a:xfrm>
            <a:off x="2592925" y="624110"/>
            <a:ext cx="8911687" cy="707540"/>
          </a:xfrm>
        </p:spPr>
        <p:txBody>
          <a:bodyPr/>
          <a:lstStyle/>
          <a:p>
            <a:r>
              <a:rPr lang="en-US" sz="3600" b="1" dirty="0">
                <a:latin typeface="Cambria" pitchFamily="18" charset="0"/>
                <a:ea typeface="Cambria" pitchFamily="18" charset="0"/>
              </a:rPr>
              <a:t>OBJECTIVE</a:t>
            </a:r>
            <a:endParaRPr lang="en-US" dirty="0"/>
          </a:p>
        </p:txBody>
      </p:sp>
      <p:sp>
        <p:nvSpPr>
          <p:cNvPr id="3" name="Content Placeholder 2">
            <a:extLst>
              <a:ext uri="{FF2B5EF4-FFF2-40B4-BE49-F238E27FC236}">
                <a16:creationId xmlns:a16="http://schemas.microsoft.com/office/drawing/2014/main" id="{128CC839-40EC-46CE-87A3-E4837705F688}"/>
              </a:ext>
            </a:extLst>
          </p:cNvPr>
          <p:cNvSpPr>
            <a:spLocks noGrp="1"/>
          </p:cNvSpPr>
          <p:nvPr>
            <p:ph idx="1"/>
          </p:nvPr>
        </p:nvSpPr>
        <p:spPr>
          <a:xfrm>
            <a:off x="2589212" y="1917577"/>
            <a:ext cx="8915400" cy="3480046"/>
          </a:xfrm>
        </p:spPr>
        <p:txBody>
          <a:bodyPr/>
          <a:lstStyle/>
          <a:p>
            <a:pPr>
              <a:buNone/>
            </a:pPr>
            <a:r>
              <a:rPr lang="en-IN" dirty="0">
                <a:latin typeface="Cambria" pitchFamily="18" charset="0"/>
                <a:ea typeface="Cambria" pitchFamily="18" charset="0"/>
              </a:rPr>
              <a:t>1)  This is an Insurance company data and we are intended to frame a regression model that can give us a regressed prediction of  the </a:t>
            </a:r>
            <a:r>
              <a:rPr lang="en-IN" i="1" dirty="0">
                <a:latin typeface="Cambria" pitchFamily="18" charset="0"/>
                <a:ea typeface="Cambria" pitchFamily="18" charset="0"/>
              </a:rPr>
              <a:t>Customer Lifetime Value (CLV) </a:t>
            </a:r>
            <a:r>
              <a:rPr lang="en-IN" dirty="0">
                <a:latin typeface="Cambria" pitchFamily="18" charset="0"/>
                <a:ea typeface="Cambria" pitchFamily="18" charset="0"/>
              </a:rPr>
              <a:t>such that we can predict which of the customers (out of the total customers)  are the </a:t>
            </a:r>
            <a:r>
              <a:rPr lang="en-IN" b="1" dirty="0">
                <a:latin typeface="Cambria" pitchFamily="18" charset="0"/>
                <a:ea typeface="Cambria" pitchFamily="18" charset="0"/>
              </a:rPr>
              <a:t>most profitable </a:t>
            </a:r>
            <a:r>
              <a:rPr lang="en-IN" dirty="0">
                <a:latin typeface="Cambria" pitchFamily="18" charset="0"/>
                <a:ea typeface="Cambria" pitchFamily="18" charset="0"/>
              </a:rPr>
              <a:t>ones to this Automobile Insurance firm.</a:t>
            </a:r>
          </a:p>
          <a:p>
            <a:pPr>
              <a:buNone/>
            </a:pPr>
            <a:endParaRPr lang="en-IN" dirty="0">
              <a:latin typeface="Cambria" pitchFamily="18" charset="0"/>
              <a:ea typeface="Cambria" pitchFamily="18" charset="0"/>
            </a:endParaRPr>
          </a:p>
          <a:p>
            <a:pPr>
              <a:buNone/>
            </a:pPr>
            <a:r>
              <a:rPr lang="en-IN" dirty="0">
                <a:latin typeface="Cambria" pitchFamily="18" charset="0"/>
                <a:ea typeface="Cambria" pitchFamily="18" charset="0"/>
              </a:rPr>
              <a:t>                           </a:t>
            </a:r>
          </a:p>
          <a:p>
            <a:pPr>
              <a:buNone/>
            </a:pPr>
            <a:r>
              <a:rPr lang="en-IN" dirty="0">
                <a:latin typeface="Cambria" pitchFamily="18" charset="0"/>
                <a:ea typeface="Cambria" pitchFamily="18" charset="0"/>
              </a:rPr>
              <a:t>2) Considering this objective, we are running a </a:t>
            </a:r>
            <a:r>
              <a:rPr lang="en-IN" i="1" dirty="0">
                <a:latin typeface="Cambria" pitchFamily="18" charset="0"/>
                <a:ea typeface="Cambria" pitchFamily="18" charset="0"/>
              </a:rPr>
              <a:t>Linear regression model </a:t>
            </a:r>
            <a:r>
              <a:rPr lang="en-IN" dirty="0">
                <a:latin typeface="Cambria" pitchFamily="18" charset="0"/>
                <a:ea typeface="Cambria" pitchFamily="18" charset="0"/>
              </a:rPr>
              <a:t>on </a:t>
            </a:r>
            <a:r>
              <a:rPr lang="en-IN" i="1" dirty="0">
                <a:latin typeface="Cambria" pitchFamily="18" charset="0"/>
                <a:ea typeface="Cambria" pitchFamily="18" charset="0"/>
              </a:rPr>
              <a:t>CLV</a:t>
            </a:r>
            <a:r>
              <a:rPr lang="en-IN" dirty="0">
                <a:latin typeface="Cambria" pitchFamily="18" charset="0"/>
                <a:ea typeface="Cambria" pitchFamily="18" charset="0"/>
              </a:rPr>
              <a:t>, to analyse the influence of several independent factors that affect </a:t>
            </a:r>
            <a:r>
              <a:rPr lang="en-IN" i="1" dirty="0">
                <a:latin typeface="Cambria" pitchFamily="18" charset="0"/>
                <a:ea typeface="Cambria" pitchFamily="18" charset="0"/>
              </a:rPr>
              <a:t>CLV.</a:t>
            </a:r>
          </a:p>
          <a:p>
            <a:endParaRPr lang="en-US" dirty="0"/>
          </a:p>
        </p:txBody>
      </p:sp>
    </p:spTree>
    <p:extLst>
      <p:ext uri="{BB962C8B-B14F-4D97-AF65-F5344CB8AC3E}">
        <p14:creationId xmlns:p14="http://schemas.microsoft.com/office/powerpoint/2010/main" val="1805644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9431-A367-40F5-94CE-32EA7F6A010A}"/>
              </a:ext>
            </a:extLst>
          </p:cNvPr>
          <p:cNvSpPr>
            <a:spLocks noGrp="1"/>
          </p:cNvSpPr>
          <p:nvPr>
            <p:ph type="title"/>
          </p:nvPr>
        </p:nvSpPr>
        <p:spPr>
          <a:xfrm>
            <a:off x="2592925" y="624111"/>
            <a:ext cx="8911687" cy="663152"/>
          </a:xfrm>
        </p:spPr>
        <p:txBody>
          <a:bodyPr/>
          <a:lstStyle/>
          <a:p>
            <a:r>
              <a:rPr lang="en-US" sz="3600" b="1" dirty="0">
                <a:latin typeface="Cambria" pitchFamily="18" charset="0"/>
                <a:ea typeface="Cambria" pitchFamily="18" charset="0"/>
              </a:rPr>
              <a:t>DEPENDENT VARIABLE</a:t>
            </a:r>
            <a:endParaRPr lang="en-US" dirty="0"/>
          </a:p>
        </p:txBody>
      </p:sp>
      <p:sp>
        <p:nvSpPr>
          <p:cNvPr id="3" name="Content Placeholder 2">
            <a:extLst>
              <a:ext uri="{FF2B5EF4-FFF2-40B4-BE49-F238E27FC236}">
                <a16:creationId xmlns:a16="http://schemas.microsoft.com/office/drawing/2014/main" id="{DEE58312-EA1E-4B39-A7BC-4169A2C5E375}"/>
              </a:ext>
            </a:extLst>
          </p:cNvPr>
          <p:cNvSpPr>
            <a:spLocks noGrp="1"/>
          </p:cNvSpPr>
          <p:nvPr>
            <p:ph idx="1"/>
          </p:nvPr>
        </p:nvSpPr>
        <p:spPr>
          <a:xfrm>
            <a:off x="2589212" y="1438183"/>
            <a:ext cx="8915400" cy="4891596"/>
          </a:xfrm>
        </p:spPr>
        <p:txBody>
          <a:bodyPr>
            <a:normAutofit/>
          </a:bodyPr>
          <a:lstStyle/>
          <a:p>
            <a:r>
              <a:rPr lang="en-US" dirty="0"/>
              <a:t>Customer Lifetime Value is the target variable which signifies </a:t>
            </a:r>
            <a:r>
              <a:rPr lang="en-US" dirty="0">
                <a:solidFill>
                  <a:srgbClr val="000000"/>
                </a:solidFill>
                <a:latin typeface="+mj-lt"/>
              </a:rPr>
              <a:t>t</a:t>
            </a:r>
            <a:r>
              <a:rPr lang="en-US" b="0" i="0" u="none" strike="noStrike" dirty="0">
                <a:solidFill>
                  <a:srgbClr val="000000"/>
                </a:solidFill>
                <a:effectLst/>
                <a:latin typeface="+mj-lt"/>
              </a:rPr>
              <a:t>he total revenue the company derives from their entire relationship with the customers.</a:t>
            </a:r>
            <a:r>
              <a:rPr lang="en-US" dirty="0">
                <a:latin typeface="+mj-lt"/>
              </a:rPr>
              <a:t> </a:t>
            </a:r>
          </a:p>
          <a:p>
            <a:endParaRPr lang="en-US" dirty="0">
              <a:latin typeface="+mj-lt"/>
            </a:endParaRPr>
          </a:p>
          <a:p>
            <a:pPr marL="0" indent="0">
              <a:buNone/>
            </a:pPr>
            <a:endParaRPr lang="en-US" dirty="0">
              <a:latin typeface="+mj-lt"/>
            </a:endParaRPr>
          </a:p>
        </p:txBody>
      </p:sp>
      <p:pic>
        <p:nvPicPr>
          <p:cNvPr id="5" name="Picture 4">
            <a:extLst>
              <a:ext uri="{FF2B5EF4-FFF2-40B4-BE49-F238E27FC236}">
                <a16:creationId xmlns:a16="http://schemas.microsoft.com/office/drawing/2014/main" id="{923C3F54-13AE-4C52-B592-4FF017E4B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1" y="2645546"/>
            <a:ext cx="4601702" cy="2911875"/>
          </a:xfrm>
          <a:prstGeom prst="rect">
            <a:avLst/>
          </a:prstGeom>
        </p:spPr>
      </p:pic>
      <p:pic>
        <p:nvPicPr>
          <p:cNvPr id="7" name="Picture 6">
            <a:extLst>
              <a:ext uri="{FF2B5EF4-FFF2-40B4-BE49-F238E27FC236}">
                <a16:creationId xmlns:a16="http://schemas.microsoft.com/office/drawing/2014/main" id="{34D849E1-258E-41F5-9029-285264EDE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6322" y="2645546"/>
            <a:ext cx="4731798" cy="2876365"/>
          </a:xfrm>
          <a:prstGeom prst="rect">
            <a:avLst/>
          </a:prstGeom>
        </p:spPr>
      </p:pic>
    </p:spTree>
    <p:extLst>
      <p:ext uri="{BB962C8B-B14F-4D97-AF65-F5344CB8AC3E}">
        <p14:creationId xmlns:p14="http://schemas.microsoft.com/office/powerpoint/2010/main" val="40939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7C85-5EBE-48DE-B82B-1CBC09AC78A6}"/>
              </a:ext>
            </a:extLst>
          </p:cNvPr>
          <p:cNvSpPr>
            <a:spLocks noGrp="1"/>
          </p:cNvSpPr>
          <p:nvPr>
            <p:ph type="title"/>
          </p:nvPr>
        </p:nvSpPr>
        <p:spPr>
          <a:xfrm>
            <a:off x="2592925" y="624110"/>
            <a:ext cx="8911687" cy="725296"/>
          </a:xfrm>
        </p:spPr>
        <p:txBody>
          <a:bodyPr/>
          <a:lstStyle/>
          <a:p>
            <a:r>
              <a:rPr lang="en-IN" b="1" dirty="0">
                <a:latin typeface="Cambria" pitchFamily="18" charset="0"/>
                <a:ea typeface="Cambria" pitchFamily="18" charset="0"/>
              </a:rPr>
              <a:t>Count of variables and observations</a:t>
            </a:r>
            <a:endParaRPr lang="en-US" dirty="0"/>
          </a:p>
        </p:txBody>
      </p:sp>
      <p:sp>
        <p:nvSpPr>
          <p:cNvPr id="3" name="Content Placeholder 2">
            <a:extLst>
              <a:ext uri="{FF2B5EF4-FFF2-40B4-BE49-F238E27FC236}">
                <a16:creationId xmlns:a16="http://schemas.microsoft.com/office/drawing/2014/main" id="{1C8341D1-D213-48D5-A9A4-6056EC6DED9E}"/>
              </a:ext>
            </a:extLst>
          </p:cNvPr>
          <p:cNvSpPr>
            <a:spLocks noGrp="1"/>
          </p:cNvSpPr>
          <p:nvPr>
            <p:ph idx="1"/>
          </p:nvPr>
        </p:nvSpPr>
        <p:spPr>
          <a:xfrm>
            <a:off x="2589212" y="1544714"/>
            <a:ext cx="8915400" cy="4847207"/>
          </a:xfrm>
        </p:spPr>
        <p:txBody>
          <a:bodyPr/>
          <a:lstStyle/>
          <a:p>
            <a:r>
              <a:rPr lang="en-US" dirty="0"/>
              <a:t>There are total 23 variables except CLV among which we can reject ‘Customer’ column for our regression model.</a:t>
            </a:r>
          </a:p>
          <a:p>
            <a:r>
              <a:rPr lang="en-US" dirty="0"/>
              <a:t>We can see there are few continuous variables and rest are categorical columns.</a:t>
            </a:r>
          </a:p>
          <a:p>
            <a:r>
              <a:rPr lang="en-US" dirty="0"/>
              <a:t>Continuous columns are : "Income", "Monthly Premium Auto", "Months Since Last Claim", "Months Since Policy Inception", "Total Claim Amount“</a:t>
            </a:r>
          </a:p>
          <a:p>
            <a:r>
              <a:rPr lang="en-US" dirty="0"/>
              <a:t>Categorical columns are: "State","Response","Coverage","Education","Effective To Date", "Employment Status" ,"Gender", "Location Code", "Marital Status" , "Policy Type", "Policy", "Renew Offer Type" ,"Sales Channel","Vehicle Class“ ,"Vehicle  Size", "Type of Open Complaints", "Type of Policies"</a:t>
            </a:r>
          </a:p>
          <a:p>
            <a:endParaRPr lang="en-US" dirty="0"/>
          </a:p>
        </p:txBody>
      </p:sp>
    </p:spTree>
    <p:extLst>
      <p:ext uri="{BB962C8B-B14F-4D97-AF65-F5344CB8AC3E}">
        <p14:creationId xmlns:p14="http://schemas.microsoft.com/office/powerpoint/2010/main" val="3383686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DE15E-8DB0-4D0A-A7E6-171C51E14E6A}"/>
              </a:ext>
            </a:extLst>
          </p:cNvPr>
          <p:cNvSpPr>
            <a:spLocks noGrp="1"/>
          </p:cNvSpPr>
          <p:nvPr>
            <p:ph type="title"/>
          </p:nvPr>
        </p:nvSpPr>
        <p:spPr>
          <a:xfrm>
            <a:off x="2592925" y="624110"/>
            <a:ext cx="8911687" cy="627641"/>
          </a:xfrm>
        </p:spPr>
        <p:txBody>
          <a:bodyPr>
            <a:noAutofit/>
          </a:bodyPr>
          <a:lstStyle/>
          <a:p>
            <a:r>
              <a:rPr lang="en-US" b="1" dirty="0">
                <a:latin typeface="Cambria" pitchFamily="18" charset="0"/>
                <a:ea typeface="Cambria" pitchFamily="18" charset="0"/>
              </a:rPr>
              <a:t>SIGNIFICANT VARIABLES</a:t>
            </a:r>
            <a:endParaRPr lang="en-US" dirty="0"/>
          </a:p>
        </p:txBody>
      </p:sp>
      <p:sp>
        <p:nvSpPr>
          <p:cNvPr id="3" name="Content Placeholder 2">
            <a:extLst>
              <a:ext uri="{FF2B5EF4-FFF2-40B4-BE49-F238E27FC236}">
                <a16:creationId xmlns:a16="http://schemas.microsoft.com/office/drawing/2014/main" id="{CE8E4744-3AF7-4B96-B982-3441D1AC2AE2}"/>
              </a:ext>
            </a:extLst>
          </p:cNvPr>
          <p:cNvSpPr>
            <a:spLocks noGrp="1"/>
          </p:cNvSpPr>
          <p:nvPr>
            <p:ph idx="1"/>
          </p:nvPr>
        </p:nvSpPr>
        <p:spPr>
          <a:xfrm>
            <a:off x="2589212" y="1367161"/>
            <a:ext cx="8915400" cy="4866729"/>
          </a:xfrm>
        </p:spPr>
        <p:txBody>
          <a:bodyPr/>
          <a:lstStyle/>
          <a:p>
            <a:pPr marL="0" indent="0">
              <a:buNone/>
            </a:pPr>
            <a:r>
              <a:rPr lang="en-US" dirty="0"/>
              <a:t>From our regression model, we can see significant variables are :</a:t>
            </a:r>
          </a:p>
          <a:p>
            <a:pPr marL="0" indent="0">
              <a:buNone/>
            </a:pPr>
            <a:endParaRPr lang="en-US" dirty="0"/>
          </a:p>
          <a:p>
            <a:r>
              <a:rPr lang="en-US" dirty="0"/>
              <a:t>      Monthly premium auto </a:t>
            </a:r>
          </a:p>
          <a:p>
            <a:r>
              <a:rPr lang="en-US" dirty="0"/>
              <a:t>      Employment Status </a:t>
            </a:r>
          </a:p>
          <a:p>
            <a:r>
              <a:rPr lang="en-US" dirty="0"/>
              <a:t>       Marital status  </a:t>
            </a:r>
          </a:p>
          <a:p>
            <a:r>
              <a:rPr lang="en-US" dirty="0"/>
              <a:t>       Vehicle class </a:t>
            </a:r>
          </a:p>
          <a:p>
            <a:r>
              <a:rPr lang="en-US" dirty="0"/>
              <a:t>       Type of open complaints </a:t>
            </a:r>
          </a:p>
          <a:p>
            <a:r>
              <a:rPr lang="en-US" dirty="0"/>
              <a:t>       Type of policies</a:t>
            </a:r>
          </a:p>
          <a:p>
            <a:pPr marL="0" indent="0">
              <a:buNone/>
            </a:pPr>
            <a:endParaRPr lang="en-US" dirty="0"/>
          </a:p>
        </p:txBody>
      </p:sp>
    </p:spTree>
    <p:extLst>
      <p:ext uri="{BB962C8B-B14F-4D97-AF65-F5344CB8AC3E}">
        <p14:creationId xmlns:p14="http://schemas.microsoft.com/office/powerpoint/2010/main" val="548662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7E01-1250-4BF4-B267-44338EC7D72C}"/>
              </a:ext>
            </a:extLst>
          </p:cNvPr>
          <p:cNvSpPr>
            <a:spLocks noGrp="1"/>
          </p:cNvSpPr>
          <p:nvPr>
            <p:ph type="title"/>
          </p:nvPr>
        </p:nvSpPr>
        <p:spPr>
          <a:xfrm>
            <a:off x="2592925" y="624110"/>
            <a:ext cx="8911687" cy="627641"/>
          </a:xfrm>
        </p:spPr>
        <p:txBody>
          <a:bodyPr>
            <a:noAutofit/>
          </a:bodyPr>
          <a:lstStyle/>
          <a:p>
            <a:r>
              <a:rPr lang="en-US" b="1" dirty="0">
                <a:latin typeface="Cambria" pitchFamily="18" charset="0"/>
                <a:ea typeface="Cambria" pitchFamily="18" charset="0"/>
              </a:rPr>
              <a:t>Explanation of significant variables</a:t>
            </a:r>
            <a:endParaRPr lang="en-US" dirty="0"/>
          </a:p>
        </p:txBody>
      </p:sp>
      <p:sp>
        <p:nvSpPr>
          <p:cNvPr id="3" name="Content Placeholder 2">
            <a:extLst>
              <a:ext uri="{FF2B5EF4-FFF2-40B4-BE49-F238E27FC236}">
                <a16:creationId xmlns:a16="http://schemas.microsoft.com/office/drawing/2014/main" id="{A38ADDC6-5646-451B-9145-648D5B885EE3}"/>
              </a:ext>
            </a:extLst>
          </p:cNvPr>
          <p:cNvSpPr>
            <a:spLocks noGrp="1"/>
          </p:cNvSpPr>
          <p:nvPr>
            <p:ph idx="1"/>
          </p:nvPr>
        </p:nvSpPr>
        <p:spPr>
          <a:xfrm>
            <a:off x="2589212" y="1340528"/>
            <a:ext cx="8915400" cy="4893362"/>
          </a:xfrm>
        </p:spPr>
        <p:txBody>
          <a:bodyPr/>
          <a:lstStyle/>
          <a:p>
            <a:r>
              <a:rPr lang="en-US" i="1" dirty="0"/>
              <a:t>Monthly premium auto </a:t>
            </a:r>
            <a:r>
              <a:rPr lang="en-US" dirty="0"/>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This variable is called as Monthly premium auto which signifies the monthly premiums paid by customers for the auto insurance. </a:t>
            </a:r>
          </a:p>
          <a:p>
            <a:r>
              <a:rPr lang="en-US" i="1" dirty="0">
                <a:latin typeface="+mj-lt"/>
                <a:ea typeface="Calibri" panose="020F0502020204030204" pitchFamily="34" charset="0"/>
                <a:cs typeface="Times New Roman" panose="02020603050405020304" pitchFamily="18" charset="0"/>
              </a:rPr>
              <a:t>Employment Status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It is the type of profession of each customer. We can see that employed customers can predict CLV more accurately than unemployed ones.</a:t>
            </a:r>
            <a:endParaRPr lang="en-US" dirty="0"/>
          </a:p>
          <a:p>
            <a:r>
              <a:rPr lang="en-US" sz="1800" i="1" dirty="0">
                <a:effectLst/>
                <a:latin typeface="+mj-lt"/>
                <a:ea typeface="Calibri" panose="020F0502020204030204" pitchFamily="34" charset="0"/>
                <a:cs typeface="Times New Roman" panose="02020603050405020304" pitchFamily="18" charset="0"/>
              </a:rPr>
              <a:t>Marital status </a:t>
            </a:r>
            <a:r>
              <a:rPr lang="en-US" sz="1800" dirty="0">
                <a:effectLst/>
                <a:latin typeface="+mj-lt"/>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Whether a customer is married or not. Single customers have proved to be more reliable in predicting CLV.</a:t>
            </a:r>
          </a:p>
          <a:p>
            <a:r>
              <a:rPr lang="en-US" sz="1800" i="1" dirty="0">
                <a:effectLst/>
                <a:latin typeface="+mj-lt"/>
                <a:ea typeface="Calibri" panose="020F0502020204030204" pitchFamily="34" charset="0"/>
                <a:cs typeface="Times New Roman" panose="02020603050405020304" pitchFamily="18" charset="0"/>
              </a:rPr>
              <a:t>Vehicle Class </a:t>
            </a:r>
            <a:r>
              <a:rPr lang="en-US" dirty="0">
                <a:latin typeface="+mj-lt"/>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It is simply the type of vehicles customers are having. From the regression model outcome, we can see ‘Luxury car and SUV’ holders are stronger predictors than other vehicle types.</a:t>
            </a:r>
          </a:p>
          <a:p>
            <a:r>
              <a:rPr lang="en-US" i="1" dirty="0">
                <a:latin typeface="+mj-lt"/>
                <a:cs typeface="Times New Roman" panose="02020603050405020304" pitchFamily="18" charset="0"/>
              </a:rPr>
              <a:t>Type of open complaints </a:t>
            </a:r>
            <a:r>
              <a:rPr lang="en-US" dirty="0">
                <a:latin typeface="+mj-lt"/>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It is the </a:t>
            </a:r>
            <a:r>
              <a:rPr lang="en-US" sz="1800" dirty="0">
                <a:solidFill>
                  <a:srgbClr val="000000"/>
                </a:solidFill>
                <a:effectLst/>
                <a:latin typeface="Calibri" panose="020F0502020204030204" pitchFamily="34" charset="0"/>
                <a:ea typeface="Times New Roman" panose="02020603050405020304" pitchFamily="18" charset="0"/>
              </a:rPr>
              <a:t>Different types of complaints raised by the customers (0 = 1st type of complaint / 1 = 2nd type of complaint…so on). Type 4 and 5 are potential predictors in our regression model.</a:t>
            </a:r>
          </a:p>
          <a:p>
            <a:r>
              <a:rPr lang="en-US" sz="1800" i="1" dirty="0">
                <a:effectLst/>
                <a:latin typeface="+mj-lt"/>
                <a:ea typeface="Calibri" panose="020F0502020204030204" pitchFamily="34" charset="0"/>
                <a:cs typeface="Times New Roman" panose="02020603050405020304" pitchFamily="18" charset="0"/>
              </a:rPr>
              <a:t>Type of policies </a:t>
            </a:r>
            <a:r>
              <a:rPr lang="en-US" sz="1800" dirty="0">
                <a:effectLst/>
                <a:latin typeface="+mj-lt"/>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Times New Roman" panose="02020603050405020304" pitchFamily="18" charset="0"/>
              </a:rPr>
              <a:t>Different types of auto insurance policies offered by the company (1 = 1st type of policy / 2 = 2nd type of policy…so on). Type 2,3,4,5,6,7,8 &amp; 9 are most significant predictors among all.</a:t>
            </a:r>
            <a:endParaRPr lang="en-US" dirty="0">
              <a:latin typeface="+mj-lt"/>
            </a:endParaRPr>
          </a:p>
        </p:txBody>
      </p:sp>
    </p:spTree>
    <p:extLst>
      <p:ext uri="{BB962C8B-B14F-4D97-AF65-F5344CB8AC3E}">
        <p14:creationId xmlns:p14="http://schemas.microsoft.com/office/powerpoint/2010/main" val="557919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AB5FA-A489-425A-9311-87C9AFF19600}"/>
              </a:ext>
            </a:extLst>
          </p:cNvPr>
          <p:cNvSpPr>
            <a:spLocks noGrp="1"/>
          </p:cNvSpPr>
          <p:nvPr>
            <p:ph type="title"/>
          </p:nvPr>
        </p:nvSpPr>
        <p:spPr>
          <a:xfrm>
            <a:off x="2589212" y="277882"/>
            <a:ext cx="8911687" cy="547742"/>
          </a:xfrm>
        </p:spPr>
        <p:txBody>
          <a:bodyPr>
            <a:noAutofit/>
          </a:bodyPr>
          <a:lstStyle/>
          <a:p>
            <a:r>
              <a:rPr lang="en-IN" b="1" dirty="0">
                <a:latin typeface="Cambria" pitchFamily="18" charset="0"/>
                <a:ea typeface="Cambria" pitchFamily="18" charset="0"/>
              </a:rPr>
              <a:t>Graphical display of significant variables</a:t>
            </a:r>
            <a:endParaRPr lang="en-US" dirty="0"/>
          </a:p>
        </p:txBody>
      </p:sp>
      <p:sp>
        <p:nvSpPr>
          <p:cNvPr id="3" name="Content Placeholder 2">
            <a:extLst>
              <a:ext uri="{FF2B5EF4-FFF2-40B4-BE49-F238E27FC236}">
                <a16:creationId xmlns:a16="http://schemas.microsoft.com/office/drawing/2014/main" id="{E9705EAF-8187-4A38-9B8C-0075E93F3BD4}"/>
              </a:ext>
            </a:extLst>
          </p:cNvPr>
          <p:cNvSpPr>
            <a:spLocks noGrp="1"/>
          </p:cNvSpPr>
          <p:nvPr>
            <p:ph idx="1"/>
          </p:nvPr>
        </p:nvSpPr>
        <p:spPr>
          <a:xfrm>
            <a:off x="2589212" y="1251751"/>
            <a:ext cx="8915400" cy="5166803"/>
          </a:xfrm>
        </p:spPr>
        <p:txBody>
          <a:bodyPr/>
          <a:lstStyle/>
          <a:p>
            <a:r>
              <a:rPr lang="en-US" b="1" i="1" dirty="0"/>
              <a:t>Monthly premium auto </a:t>
            </a:r>
            <a:r>
              <a:rPr lang="en-US" dirty="0"/>
              <a:t>: Below histogram chart is depicting the occurrences of each value in the column of Monthly premium auto. CLV is strongly dependent on this variable due its ability of effecting the total revenue of an Insurance firm.</a:t>
            </a:r>
          </a:p>
          <a:p>
            <a:pPr marL="0" indent="0">
              <a:buNone/>
            </a:pPr>
            <a:endParaRPr lang="en-US" dirty="0"/>
          </a:p>
        </p:txBody>
      </p:sp>
      <p:pic>
        <p:nvPicPr>
          <p:cNvPr id="5" name="Picture 4">
            <a:extLst>
              <a:ext uri="{FF2B5EF4-FFF2-40B4-BE49-F238E27FC236}">
                <a16:creationId xmlns:a16="http://schemas.microsoft.com/office/drawing/2014/main" id="{96E5B0D6-9F18-45C9-8386-7EFBCFA640CA}"/>
              </a:ext>
            </a:extLst>
          </p:cNvPr>
          <p:cNvPicPr>
            <a:picLocks noChangeAspect="1"/>
          </p:cNvPicPr>
          <p:nvPr/>
        </p:nvPicPr>
        <p:blipFill>
          <a:blip r:embed="rId2"/>
          <a:stretch>
            <a:fillRect/>
          </a:stretch>
        </p:blipFill>
        <p:spPr>
          <a:xfrm>
            <a:off x="2785573" y="2918909"/>
            <a:ext cx="6620853" cy="3499645"/>
          </a:xfrm>
          <a:prstGeom prst="rect">
            <a:avLst/>
          </a:prstGeom>
        </p:spPr>
      </p:pic>
    </p:spTree>
    <p:extLst>
      <p:ext uri="{BB962C8B-B14F-4D97-AF65-F5344CB8AC3E}">
        <p14:creationId xmlns:p14="http://schemas.microsoft.com/office/powerpoint/2010/main" val="3354376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FB828-D356-4F48-87BB-11F905546836}"/>
              </a:ext>
            </a:extLst>
          </p:cNvPr>
          <p:cNvSpPr>
            <a:spLocks noGrp="1"/>
          </p:cNvSpPr>
          <p:nvPr>
            <p:ph idx="1"/>
          </p:nvPr>
        </p:nvSpPr>
        <p:spPr>
          <a:xfrm>
            <a:off x="2589212" y="807870"/>
            <a:ext cx="8915400" cy="1429304"/>
          </a:xfrm>
        </p:spPr>
        <p:txBody>
          <a:bodyPr/>
          <a:lstStyle/>
          <a:p>
            <a:r>
              <a:rPr lang="en-US" sz="1800" b="1" i="1" dirty="0">
                <a:effectLst/>
                <a:ea typeface="Calibri" panose="020F0502020204030204" pitchFamily="34" charset="0"/>
                <a:cs typeface="Times New Roman" panose="02020603050405020304" pitchFamily="18" charset="0"/>
              </a:rPr>
              <a:t>Employment status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a typeface="Calibri" panose="020F0502020204030204" pitchFamily="34" charset="0"/>
                <a:cs typeface="Times New Roman" panose="02020603050405020304" pitchFamily="18" charset="0"/>
              </a:rPr>
              <a:t>This bar plot is created for visualization of Employment status column. It can be inferred from below chart that ‘Employed’ people are having more importance in determining CLV.</a:t>
            </a:r>
            <a:endParaRPr lang="en-US" dirty="0"/>
          </a:p>
        </p:txBody>
      </p:sp>
      <p:pic>
        <p:nvPicPr>
          <p:cNvPr id="5" name="Picture 4">
            <a:extLst>
              <a:ext uri="{FF2B5EF4-FFF2-40B4-BE49-F238E27FC236}">
                <a16:creationId xmlns:a16="http://schemas.microsoft.com/office/drawing/2014/main" id="{53DA49AC-D71F-4120-8A34-E532BA9A159A}"/>
              </a:ext>
            </a:extLst>
          </p:cNvPr>
          <p:cNvPicPr>
            <a:picLocks noChangeAspect="1"/>
          </p:cNvPicPr>
          <p:nvPr/>
        </p:nvPicPr>
        <p:blipFill>
          <a:blip r:embed="rId2"/>
          <a:stretch>
            <a:fillRect/>
          </a:stretch>
        </p:blipFill>
        <p:spPr>
          <a:xfrm>
            <a:off x="2986620" y="2911876"/>
            <a:ext cx="6772898" cy="3397675"/>
          </a:xfrm>
          <a:prstGeom prst="rect">
            <a:avLst/>
          </a:prstGeom>
        </p:spPr>
      </p:pic>
    </p:spTree>
    <p:extLst>
      <p:ext uri="{BB962C8B-B14F-4D97-AF65-F5344CB8AC3E}">
        <p14:creationId xmlns:p14="http://schemas.microsoft.com/office/powerpoint/2010/main" val="1812294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3038D1-3765-4103-8BAA-C66FF0DA3395}"/>
              </a:ext>
            </a:extLst>
          </p:cNvPr>
          <p:cNvSpPr>
            <a:spLocks noGrp="1"/>
          </p:cNvSpPr>
          <p:nvPr>
            <p:ph idx="1"/>
          </p:nvPr>
        </p:nvSpPr>
        <p:spPr>
          <a:xfrm>
            <a:off x="2189716" y="730928"/>
            <a:ext cx="8915400" cy="1310935"/>
          </a:xfrm>
        </p:spPr>
        <p:txBody>
          <a:bodyPr>
            <a:normAutofit/>
          </a:bodyPr>
          <a:lstStyle/>
          <a:p>
            <a:r>
              <a:rPr lang="en-US" sz="1800" b="1" i="1" dirty="0">
                <a:effectLst/>
                <a:ea typeface="Calibri" panose="020F0502020204030204" pitchFamily="34" charset="0"/>
                <a:cs typeface="Times New Roman" panose="02020603050405020304" pitchFamily="18" charset="0"/>
              </a:rPr>
              <a:t>Marital status : </a:t>
            </a:r>
            <a:r>
              <a:rPr lang="en-US" sz="1800" dirty="0">
                <a:effectLst/>
                <a:ea typeface="Calibri" panose="020F0502020204030204" pitchFamily="34" charset="0"/>
                <a:cs typeface="Times New Roman" panose="02020603050405020304" pitchFamily="18" charset="0"/>
              </a:rPr>
              <a:t>Below graph is to </a:t>
            </a:r>
            <a:r>
              <a:rPr lang="en-US" dirty="0">
                <a:ea typeface="Calibri" panose="020F0502020204030204" pitchFamily="34" charset="0"/>
                <a:cs typeface="Times New Roman" panose="02020603050405020304" pitchFamily="18" charset="0"/>
              </a:rPr>
              <a:t>describe the ‘Marital status’ column in dataset. This variable is quite significant for prediction of CLV as customers’ preference for buying auto Insurance can change based on their marital status</a:t>
            </a:r>
            <a:r>
              <a:rPr lang="en-US" b="1" i="1" dirty="0">
                <a:ea typeface="Calibri" panose="020F0502020204030204" pitchFamily="34" charset="0"/>
                <a:cs typeface="Times New Roman" panose="02020603050405020304" pitchFamily="18" charset="0"/>
              </a:rPr>
              <a:t>.</a:t>
            </a:r>
            <a:endParaRPr lang="en-US" i="1" dirty="0"/>
          </a:p>
        </p:txBody>
      </p:sp>
      <p:pic>
        <p:nvPicPr>
          <p:cNvPr id="5" name="Picture 4">
            <a:extLst>
              <a:ext uri="{FF2B5EF4-FFF2-40B4-BE49-F238E27FC236}">
                <a16:creationId xmlns:a16="http://schemas.microsoft.com/office/drawing/2014/main" id="{97B7C049-653C-4755-AE0B-040D02D381C1}"/>
              </a:ext>
            </a:extLst>
          </p:cNvPr>
          <p:cNvPicPr>
            <a:picLocks noChangeAspect="1"/>
          </p:cNvPicPr>
          <p:nvPr/>
        </p:nvPicPr>
        <p:blipFill>
          <a:blip r:embed="rId2"/>
          <a:stretch>
            <a:fillRect/>
          </a:stretch>
        </p:blipFill>
        <p:spPr>
          <a:xfrm>
            <a:off x="2189716" y="3124940"/>
            <a:ext cx="7975216" cy="3628641"/>
          </a:xfrm>
          <a:prstGeom prst="rect">
            <a:avLst/>
          </a:prstGeom>
        </p:spPr>
      </p:pic>
    </p:spTree>
    <p:extLst>
      <p:ext uri="{BB962C8B-B14F-4D97-AF65-F5344CB8AC3E}">
        <p14:creationId xmlns:p14="http://schemas.microsoft.com/office/powerpoint/2010/main" val="362491296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286</TotalTime>
  <Words>984</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vt:lpstr>
      <vt:lpstr>Century Gothic</vt:lpstr>
      <vt:lpstr>Wingdings 3</vt:lpstr>
      <vt:lpstr>Wisp</vt:lpstr>
      <vt:lpstr>Predictive modelling on Auto Insurance data</vt:lpstr>
      <vt:lpstr>OBJECTIVE</vt:lpstr>
      <vt:lpstr>DEPENDENT VARIABLE</vt:lpstr>
      <vt:lpstr>Count of variables and observations</vt:lpstr>
      <vt:lpstr>SIGNIFICANT VARIABLES</vt:lpstr>
      <vt:lpstr>Explanation of significant variables</vt:lpstr>
      <vt:lpstr>Graphical display of significant variables</vt:lpstr>
      <vt:lpstr>PowerPoint Presentation</vt:lpstr>
      <vt:lpstr>PowerPoint Presentation</vt:lpstr>
      <vt:lpstr>PowerPoint Presentation</vt:lpstr>
      <vt:lpstr>PowerPoint Presentation</vt:lpstr>
      <vt:lpstr>PowerPoint Presentation</vt:lpstr>
      <vt:lpstr>RESULTS OBTAINED</vt:lpstr>
      <vt:lpstr> Variable relationships</vt:lpstr>
      <vt:lpstr>Business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modelling on Auto Insurance data</dc:title>
  <dc:creator>DELL</dc:creator>
  <cp:lastModifiedBy>DELL</cp:lastModifiedBy>
  <cp:revision>22</cp:revision>
  <dcterms:created xsi:type="dcterms:W3CDTF">2020-12-23T17:25:34Z</dcterms:created>
  <dcterms:modified xsi:type="dcterms:W3CDTF">2020-12-24T10:22:27Z</dcterms:modified>
</cp:coreProperties>
</file>