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009C5-FA1C-4B4B-99ED-6D3D82B6305A}"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DFC2F-89F5-45EA-813A-9B92B3C67C3B}" type="slidenum">
              <a:rPr lang="en-US" smtClean="0"/>
              <a:t>‹#›</a:t>
            </a:fld>
            <a:endParaRPr lang="en-US"/>
          </a:p>
        </p:txBody>
      </p:sp>
    </p:spTree>
    <p:extLst>
      <p:ext uri="{BB962C8B-B14F-4D97-AF65-F5344CB8AC3E}">
        <p14:creationId xmlns:p14="http://schemas.microsoft.com/office/powerpoint/2010/main" val="1470412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E2BE3A-595A-4EBB-95A1-9273BA457580}"/>
              </a:ext>
            </a:extLst>
          </p:cNvPr>
          <p:cNvPicPr>
            <a:picLocks noChangeAspect="1"/>
          </p:cNvPicPr>
          <p:nvPr/>
        </p:nvPicPr>
        <p:blipFill>
          <a:blip r:embed="rId2"/>
          <a:stretch>
            <a:fillRect/>
          </a:stretch>
        </p:blipFill>
        <p:spPr>
          <a:xfrm>
            <a:off x="0" y="-1"/>
            <a:ext cx="12192000" cy="5505451"/>
          </a:xfrm>
          <a:prstGeom prst="rect">
            <a:avLst/>
          </a:prstGeom>
        </p:spPr>
      </p:pic>
      <p:sp>
        <p:nvSpPr>
          <p:cNvPr id="5" name="TextBox 4">
            <a:extLst>
              <a:ext uri="{FF2B5EF4-FFF2-40B4-BE49-F238E27FC236}">
                <a16:creationId xmlns:a16="http://schemas.microsoft.com/office/drawing/2014/main" id="{F544FEBC-1E4D-4A3B-A454-08892C6EDFDE}"/>
              </a:ext>
            </a:extLst>
          </p:cNvPr>
          <p:cNvSpPr txBox="1"/>
          <p:nvPr/>
        </p:nvSpPr>
        <p:spPr>
          <a:xfrm>
            <a:off x="0" y="5505450"/>
            <a:ext cx="12192000" cy="738664"/>
          </a:xfrm>
          <a:prstGeom prst="rect">
            <a:avLst/>
          </a:prstGeom>
          <a:solidFill>
            <a:schemeClr val="accent4">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400" b="1" dirty="0">
                <a:ln w="0"/>
                <a:solidFill>
                  <a:schemeClr val="accent1"/>
                </a:solidFill>
                <a:effectLst>
                  <a:outerShdw blurRad="38100" dist="25400" dir="5400000" algn="ctr" rotWithShape="0">
                    <a:srgbClr val="6E747A">
                      <a:alpha val="43000"/>
                    </a:srgbClr>
                  </a:outerShdw>
                </a:effectLst>
              </a:rPr>
              <a:t>Case Study on firm’s profitability prediction</a:t>
            </a:r>
          </a:p>
          <a:p>
            <a:pPr algn="ctr"/>
            <a:r>
              <a:rPr lang="en-US" i="1" dirty="0">
                <a:ln w="0"/>
                <a:solidFill>
                  <a:schemeClr val="accent1"/>
                </a:solidFill>
                <a:effectLst>
                  <a:outerShdw blurRad="38100" dist="25400" dir="5400000" algn="ctr" rotWithShape="0">
                    <a:srgbClr val="6E747A">
                      <a:alpha val="43000"/>
                    </a:srgbClr>
                  </a:outerShdw>
                </a:effectLst>
              </a:rPr>
              <a:t>by Tania Laha</a:t>
            </a:r>
          </a:p>
        </p:txBody>
      </p:sp>
    </p:spTree>
    <p:extLst>
      <p:ext uri="{BB962C8B-B14F-4D97-AF65-F5344CB8AC3E}">
        <p14:creationId xmlns:p14="http://schemas.microsoft.com/office/powerpoint/2010/main" val="154583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0C6F0-86DB-4370-A22C-49375E9E679E}"/>
              </a:ext>
            </a:extLst>
          </p:cNvPr>
          <p:cNvSpPr txBox="1"/>
          <p:nvPr/>
        </p:nvSpPr>
        <p:spPr>
          <a:xfrm>
            <a:off x="514905" y="452761"/>
            <a:ext cx="11274641" cy="615553"/>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1700" dirty="0">
                <a:latin typeface="Helvetica Neue"/>
              </a:rPr>
              <a:t>Grouped bar plots are used to analyze the relationship of categorical predictors vs categorical target variable.</a:t>
            </a:r>
          </a:p>
          <a:p>
            <a:pPr>
              <a:buClr>
                <a:srgbClr val="C00000"/>
              </a:buClr>
            </a:pPr>
            <a:endParaRPr lang="en-US" sz="1700" dirty="0">
              <a:latin typeface="Helvetica Neue"/>
            </a:endParaRPr>
          </a:p>
        </p:txBody>
      </p:sp>
      <p:pic>
        <p:nvPicPr>
          <p:cNvPr id="4" name="Picture 3">
            <a:extLst>
              <a:ext uri="{FF2B5EF4-FFF2-40B4-BE49-F238E27FC236}">
                <a16:creationId xmlns:a16="http://schemas.microsoft.com/office/drawing/2014/main" id="{0F43F63B-C4BB-479E-8BA7-B20B46C79A82}"/>
              </a:ext>
            </a:extLst>
          </p:cNvPr>
          <p:cNvPicPr>
            <a:picLocks noChangeAspect="1"/>
          </p:cNvPicPr>
          <p:nvPr/>
        </p:nvPicPr>
        <p:blipFill>
          <a:blip r:embed="rId2"/>
          <a:stretch>
            <a:fillRect/>
          </a:stretch>
        </p:blipFill>
        <p:spPr>
          <a:xfrm rot="5400000">
            <a:off x="4230648" y="-2495057"/>
            <a:ext cx="3536879" cy="10231516"/>
          </a:xfrm>
          <a:prstGeom prst="rect">
            <a:avLst/>
          </a:prstGeom>
        </p:spPr>
      </p:pic>
      <p:sp>
        <p:nvSpPr>
          <p:cNvPr id="5" name="TextBox 4">
            <a:extLst>
              <a:ext uri="{FF2B5EF4-FFF2-40B4-BE49-F238E27FC236}">
                <a16:creationId xmlns:a16="http://schemas.microsoft.com/office/drawing/2014/main" id="{852F9A15-DA53-4553-A13C-6C4577BC7E86}"/>
              </a:ext>
            </a:extLst>
          </p:cNvPr>
          <p:cNvSpPr txBox="1"/>
          <p:nvPr/>
        </p:nvSpPr>
        <p:spPr>
          <a:xfrm>
            <a:off x="820445" y="4456597"/>
            <a:ext cx="10551110" cy="2185214"/>
          </a:xfrm>
          <a:prstGeom prst="rect">
            <a:avLst/>
          </a:prstGeom>
          <a:noFill/>
        </p:spPr>
        <p:txBody>
          <a:bodyPr wrap="square" rtlCol="0">
            <a:spAutoFit/>
          </a:bodyPr>
          <a:lstStyle/>
          <a:p>
            <a:r>
              <a:rPr lang="en-US" sz="1400" i="1" dirty="0">
                <a:latin typeface="Helvetica Neue"/>
              </a:rPr>
              <a:t>Observations:</a:t>
            </a:r>
          </a:p>
          <a:p>
            <a:pPr marL="342900" indent="-342900">
              <a:buAutoNum type="arabicParenR"/>
            </a:pPr>
            <a:r>
              <a:rPr lang="en-US" sz="1700" dirty="0">
                <a:latin typeface="Helvetica Neue"/>
              </a:rPr>
              <a:t>Textile is facing losses than other two sectors in last 5 years.</a:t>
            </a:r>
          </a:p>
          <a:p>
            <a:pPr marL="342900" indent="-342900">
              <a:buAutoNum type="arabicParenR"/>
            </a:pPr>
            <a:r>
              <a:rPr lang="en-US" sz="1700" dirty="0">
                <a:latin typeface="Helvetica Neue"/>
              </a:rPr>
              <a:t>Companies closer to airports supposed to be more profitable than farther ones.</a:t>
            </a:r>
          </a:p>
          <a:p>
            <a:pPr marL="342900" indent="-342900">
              <a:buAutoNum type="arabicParenR"/>
            </a:pPr>
            <a:r>
              <a:rPr lang="en-US" sz="1700" dirty="0">
                <a:latin typeface="Helvetica Neue"/>
              </a:rPr>
              <a:t>Although non-profitable firms are equal in both rural and urban areas but most of the profitable firms are located in metropolitans.</a:t>
            </a:r>
          </a:p>
          <a:p>
            <a:endParaRPr lang="en-US" sz="1700" dirty="0">
              <a:latin typeface="Helvetica Neue"/>
            </a:endParaRPr>
          </a:p>
          <a:p>
            <a:pPr marL="342900" indent="-342900">
              <a:buAutoNum type="arabicParenR"/>
            </a:pPr>
            <a:endParaRPr lang="en-US" sz="1700" dirty="0">
              <a:latin typeface="Helvetica Neue"/>
            </a:endParaRPr>
          </a:p>
          <a:p>
            <a:pPr marL="342900" indent="-342900">
              <a:buAutoNum type="arabicParenR"/>
            </a:pPr>
            <a:endParaRPr lang="en-US" sz="1700" dirty="0">
              <a:latin typeface="Helvetica Neue"/>
            </a:endParaRPr>
          </a:p>
        </p:txBody>
      </p:sp>
    </p:spTree>
    <p:extLst>
      <p:ext uri="{BB962C8B-B14F-4D97-AF65-F5344CB8AC3E}">
        <p14:creationId xmlns:p14="http://schemas.microsoft.com/office/powerpoint/2010/main" val="198548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AE4D6D-3E02-4C42-88D0-0048D73A4B09}"/>
              </a:ext>
            </a:extLst>
          </p:cNvPr>
          <p:cNvSpPr txBox="1"/>
          <p:nvPr/>
        </p:nvSpPr>
        <p:spPr>
          <a:xfrm>
            <a:off x="319596" y="346229"/>
            <a:ext cx="11611992" cy="800219"/>
          </a:xfrm>
          <a:prstGeom prst="rect">
            <a:avLst/>
          </a:prstGeom>
          <a:noFill/>
        </p:spPr>
        <p:txBody>
          <a:bodyPr wrap="square" rtlCol="0">
            <a:spAutoFit/>
          </a:bodyPr>
          <a:lstStyle/>
          <a:p>
            <a:pPr>
              <a:buClr>
                <a:srgbClr val="C00000"/>
              </a:buClr>
            </a:pPr>
            <a:r>
              <a:rPr lang="en-US" sz="2800" dirty="0">
                <a:latin typeface="Arial Black" panose="020B0A04020102020204" pitchFamily="34" charset="0"/>
              </a:rPr>
              <a:t>Feature Engineering and Feature Selection</a:t>
            </a:r>
          </a:p>
          <a:p>
            <a:pPr>
              <a:buClr>
                <a:srgbClr val="C00000"/>
              </a:buClr>
            </a:pPr>
            <a:endParaRPr lang="en-US" dirty="0"/>
          </a:p>
        </p:txBody>
      </p:sp>
      <p:sp>
        <p:nvSpPr>
          <p:cNvPr id="3" name="TextBox 2">
            <a:extLst>
              <a:ext uri="{FF2B5EF4-FFF2-40B4-BE49-F238E27FC236}">
                <a16:creationId xmlns:a16="http://schemas.microsoft.com/office/drawing/2014/main" id="{C1E02360-E2C1-469B-A930-8083ECB2E04C}"/>
              </a:ext>
            </a:extLst>
          </p:cNvPr>
          <p:cNvSpPr txBox="1"/>
          <p:nvPr/>
        </p:nvSpPr>
        <p:spPr>
          <a:xfrm>
            <a:off x="329953" y="897873"/>
            <a:ext cx="11532094" cy="506292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1700" dirty="0">
                <a:latin typeface="Helvetica Neue"/>
              </a:rPr>
              <a:t>A new feature named ‘</a:t>
            </a:r>
            <a:r>
              <a:rPr lang="en-US" sz="1700" b="1" dirty="0">
                <a:latin typeface="Helvetica Neue"/>
              </a:rPr>
              <a:t>Altman score</a:t>
            </a:r>
            <a:r>
              <a:rPr lang="en-US" sz="1700" dirty="0">
                <a:latin typeface="Helvetica Neue"/>
              </a:rPr>
              <a:t>’ has been created to decide if any organization is going to become profitable or bankrupt in next two years. It may help investors to decide whether to invest for a long-term or withdraw their capital.</a:t>
            </a:r>
          </a:p>
          <a:p>
            <a:pPr>
              <a:buClr>
                <a:srgbClr val="C00000"/>
              </a:buClr>
            </a:pPr>
            <a:endParaRPr lang="en-US" sz="1700" dirty="0">
              <a:latin typeface="Helvetica Neue"/>
            </a:endParaRPr>
          </a:p>
          <a:p>
            <a:pPr marL="285750" indent="-285750">
              <a:buClr>
                <a:srgbClr val="C00000"/>
              </a:buClr>
              <a:buFont typeface="Arial" panose="020B0604020202020204" pitchFamily="34" charset="0"/>
              <a:buChar char="•"/>
            </a:pPr>
            <a:r>
              <a:rPr lang="en-US" sz="1700" dirty="0">
                <a:latin typeface="Helvetica Neue"/>
              </a:rPr>
              <a:t>‘</a:t>
            </a:r>
            <a:r>
              <a:rPr lang="en-US" sz="1700" b="1" dirty="0">
                <a:latin typeface="Helvetica Neue"/>
              </a:rPr>
              <a:t>Altman score</a:t>
            </a:r>
            <a:r>
              <a:rPr lang="en-US" sz="1700" dirty="0">
                <a:latin typeface="Helvetica Neue"/>
              </a:rPr>
              <a:t>’ takes into account five financial ratios such as : </a:t>
            </a:r>
            <a:r>
              <a:rPr lang="en-US" sz="1700" b="0" i="0" dirty="0">
                <a:solidFill>
                  <a:srgbClr val="000000"/>
                </a:solidFill>
                <a:effectLst/>
                <a:latin typeface="Helvetica Neue"/>
              </a:rPr>
              <a:t>'Working Capital vs total assets’, 'Retained earning vs total assets', 'Sales vs total assets', 'Equity vs Total liabilities', 'gf and interest vs total assets’ (</a:t>
            </a:r>
            <a:r>
              <a:rPr lang="en-US" sz="1700" dirty="0">
                <a:solidFill>
                  <a:srgbClr val="000000"/>
                </a:solidFill>
                <a:latin typeface="Helvetica Neue"/>
              </a:rPr>
              <a:t>‘</a:t>
            </a:r>
            <a:r>
              <a:rPr lang="en-US" sz="1700" b="1" dirty="0">
                <a:solidFill>
                  <a:srgbClr val="000000"/>
                </a:solidFill>
                <a:latin typeface="Helvetica Neue"/>
              </a:rPr>
              <a:t>Equity vs Total liabilities</a:t>
            </a:r>
            <a:r>
              <a:rPr lang="en-US" sz="1700" dirty="0">
                <a:solidFill>
                  <a:srgbClr val="000000"/>
                </a:solidFill>
                <a:latin typeface="Helvetica Neue"/>
              </a:rPr>
              <a:t>’ is derived dividing ‘</a:t>
            </a:r>
            <a:r>
              <a:rPr lang="en-US" sz="1700" b="1" dirty="0">
                <a:solidFill>
                  <a:srgbClr val="000000"/>
                </a:solidFill>
                <a:latin typeface="Helvetica Neue"/>
              </a:rPr>
              <a:t>Equity vs total assets</a:t>
            </a:r>
            <a:r>
              <a:rPr lang="en-US" sz="1700" dirty="0">
                <a:solidFill>
                  <a:srgbClr val="000000"/>
                </a:solidFill>
                <a:latin typeface="Helvetica Neue"/>
              </a:rPr>
              <a:t>’ by ‘</a:t>
            </a:r>
            <a:r>
              <a:rPr lang="en-US" sz="1700" b="1" dirty="0">
                <a:solidFill>
                  <a:srgbClr val="000000"/>
                </a:solidFill>
                <a:latin typeface="Helvetica Neue"/>
              </a:rPr>
              <a:t>Total liabilities vs Total Assets</a:t>
            </a:r>
            <a:r>
              <a:rPr lang="en-US" sz="1700" dirty="0">
                <a:solidFill>
                  <a:srgbClr val="000000"/>
                </a:solidFill>
                <a:latin typeface="Helvetica Neue"/>
              </a:rPr>
              <a:t>’).</a:t>
            </a:r>
          </a:p>
          <a:p>
            <a:pPr>
              <a:buClr>
                <a:srgbClr val="C00000"/>
              </a:buClr>
            </a:pPr>
            <a:endParaRPr lang="en-US" sz="1700" dirty="0">
              <a:solidFill>
                <a:srgbClr val="000000"/>
              </a:solidFill>
              <a:latin typeface="Helvetica Neue"/>
            </a:endParaRPr>
          </a:p>
          <a:p>
            <a:pPr marL="285750" indent="-285750">
              <a:buClr>
                <a:srgbClr val="C00000"/>
              </a:buClr>
              <a:buFont typeface="Arial" panose="020B0604020202020204" pitchFamily="34" charset="0"/>
              <a:buChar char="•"/>
            </a:pPr>
            <a:r>
              <a:rPr lang="en-US" sz="1700" b="0" i="0" dirty="0">
                <a:solidFill>
                  <a:srgbClr val="000000"/>
                </a:solidFill>
                <a:effectLst/>
                <a:latin typeface="Helvetica Neue"/>
              </a:rPr>
              <a:t>An Altman score close to </a:t>
            </a:r>
            <a:r>
              <a:rPr lang="en-US" sz="1700" b="1" i="0" dirty="0">
                <a:solidFill>
                  <a:srgbClr val="000000"/>
                </a:solidFill>
                <a:effectLst/>
                <a:latin typeface="Helvetica Neue"/>
              </a:rPr>
              <a:t>1.8</a:t>
            </a:r>
            <a:r>
              <a:rPr lang="en-US" sz="1700" b="0" i="0" dirty="0">
                <a:solidFill>
                  <a:srgbClr val="000000"/>
                </a:solidFill>
                <a:effectLst/>
                <a:latin typeface="Helvetica Neue"/>
              </a:rPr>
              <a:t> suggests a company might be headed for bankruptcy, while a score closer to </a:t>
            </a:r>
            <a:r>
              <a:rPr lang="en-US" sz="1700" b="1" i="0" dirty="0">
                <a:solidFill>
                  <a:srgbClr val="000000"/>
                </a:solidFill>
                <a:effectLst/>
                <a:latin typeface="Helvetica Neue"/>
              </a:rPr>
              <a:t>3</a:t>
            </a:r>
            <a:r>
              <a:rPr lang="en-US" sz="1700" b="0" i="0" dirty="0">
                <a:solidFill>
                  <a:srgbClr val="000000"/>
                </a:solidFill>
                <a:effectLst/>
                <a:latin typeface="Helvetica Neue"/>
              </a:rPr>
              <a:t> suggests a company is in solid financial positioning.</a:t>
            </a:r>
          </a:p>
          <a:p>
            <a:pPr>
              <a:buClr>
                <a:srgbClr val="C00000"/>
              </a:buClr>
            </a:pPr>
            <a:endParaRPr lang="en-US" sz="1700" dirty="0">
              <a:solidFill>
                <a:srgbClr val="000000"/>
              </a:solidFill>
              <a:latin typeface="Helvetica Neue"/>
            </a:endParaRPr>
          </a:p>
          <a:p>
            <a:pPr marL="285750" indent="-285750">
              <a:buClr>
                <a:srgbClr val="C00000"/>
              </a:buClr>
              <a:buFont typeface="Arial" panose="020B0604020202020204" pitchFamily="34" charset="0"/>
              <a:buChar char="•"/>
            </a:pPr>
            <a:r>
              <a:rPr lang="en-US" sz="1700" dirty="0">
                <a:solidFill>
                  <a:srgbClr val="000000"/>
                </a:solidFill>
                <a:latin typeface="Helvetica Neue"/>
              </a:rPr>
              <a:t>Final continuous and categorical predictors have been chosen(both existing and newly created) through ‘</a:t>
            </a:r>
            <a:r>
              <a:rPr lang="en-US" sz="1700" dirty="0" err="1">
                <a:solidFill>
                  <a:srgbClr val="000000"/>
                </a:solidFill>
                <a:latin typeface="Helvetica Neue"/>
              </a:rPr>
              <a:t>Anova</a:t>
            </a:r>
            <a:r>
              <a:rPr lang="en-US" sz="1700" dirty="0">
                <a:solidFill>
                  <a:srgbClr val="000000"/>
                </a:solidFill>
                <a:latin typeface="Helvetica Neue"/>
              </a:rPr>
              <a:t> test’ and ‘Chi-square test’ respectively.</a:t>
            </a:r>
          </a:p>
          <a:p>
            <a:pPr>
              <a:buClr>
                <a:srgbClr val="C00000"/>
              </a:buClr>
            </a:pPr>
            <a:endParaRPr lang="en-US" sz="1700" dirty="0">
              <a:solidFill>
                <a:srgbClr val="000000"/>
              </a:solidFill>
              <a:latin typeface="Helvetica Neue"/>
            </a:endParaRPr>
          </a:p>
          <a:p>
            <a:pPr>
              <a:buClr>
                <a:srgbClr val="C00000"/>
              </a:buClr>
            </a:pPr>
            <a:r>
              <a:rPr lang="en-US" sz="1400" i="1" dirty="0">
                <a:solidFill>
                  <a:srgbClr val="000000"/>
                </a:solidFill>
                <a:latin typeface="Helvetica Neue"/>
              </a:rPr>
              <a:t>Observations from feature selection tests </a:t>
            </a:r>
            <a:r>
              <a:rPr lang="en-US" sz="1700" dirty="0">
                <a:solidFill>
                  <a:srgbClr val="000000"/>
                </a:solidFill>
                <a:latin typeface="Helvetica Neue"/>
              </a:rPr>
              <a:t>– </a:t>
            </a:r>
          </a:p>
          <a:p>
            <a:pPr marL="342900" indent="-342900">
              <a:buClr>
                <a:srgbClr val="C00000"/>
              </a:buClr>
              <a:buAutoNum type="arabicParenR"/>
            </a:pPr>
            <a:r>
              <a:rPr lang="en-US" sz="1700" dirty="0">
                <a:solidFill>
                  <a:srgbClr val="000000"/>
                </a:solidFill>
                <a:latin typeface="Helvetica Neue"/>
              </a:rPr>
              <a:t>‘</a:t>
            </a:r>
            <a:r>
              <a:rPr lang="en-US" sz="1700" b="1" dirty="0">
                <a:solidFill>
                  <a:srgbClr val="000000"/>
                </a:solidFill>
                <a:latin typeface="Helvetica Neue"/>
              </a:rPr>
              <a:t>Altman score</a:t>
            </a:r>
            <a:r>
              <a:rPr lang="en-US" sz="1700" dirty="0">
                <a:solidFill>
                  <a:srgbClr val="000000"/>
                </a:solidFill>
                <a:latin typeface="Helvetica Neue"/>
              </a:rPr>
              <a:t>’ did not show a strong correlation with ‘class’ variable.</a:t>
            </a:r>
          </a:p>
          <a:p>
            <a:pPr>
              <a:buClr>
                <a:srgbClr val="C00000"/>
              </a:buClr>
            </a:pPr>
            <a:endParaRPr lang="en-US" sz="1700" dirty="0">
              <a:solidFill>
                <a:srgbClr val="000000"/>
              </a:solidFill>
              <a:latin typeface="Helvetica Neue"/>
            </a:endParaRPr>
          </a:p>
          <a:p>
            <a:pPr>
              <a:buClr>
                <a:srgbClr val="C00000"/>
              </a:buClr>
            </a:pPr>
            <a:r>
              <a:rPr lang="en-US" sz="1700" dirty="0">
                <a:latin typeface="Helvetica Neue"/>
              </a:rPr>
              <a:t>2) ‘</a:t>
            </a:r>
            <a:r>
              <a:rPr lang="en-US" sz="1700" b="1" dirty="0">
                <a:latin typeface="Helvetica Neue"/>
              </a:rPr>
              <a:t>total liabilities vs gross profit and depreciation</a:t>
            </a:r>
            <a:r>
              <a:rPr lang="en-US" sz="1700" dirty="0">
                <a:latin typeface="Helvetica Neue"/>
              </a:rPr>
              <a:t>’ and ‘</a:t>
            </a:r>
            <a:r>
              <a:rPr lang="en-US" sz="1700" b="1" dirty="0">
                <a:solidFill>
                  <a:srgbClr val="000000"/>
                </a:solidFill>
                <a:latin typeface="Helvetica Neue"/>
              </a:rPr>
              <a:t>Equity vs Total liabilities’ </a:t>
            </a:r>
            <a:r>
              <a:rPr lang="en-US" sz="1700" dirty="0">
                <a:solidFill>
                  <a:srgbClr val="000000"/>
                </a:solidFill>
                <a:latin typeface="Helvetica Neue"/>
              </a:rPr>
              <a:t>also got rejected in correlation test.</a:t>
            </a:r>
            <a:endParaRPr lang="en-US" sz="1700" dirty="0">
              <a:latin typeface="Helvetica Neue"/>
            </a:endParaRPr>
          </a:p>
        </p:txBody>
      </p:sp>
    </p:spTree>
    <p:extLst>
      <p:ext uri="{BB962C8B-B14F-4D97-AF65-F5344CB8AC3E}">
        <p14:creationId xmlns:p14="http://schemas.microsoft.com/office/powerpoint/2010/main" val="61461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5C7C1C-1850-4EF0-8905-1506A500FD25}"/>
              </a:ext>
            </a:extLst>
          </p:cNvPr>
          <p:cNvSpPr txBox="1"/>
          <p:nvPr/>
        </p:nvSpPr>
        <p:spPr>
          <a:xfrm>
            <a:off x="310718" y="275208"/>
            <a:ext cx="11718525" cy="800219"/>
          </a:xfrm>
          <a:prstGeom prst="rect">
            <a:avLst/>
          </a:prstGeom>
          <a:noFill/>
        </p:spPr>
        <p:txBody>
          <a:bodyPr wrap="square" rtlCol="0">
            <a:spAutoFit/>
          </a:bodyPr>
          <a:lstStyle/>
          <a:p>
            <a:pPr>
              <a:buClr>
                <a:srgbClr val="C00000"/>
              </a:buClr>
            </a:pPr>
            <a:r>
              <a:rPr lang="en-US" sz="2800" dirty="0">
                <a:latin typeface="Arial Black" panose="020B0A04020102020204" pitchFamily="34" charset="0"/>
              </a:rPr>
              <a:t>Interpretation of predictive model’s output </a:t>
            </a:r>
          </a:p>
          <a:p>
            <a:pPr marL="285750" indent="-285750">
              <a:buClr>
                <a:srgbClr val="C00000"/>
              </a:buClr>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7F24B763-1B60-41BD-8104-AADE098E998B}"/>
              </a:ext>
            </a:extLst>
          </p:cNvPr>
          <p:cNvSpPr txBox="1"/>
          <p:nvPr/>
        </p:nvSpPr>
        <p:spPr>
          <a:xfrm>
            <a:off x="232299" y="890761"/>
            <a:ext cx="11648983" cy="116955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1700" dirty="0">
                <a:latin typeface="Helvetica Neue"/>
              </a:rPr>
              <a:t>Built five different classification models to predict the output – Logistic Regression, KNN, Decision tree, Random forest and </a:t>
            </a:r>
            <a:r>
              <a:rPr lang="en-US" sz="1700" dirty="0" err="1">
                <a:latin typeface="Helvetica Neue"/>
              </a:rPr>
              <a:t>Adaboost</a:t>
            </a:r>
            <a:r>
              <a:rPr lang="en-US" sz="1700" dirty="0">
                <a:latin typeface="Helvetica Neue"/>
              </a:rPr>
              <a:t>. Below is given a screenshot of performance of each predictive model on validation data.</a:t>
            </a:r>
          </a:p>
          <a:p>
            <a:pPr marL="285750" indent="-285750">
              <a:buClr>
                <a:srgbClr val="C00000"/>
              </a:buClr>
              <a:buFont typeface="Arial" panose="020B0604020202020204" pitchFamily="34" charset="0"/>
              <a:buChar char="•"/>
            </a:pPr>
            <a:endParaRPr lang="en-US" dirty="0"/>
          </a:p>
          <a:p>
            <a:pPr marL="285750" indent="-285750">
              <a:buClr>
                <a:srgbClr val="C00000"/>
              </a:buClr>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EE6B4442-1F15-46C0-B507-61EE783660C3}"/>
              </a:ext>
            </a:extLst>
          </p:cNvPr>
          <p:cNvSpPr txBox="1"/>
          <p:nvPr/>
        </p:nvSpPr>
        <p:spPr>
          <a:xfrm>
            <a:off x="301842" y="3429000"/>
            <a:ext cx="11727401" cy="2985433"/>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1700" dirty="0">
                <a:latin typeface="Helvetica Neue"/>
              </a:rPr>
              <a:t>It is clearly visible that, </a:t>
            </a:r>
            <a:r>
              <a:rPr lang="en-US" sz="1700" b="1" dirty="0">
                <a:latin typeface="Helvetica Neue"/>
              </a:rPr>
              <a:t>Random forest with hyperparameter tuning </a:t>
            </a:r>
            <a:r>
              <a:rPr lang="en-US" sz="1700" dirty="0">
                <a:latin typeface="Helvetica Neue"/>
              </a:rPr>
              <a:t>and </a:t>
            </a:r>
            <a:r>
              <a:rPr lang="en-US" sz="1700" b="1" dirty="0">
                <a:latin typeface="Helvetica Neue"/>
              </a:rPr>
              <a:t>Decision tree </a:t>
            </a:r>
            <a:r>
              <a:rPr lang="en-US" sz="1700" dirty="0">
                <a:latin typeface="Helvetica Neue"/>
              </a:rPr>
              <a:t>seem to be the best fit models however tunned </a:t>
            </a:r>
            <a:r>
              <a:rPr lang="en-US" sz="1700" dirty="0" err="1">
                <a:latin typeface="Helvetica Neue"/>
              </a:rPr>
              <a:t>Adaboost,KNN</a:t>
            </a:r>
            <a:r>
              <a:rPr lang="en-US" sz="1700" dirty="0">
                <a:latin typeface="Helvetica Neue"/>
              </a:rPr>
              <a:t> and Logistic regression also fit better.</a:t>
            </a:r>
          </a:p>
          <a:p>
            <a:pPr>
              <a:buClr>
                <a:srgbClr val="C00000"/>
              </a:buClr>
            </a:pPr>
            <a:endParaRPr lang="en-US" sz="1700" dirty="0">
              <a:latin typeface="Helvetica Neue"/>
            </a:endParaRPr>
          </a:p>
          <a:p>
            <a:pPr marL="285750" indent="-285750">
              <a:buClr>
                <a:srgbClr val="C00000"/>
              </a:buClr>
              <a:buFont typeface="Arial" panose="020B0604020202020204" pitchFamily="34" charset="0"/>
              <a:buChar char="•"/>
            </a:pPr>
            <a:r>
              <a:rPr lang="en-US" sz="1700" dirty="0">
                <a:latin typeface="Helvetica Neue"/>
              </a:rPr>
              <a:t>Random Forest and Decision tree are drawing highest accuracy of </a:t>
            </a:r>
            <a:r>
              <a:rPr lang="en-US" sz="1700" b="1" dirty="0">
                <a:latin typeface="Helvetica Neue"/>
              </a:rPr>
              <a:t>0.89</a:t>
            </a:r>
            <a:r>
              <a:rPr lang="en-US" sz="1700" dirty="0">
                <a:latin typeface="Helvetica Neue"/>
              </a:rPr>
              <a:t>. As we are more concerned about better </a:t>
            </a:r>
            <a:r>
              <a:rPr lang="en-US" sz="1700" b="1" dirty="0">
                <a:latin typeface="Helvetica Neue"/>
              </a:rPr>
              <a:t>precision score </a:t>
            </a:r>
            <a:r>
              <a:rPr lang="en-US" sz="1700" dirty="0">
                <a:latin typeface="Helvetica Neue"/>
              </a:rPr>
              <a:t>which Decision tree and Random forest both draw as good as </a:t>
            </a:r>
            <a:r>
              <a:rPr lang="en-US" sz="1700" b="1" dirty="0">
                <a:latin typeface="Helvetica Neue"/>
              </a:rPr>
              <a:t>0.90</a:t>
            </a:r>
            <a:r>
              <a:rPr lang="en-US" sz="1700" dirty="0">
                <a:latin typeface="Helvetica Neue"/>
              </a:rPr>
              <a:t> on validation set.</a:t>
            </a:r>
          </a:p>
          <a:p>
            <a:pPr>
              <a:buClr>
                <a:srgbClr val="C00000"/>
              </a:buClr>
            </a:pPr>
            <a:endParaRPr lang="en-US" sz="1700" dirty="0">
              <a:latin typeface="Helvetica Neue"/>
            </a:endParaRPr>
          </a:p>
          <a:p>
            <a:pPr marL="285750" indent="-285750">
              <a:buClr>
                <a:srgbClr val="C00000"/>
              </a:buClr>
              <a:buFont typeface="Arial" panose="020B0604020202020204" pitchFamily="34" charset="0"/>
              <a:buChar char="•"/>
            </a:pPr>
            <a:r>
              <a:rPr lang="en-US" sz="1700" dirty="0">
                <a:latin typeface="Helvetica Neue"/>
              </a:rPr>
              <a:t>Highest F1-score of </a:t>
            </a:r>
            <a:r>
              <a:rPr lang="en-US" sz="1700" b="1" dirty="0">
                <a:latin typeface="Helvetica Neue"/>
              </a:rPr>
              <a:t>0.88</a:t>
            </a:r>
            <a:r>
              <a:rPr lang="en-US" sz="1700" dirty="0">
                <a:latin typeface="Helvetica Neue"/>
              </a:rPr>
              <a:t> can be seen for both Decision tree and Random Forest.</a:t>
            </a:r>
          </a:p>
          <a:p>
            <a:pPr>
              <a:buClr>
                <a:srgbClr val="C00000"/>
              </a:buClr>
            </a:pPr>
            <a:endParaRPr lang="en-US" sz="1700" dirty="0">
              <a:latin typeface="Helvetica Neue"/>
            </a:endParaRPr>
          </a:p>
          <a:p>
            <a:pPr marL="285750" indent="-285750">
              <a:buClr>
                <a:srgbClr val="C00000"/>
              </a:buClr>
              <a:buFont typeface="Arial" panose="020B0604020202020204" pitchFamily="34" charset="0"/>
              <a:buChar char="•"/>
            </a:pPr>
            <a:r>
              <a:rPr lang="en-US" sz="1700" dirty="0">
                <a:latin typeface="Helvetica Neue"/>
              </a:rPr>
              <a:t>Considering the precision and F1-score value this two models are best performers among all and can be implemented for real-life problem solving.</a:t>
            </a:r>
          </a:p>
          <a:p>
            <a:pPr marL="285750" indent="-285750">
              <a:buClr>
                <a:srgbClr val="C00000"/>
              </a:buCl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1CFEE03-D0CF-470A-97D4-E795388C7C70}"/>
              </a:ext>
            </a:extLst>
          </p:cNvPr>
          <p:cNvPicPr>
            <a:picLocks noChangeAspect="1"/>
          </p:cNvPicPr>
          <p:nvPr/>
        </p:nvPicPr>
        <p:blipFill>
          <a:blip r:embed="rId2"/>
          <a:stretch>
            <a:fillRect/>
          </a:stretch>
        </p:blipFill>
        <p:spPr>
          <a:xfrm>
            <a:off x="1289187" y="1531614"/>
            <a:ext cx="9535206" cy="1825002"/>
          </a:xfrm>
          <a:prstGeom prst="rect">
            <a:avLst/>
          </a:prstGeom>
        </p:spPr>
      </p:pic>
    </p:spTree>
    <p:extLst>
      <p:ext uri="{BB962C8B-B14F-4D97-AF65-F5344CB8AC3E}">
        <p14:creationId xmlns:p14="http://schemas.microsoft.com/office/powerpoint/2010/main" val="18298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AC3AB8-1CD2-437A-9C8C-E2D42DE6976B}"/>
              </a:ext>
            </a:extLst>
          </p:cNvPr>
          <p:cNvSpPr txBox="1"/>
          <p:nvPr/>
        </p:nvSpPr>
        <p:spPr>
          <a:xfrm>
            <a:off x="479394" y="337351"/>
            <a:ext cx="11265763" cy="4801314"/>
          </a:xfrm>
          <a:prstGeom prst="rect">
            <a:avLst/>
          </a:prstGeom>
          <a:noFill/>
        </p:spPr>
        <p:txBody>
          <a:bodyPr wrap="square" rtlCol="0">
            <a:spAutoFit/>
          </a:bodyPr>
          <a:lstStyle/>
          <a:p>
            <a:r>
              <a:rPr lang="en-US" sz="1700" b="1" dirty="0">
                <a:latin typeface="Helvetica Neue"/>
              </a:rPr>
              <a:t>Problems risen during model building –</a:t>
            </a:r>
          </a:p>
          <a:p>
            <a:endParaRPr lang="en-US" sz="1700" dirty="0">
              <a:latin typeface="Helvetica Neue"/>
            </a:endParaRPr>
          </a:p>
          <a:p>
            <a:r>
              <a:rPr lang="en-US" sz="1700" dirty="0">
                <a:latin typeface="Helvetica Neue"/>
              </a:rPr>
              <a:t>1) Heavily skewed numeric columns are not interpretable through Box-whisker plots and almost all data points fall under outlier region which is really ambiguous.</a:t>
            </a:r>
          </a:p>
          <a:p>
            <a:pPr>
              <a:buClr>
                <a:srgbClr val="C00000"/>
              </a:buClr>
            </a:pPr>
            <a:endParaRPr lang="en-US" sz="1700" dirty="0">
              <a:latin typeface="Helvetica Neue"/>
            </a:endParaRPr>
          </a:p>
          <a:p>
            <a:pPr>
              <a:buClr>
                <a:srgbClr val="C00000"/>
              </a:buClr>
            </a:pPr>
            <a:r>
              <a:rPr lang="en-US" sz="1700" dirty="0">
                <a:solidFill>
                  <a:schemeClr val="accent1">
                    <a:lumMod val="75000"/>
                  </a:schemeClr>
                </a:solidFill>
                <a:latin typeface="Helvetica Neue"/>
              </a:rPr>
              <a:t>Solution : Relied on Histogram plots to visualize those features and conversion to z-score helped to eliminate real outliers from data.</a:t>
            </a:r>
          </a:p>
          <a:p>
            <a:pPr>
              <a:buClr>
                <a:srgbClr val="C00000"/>
              </a:buClr>
            </a:pPr>
            <a:endParaRPr lang="en-US" sz="1700" dirty="0">
              <a:latin typeface="Helvetica Neue"/>
            </a:endParaRPr>
          </a:p>
          <a:p>
            <a:pPr>
              <a:buClr>
                <a:srgbClr val="C00000"/>
              </a:buClr>
            </a:pPr>
            <a:r>
              <a:rPr lang="en-US" sz="1700" dirty="0">
                <a:latin typeface="Helvetica Neue"/>
              </a:rPr>
              <a:t>2) During  </a:t>
            </a:r>
            <a:r>
              <a:rPr lang="en-US" sz="1700" dirty="0" err="1">
                <a:latin typeface="Helvetica Neue"/>
              </a:rPr>
              <a:t>Anova</a:t>
            </a:r>
            <a:r>
              <a:rPr lang="en-US" sz="1700" dirty="0">
                <a:latin typeface="Helvetica Neue"/>
              </a:rPr>
              <a:t> test, some numeric columns shows p-value very close to 5% in correlation with target variable.</a:t>
            </a:r>
          </a:p>
          <a:p>
            <a:pPr>
              <a:buClr>
                <a:srgbClr val="C00000"/>
              </a:buClr>
            </a:pPr>
            <a:endParaRPr lang="en-US" sz="1700" dirty="0">
              <a:solidFill>
                <a:srgbClr val="FF0000"/>
              </a:solidFill>
              <a:latin typeface="Helvetica Neue"/>
            </a:endParaRPr>
          </a:p>
          <a:p>
            <a:pPr>
              <a:buClr>
                <a:srgbClr val="C00000"/>
              </a:buClr>
            </a:pPr>
            <a:r>
              <a:rPr lang="en-US" sz="1700" dirty="0">
                <a:solidFill>
                  <a:schemeClr val="accent1">
                    <a:lumMod val="75000"/>
                  </a:schemeClr>
                </a:solidFill>
                <a:latin typeface="Helvetica Neue"/>
              </a:rPr>
              <a:t>Solution : Built model twice, before and after deleting the non correlated columns. Observed improved performance post deletion of these columns.</a:t>
            </a:r>
          </a:p>
          <a:p>
            <a:pPr>
              <a:buClr>
                <a:srgbClr val="C00000"/>
              </a:buClr>
            </a:pPr>
            <a:endParaRPr lang="en-US" sz="1700" dirty="0">
              <a:latin typeface="Helvetica Neue"/>
            </a:endParaRPr>
          </a:p>
          <a:p>
            <a:pPr>
              <a:buClr>
                <a:srgbClr val="C00000"/>
              </a:buClr>
            </a:pPr>
            <a:r>
              <a:rPr lang="en-US" sz="1700" dirty="0">
                <a:latin typeface="Helvetica Neue"/>
              </a:rPr>
              <a:t>3) </a:t>
            </a:r>
            <a:r>
              <a:rPr lang="en-US" sz="1700" dirty="0" err="1">
                <a:latin typeface="Helvetica Neue"/>
              </a:rPr>
              <a:t>GridSearchCV</a:t>
            </a:r>
            <a:r>
              <a:rPr lang="en-US" sz="1700" dirty="0">
                <a:latin typeface="Helvetica Neue"/>
              </a:rPr>
              <a:t> consumes a lot of runtime and crashes the notebook.</a:t>
            </a:r>
          </a:p>
          <a:p>
            <a:pPr>
              <a:buClr>
                <a:srgbClr val="C00000"/>
              </a:buClr>
            </a:pPr>
            <a:endParaRPr lang="en-US" sz="1700" dirty="0">
              <a:latin typeface="Helvetica Neue"/>
            </a:endParaRPr>
          </a:p>
          <a:p>
            <a:pPr>
              <a:buClr>
                <a:srgbClr val="C00000"/>
              </a:buClr>
            </a:pPr>
            <a:r>
              <a:rPr lang="en-US" sz="1700" dirty="0">
                <a:solidFill>
                  <a:schemeClr val="accent1">
                    <a:lumMod val="75000"/>
                  </a:schemeClr>
                </a:solidFill>
                <a:latin typeface="Helvetica Neue"/>
              </a:rPr>
              <a:t>Solution : Implementing Halving </a:t>
            </a:r>
            <a:r>
              <a:rPr lang="en-US" sz="1700" dirty="0" err="1">
                <a:solidFill>
                  <a:schemeClr val="accent1">
                    <a:lumMod val="75000"/>
                  </a:schemeClr>
                </a:solidFill>
                <a:latin typeface="Helvetica Neue"/>
              </a:rPr>
              <a:t>GridSearchCV</a:t>
            </a:r>
            <a:r>
              <a:rPr lang="en-US" sz="1700" dirty="0">
                <a:solidFill>
                  <a:schemeClr val="accent1">
                    <a:lumMod val="75000"/>
                  </a:schemeClr>
                </a:solidFill>
                <a:latin typeface="Helvetica Neue"/>
              </a:rPr>
              <a:t> reduced runtime hugely. </a:t>
            </a:r>
            <a:r>
              <a:rPr lang="en-US" sz="1700" b="1" i="1" dirty="0">
                <a:solidFill>
                  <a:schemeClr val="accent1">
                    <a:lumMod val="75000"/>
                  </a:schemeClr>
                </a:solidFill>
                <a:effectLst/>
                <a:latin typeface="Helvetica Neue"/>
              </a:rPr>
              <a:t>Halving Grid Search</a:t>
            </a:r>
            <a:r>
              <a:rPr lang="en-US" sz="1700" b="0" i="1" dirty="0">
                <a:solidFill>
                  <a:schemeClr val="accent1">
                    <a:lumMod val="75000"/>
                  </a:schemeClr>
                </a:solidFill>
                <a:effectLst/>
                <a:latin typeface="Helvetica Neue"/>
              </a:rPr>
              <a:t>,</a:t>
            </a:r>
            <a:r>
              <a:rPr lang="en-US" sz="1700" b="0" i="0" dirty="0">
                <a:solidFill>
                  <a:schemeClr val="accent1">
                    <a:lumMod val="75000"/>
                  </a:schemeClr>
                </a:solidFill>
                <a:effectLst/>
                <a:latin typeface="Helvetica Neue"/>
              </a:rPr>
              <a:t> a new class of successive Halving, where training is performed on the subsets of data, rather than on all the data. It performs 11x times faster than regular </a:t>
            </a:r>
            <a:r>
              <a:rPr lang="en-US" sz="1700" b="0" i="0" dirty="0" err="1">
                <a:solidFill>
                  <a:schemeClr val="accent1">
                    <a:lumMod val="75000"/>
                  </a:schemeClr>
                </a:solidFill>
                <a:effectLst/>
                <a:latin typeface="Helvetica Neue"/>
              </a:rPr>
              <a:t>GridSearch</a:t>
            </a:r>
            <a:r>
              <a:rPr lang="en-US" sz="1700" b="0" i="0" dirty="0">
                <a:solidFill>
                  <a:schemeClr val="accent1">
                    <a:lumMod val="75000"/>
                  </a:schemeClr>
                </a:solidFill>
                <a:effectLst/>
                <a:latin typeface="Helvetica Neue"/>
              </a:rPr>
              <a:t>.</a:t>
            </a:r>
            <a:endParaRPr lang="en-US" sz="1700" dirty="0">
              <a:solidFill>
                <a:schemeClr val="accent1">
                  <a:lumMod val="75000"/>
                </a:schemeClr>
              </a:solidFill>
              <a:latin typeface="Helvetica Neue"/>
            </a:endParaRPr>
          </a:p>
        </p:txBody>
      </p:sp>
    </p:spTree>
    <p:extLst>
      <p:ext uri="{BB962C8B-B14F-4D97-AF65-F5344CB8AC3E}">
        <p14:creationId xmlns:p14="http://schemas.microsoft.com/office/powerpoint/2010/main" val="345118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9306C-AF2A-4AA9-B052-DD0D47B3CA3D}"/>
              </a:ext>
            </a:extLst>
          </p:cNvPr>
          <p:cNvSpPr txBox="1"/>
          <p:nvPr/>
        </p:nvSpPr>
        <p:spPr>
          <a:xfrm>
            <a:off x="381740" y="150920"/>
            <a:ext cx="11390050" cy="4847481"/>
          </a:xfrm>
          <a:prstGeom prst="rect">
            <a:avLst/>
          </a:prstGeom>
          <a:noFill/>
        </p:spPr>
        <p:txBody>
          <a:bodyPr wrap="square" rtlCol="0">
            <a:spAutoFit/>
          </a:bodyPr>
          <a:lstStyle/>
          <a:p>
            <a:r>
              <a:rPr lang="en-US" sz="1700" b="1" u="sng" dirty="0">
                <a:latin typeface="Helvetica Neue"/>
              </a:rPr>
              <a:t>Insights drawn from case study analysis</a:t>
            </a:r>
            <a:r>
              <a:rPr lang="en-US" sz="1700" dirty="0">
                <a:latin typeface="Helvetica Neue"/>
              </a:rPr>
              <a:t>:</a:t>
            </a:r>
          </a:p>
          <a:p>
            <a:endParaRPr lang="en-US" sz="1700" dirty="0">
              <a:latin typeface="Helvetica Neue"/>
            </a:endParaRPr>
          </a:p>
          <a:p>
            <a:endParaRPr lang="en-US" sz="1700" dirty="0">
              <a:latin typeface="Helvetica Neue"/>
            </a:endParaRPr>
          </a:p>
          <a:p>
            <a:pPr marL="285750" indent="-285750">
              <a:buClr>
                <a:srgbClr val="C00000"/>
              </a:buClr>
              <a:buFont typeface="Wingdings" panose="05000000000000000000" pitchFamily="2" charset="2"/>
              <a:buChar char="Ø"/>
            </a:pPr>
            <a:r>
              <a:rPr lang="en-US" sz="1700" dirty="0">
                <a:latin typeface="Helvetica Neue"/>
              </a:rPr>
              <a:t>Continuous predictors must be scaled (standardize or normalize) before using them for model training.</a:t>
            </a:r>
          </a:p>
          <a:p>
            <a:pPr marL="285750" indent="-285750">
              <a:buClr>
                <a:srgbClr val="C00000"/>
              </a:buClr>
              <a:buFont typeface="Wingdings" panose="05000000000000000000" pitchFamily="2" charset="2"/>
              <a:buChar char="Ø"/>
            </a:pPr>
            <a:endParaRPr lang="en-US" sz="1700" dirty="0">
              <a:latin typeface="Helvetica Neue"/>
            </a:endParaRPr>
          </a:p>
          <a:p>
            <a:pPr marL="285750" indent="-285750">
              <a:buClr>
                <a:srgbClr val="C00000"/>
              </a:buClr>
              <a:buFont typeface="Wingdings" panose="05000000000000000000" pitchFamily="2" charset="2"/>
              <a:buChar char="Ø"/>
            </a:pPr>
            <a:r>
              <a:rPr lang="en-US" sz="1700" dirty="0">
                <a:latin typeface="Helvetica Neue"/>
              </a:rPr>
              <a:t>Numeric columns need to be analyzed very carefully before outlier treatment due to its heavy skewness.</a:t>
            </a:r>
          </a:p>
          <a:p>
            <a:pPr>
              <a:buClr>
                <a:srgbClr val="C00000"/>
              </a:buClr>
            </a:pPr>
            <a:endParaRPr lang="en-US" sz="1700" dirty="0">
              <a:latin typeface="Helvetica Neue"/>
            </a:endParaRPr>
          </a:p>
          <a:p>
            <a:pPr marL="285750" indent="-285750">
              <a:buClr>
                <a:srgbClr val="C00000"/>
              </a:buClr>
              <a:buFont typeface="Wingdings" panose="05000000000000000000" pitchFamily="2" charset="2"/>
              <a:buChar char="Ø"/>
            </a:pPr>
            <a:r>
              <a:rPr lang="en-US" sz="1700" dirty="0">
                <a:latin typeface="Helvetica Neue"/>
              </a:rPr>
              <a:t>For Random Forest classifier model, categorical predictors like – ‘MNC or not’, ‘Distance from </a:t>
            </a:r>
            <a:r>
              <a:rPr lang="en-US" sz="1700" dirty="0" err="1">
                <a:latin typeface="Helvetica Neue"/>
              </a:rPr>
              <a:t>airport’,’Distance</a:t>
            </a:r>
            <a:r>
              <a:rPr lang="en-US" sz="1700" dirty="0">
                <a:latin typeface="Helvetica Neue"/>
              </a:rPr>
              <a:t> from water source’ and ‘Location’ are observed to be most important features among all.</a:t>
            </a:r>
          </a:p>
          <a:p>
            <a:pPr>
              <a:buClr>
                <a:srgbClr val="C00000"/>
              </a:buClr>
            </a:pPr>
            <a:endParaRPr lang="en-US" sz="1700" dirty="0">
              <a:latin typeface="Helvetica Neue"/>
            </a:endParaRPr>
          </a:p>
          <a:p>
            <a:pPr marL="285750" indent="-285750">
              <a:buClr>
                <a:srgbClr val="C00000"/>
              </a:buClr>
              <a:buFont typeface="Wingdings" panose="05000000000000000000" pitchFamily="2" charset="2"/>
              <a:buChar char="Ø"/>
            </a:pPr>
            <a:r>
              <a:rPr lang="en-US" sz="1700" dirty="0">
                <a:latin typeface="Helvetica Neue"/>
              </a:rPr>
              <a:t>Up-sampling of target variable did not work in betterment of model’s performance rather it had reduced the accuracy as well as precision score than non-sampled version.</a:t>
            </a:r>
          </a:p>
          <a:p>
            <a:pPr>
              <a:buClr>
                <a:srgbClr val="C00000"/>
              </a:buClr>
            </a:pPr>
            <a:endParaRPr lang="en-US" sz="1700" dirty="0">
              <a:latin typeface="Helvetica Neue"/>
            </a:endParaRPr>
          </a:p>
          <a:p>
            <a:pPr marL="285750" indent="-285750">
              <a:buClr>
                <a:srgbClr val="C00000"/>
              </a:buClr>
              <a:buFont typeface="Wingdings" panose="05000000000000000000" pitchFamily="2" charset="2"/>
              <a:buChar char="Ø"/>
            </a:pPr>
            <a:r>
              <a:rPr lang="en-US" sz="1700" dirty="0">
                <a:latin typeface="Helvetica Neue"/>
              </a:rPr>
              <a:t>Altman score can not be used to predict the profitability for upcoming five years and it may be because this score is valid till only two years of prediction.</a:t>
            </a:r>
          </a:p>
          <a:p>
            <a:pPr>
              <a:buClr>
                <a:srgbClr val="C00000"/>
              </a:buClr>
            </a:pPr>
            <a:endParaRPr lang="en-US" dirty="0"/>
          </a:p>
          <a:p>
            <a:pPr marL="285750" indent="-285750">
              <a:buClr>
                <a:srgbClr val="C00000"/>
              </a:buClr>
              <a:buFont typeface="Wingdings" panose="05000000000000000000" pitchFamily="2" charset="2"/>
              <a:buChar char="Ø"/>
            </a:pPr>
            <a:r>
              <a:rPr lang="en-US" sz="1700" dirty="0">
                <a:latin typeface="Helvetica Neue"/>
              </a:rPr>
              <a:t> There is very close competition in model’s performance for each one of algorithms hence an in-depth evaluation is mandatory to look for the best fit model.</a:t>
            </a:r>
          </a:p>
        </p:txBody>
      </p:sp>
    </p:spTree>
    <p:extLst>
      <p:ext uri="{BB962C8B-B14F-4D97-AF65-F5344CB8AC3E}">
        <p14:creationId xmlns:p14="http://schemas.microsoft.com/office/powerpoint/2010/main" val="237429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3A184D-A660-400C-8EFA-E8B53DBBFB74}"/>
              </a:ext>
            </a:extLst>
          </p:cNvPr>
          <p:cNvSpPr txBox="1"/>
          <p:nvPr/>
        </p:nvSpPr>
        <p:spPr>
          <a:xfrm>
            <a:off x="2114365" y="2050741"/>
            <a:ext cx="7963270" cy="1200329"/>
          </a:xfrm>
          <a:prstGeom prst="rect">
            <a:avLst/>
          </a:prstGeom>
          <a:noFill/>
        </p:spPr>
        <p:txBody>
          <a:bodyPr wrap="square" rtlCol="0">
            <a:spAutoFit/>
          </a:bodyPr>
          <a:lstStyle/>
          <a:p>
            <a:pPr algn="ctr"/>
            <a:r>
              <a:rPr lang="en-US" sz="7200" dirty="0">
                <a:solidFill>
                  <a:schemeClr val="accent1">
                    <a:lumMod val="75000"/>
                  </a:schemeClr>
                </a:solidFill>
                <a:latin typeface="Comic Sans MS" panose="030F0702030302020204" pitchFamily="66" charset="0"/>
              </a:rPr>
              <a:t>THANK YOU</a:t>
            </a:r>
          </a:p>
        </p:txBody>
      </p:sp>
    </p:spTree>
    <p:extLst>
      <p:ext uri="{BB962C8B-B14F-4D97-AF65-F5344CB8AC3E}">
        <p14:creationId xmlns:p14="http://schemas.microsoft.com/office/powerpoint/2010/main" val="306360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6B09-A24A-4BBC-9572-0A73092EAC65}"/>
              </a:ext>
            </a:extLst>
          </p:cNvPr>
          <p:cNvSpPr>
            <a:spLocks noGrp="1"/>
          </p:cNvSpPr>
          <p:nvPr>
            <p:ph type="title"/>
          </p:nvPr>
        </p:nvSpPr>
        <p:spPr>
          <a:xfrm>
            <a:off x="1451579" y="1314450"/>
            <a:ext cx="9603275" cy="523876"/>
          </a:xfrm>
        </p:spPr>
        <p:txBody>
          <a:bodyPr>
            <a:normAutofit/>
          </a:bodyPr>
          <a:lstStyle/>
          <a:p>
            <a:r>
              <a:rPr lang="en-US" sz="2800"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B6FBD6E3-8AAB-4467-AC5B-57036129AC01}"/>
              </a:ext>
            </a:extLst>
          </p:cNvPr>
          <p:cNvSpPr>
            <a:spLocks noGrp="1"/>
          </p:cNvSpPr>
          <p:nvPr>
            <p:ph idx="1"/>
          </p:nvPr>
        </p:nvSpPr>
        <p:spPr>
          <a:xfrm>
            <a:off x="1451579" y="1914525"/>
            <a:ext cx="9603275" cy="3809999"/>
          </a:xfrm>
        </p:spPr>
        <p:txBody>
          <a:bodyPr>
            <a:normAutofit fontScale="25000" lnSpcReduction="20000"/>
          </a:bodyPr>
          <a:lstStyle/>
          <a:p>
            <a:pPr marL="0" indent="0">
              <a:buNone/>
            </a:pPr>
            <a:r>
              <a:rPr lang="en-IN" sz="6800" dirty="0">
                <a:effectLst/>
                <a:latin typeface="Helvetica Neue"/>
                <a:ea typeface="Calibri" panose="020F0502020204030204" pitchFamily="34" charset="0"/>
                <a:cs typeface="Calibri Light" panose="020F0302020204030204" pitchFamily="34" charset="0"/>
              </a:rPr>
              <a:t>Financial Analysts would want to predict if the company would be profitable in next 5 years or not.</a:t>
            </a:r>
          </a:p>
          <a:p>
            <a:pPr marL="0" indent="0">
              <a:buNone/>
            </a:pPr>
            <a:endParaRPr lang="en-IN" sz="6800" dirty="0">
              <a:effectLst/>
              <a:latin typeface="Helvetica Neue"/>
              <a:ea typeface="Calibri" panose="020F0502020204030204" pitchFamily="34" charset="0"/>
              <a:cs typeface="Calibri Light" panose="020F0302020204030204" pitchFamily="34" charset="0"/>
            </a:endParaRPr>
          </a:p>
          <a:p>
            <a:r>
              <a:rPr lang="en-IN" sz="6800" b="1" i="1" dirty="0">
                <a:latin typeface="Helvetica Neue"/>
                <a:ea typeface="Calibri" panose="020F0502020204030204" pitchFamily="34" charset="0"/>
                <a:cs typeface="Calibri Light" panose="020F0302020204030204" pitchFamily="34" charset="0"/>
              </a:rPr>
              <a:t>Why profit does matter</a:t>
            </a:r>
            <a:r>
              <a:rPr lang="en-IN" sz="6800" dirty="0">
                <a:latin typeface="Helvetica Neue"/>
                <a:ea typeface="Calibri" panose="020F0502020204030204" pitchFamily="34" charset="0"/>
                <a:cs typeface="Calibri Light" panose="020F0302020204030204" pitchFamily="34" charset="0"/>
              </a:rPr>
              <a:t> </a:t>
            </a:r>
          </a:p>
          <a:p>
            <a:pPr marL="0" indent="0">
              <a:buNone/>
            </a:pPr>
            <a:r>
              <a:rPr lang="en-US" sz="6800" b="0" i="0" dirty="0">
                <a:solidFill>
                  <a:srgbClr val="000000"/>
                </a:solidFill>
                <a:effectLst/>
                <a:latin typeface="Helvetica Neue"/>
                <a:cs typeface="Calibri Light" panose="020F0302020204030204" pitchFamily="34" charset="0"/>
              </a:rPr>
              <a:t>Both revenues and profits are crucial indicators of a company’s financial strength. A company’s revenues drive its operations, and also contribute to its profitability in the long run if there is a steady flow. If the bottom-line, or profit, is growing, it means the company is running its operations efficiently.</a:t>
            </a:r>
          </a:p>
          <a:p>
            <a:pPr marL="0" indent="0">
              <a:buNone/>
            </a:pPr>
            <a:endParaRPr lang="en-US" sz="6800" b="0" i="0" dirty="0">
              <a:solidFill>
                <a:srgbClr val="000000"/>
              </a:solidFill>
              <a:effectLst/>
              <a:latin typeface="Helvetica Neue"/>
              <a:cs typeface="Calibri Light" panose="020F0302020204030204" pitchFamily="34" charset="0"/>
            </a:endParaRPr>
          </a:p>
          <a:p>
            <a:r>
              <a:rPr lang="en-US" sz="6800" b="1" i="1" dirty="0">
                <a:latin typeface="Helvetica Neue"/>
                <a:cs typeface="Calibri Light" panose="020F0302020204030204" pitchFamily="34" charset="0"/>
              </a:rPr>
              <a:t>Target Variable Description</a:t>
            </a:r>
          </a:p>
          <a:p>
            <a:pPr marL="0" indent="0">
              <a:buNone/>
            </a:pPr>
            <a:r>
              <a:rPr lang="en-US" sz="6800" dirty="0">
                <a:latin typeface="Helvetica Neue"/>
                <a:cs typeface="Calibri Light" panose="020F0302020204030204" pitchFamily="34" charset="0"/>
              </a:rPr>
              <a:t>‘</a:t>
            </a:r>
            <a:r>
              <a:rPr lang="en-US" sz="6800" b="1" dirty="0">
                <a:latin typeface="Helvetica Neue"/>
                <a:cs typeface="Calibri Light" panose="020F0302020204030204" pitchFamily="34" charset="0"/>
              </a:rPr>
              <a:t>class</a:t>
            </a:r>
            <a:r>
              <a:rPr lang="en-US" sz="6800" dirty="0">
                <a:latin typeface="Helvetica Neue"/>
                <a:cs typeface="Calibri Light" panose="020F0302020204030204" pitchFamily="34" charset="0"/>
              </a:rPr>
              <a:t>’  is the target variable  with two labels ‘0’ and ‘1’ which denotes ‘not profitable’ and ‘profitable’ respectively.</a:t>
            </a:r>
            <a:endParaRPr lang="en-IN" sz="6800" dirty="0">
              <a:latin typeface="Helvetica Neue"/>
              <a:cs typeface="Calibri Light" panose="020F0302020204030204" pitchFamily="34" charset="0"/>
            </a:endParaRPr>
          </a:p>
          <a:p>
            <a:pPr marL="0" indent="0">
              <a:buNone/>
            </a:pPr>
            <a:br>
              <a:rPr lang="en-US" sz="7200" dirty="0">
                <a:latin typeface="Calibri Light" panose="020F0302020204030204" pitchFamily="34" charset="0"/>
                <a:cs typeface="Calibri Light" panose="020F0302020204030204" pitchFamily="34" charset="0"/>
              </a:rPr>
            </a:br>
            <a:br>
              <a:rPr lang="en-US" sz="1600" dirty="0"/>
            </a:br>
            <a:br>
              <a:rPr lang="en-US" sz="1800" dirty="0">
                <a:latin typeface="Times New Roman" panose="02020603050405020304" pitchFamily="18" charset="0"/>
                <a:cs typeface="Times New Roman" panose="02020603050405020304" pitchFamily="18" charset="0"/>
              </a:rPr>
            </a:br>
            <a:br>
              <a:rPr lang="en-US" sz="1600" dirty="0"/>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830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1D74-BE1A-4059-8303-0031FA5A80D0}"/>
              </a:ext>
            </a:extLst>
          </p:cNvPr>
          <p:cNvSpPr>
            <a:spLocks noGrp="1"/>
          </p:cNvSpPr>
          <p:nvPr>
            <p:ph type="title"/>
          </p:nvPr>
        </p:nvSpPr>
        <p:spPr>
          <a:xfrm>
            <a:off x="1451578" y="1391655"/>
            <a:ext cx="9603275" cy="400051"/>
          </a:xfrm>
        </p:spPr>
        <p:txBody>
          <a:bodyPr>
            <a:noAutofit/>
          </a:bodyPr>
          <a:lstStyle/>
          <a:p>
            <a:r>
              <a:rPr lang="en-US" sz="2800" dirty="0">
                <a:latin typeface="Arial Black" panose="020B0A04020102020204" pitchFamily="34" charset="0"/>
              </a:rPr>
              <a:t>Business understanding</a:t>
            </a:r>
          </a:p>
        </p:txBody>
      </p:sp>
      <p:sp>
        <p:nvSpPr>
          <p:cNvPr id="3" name="Content Placeholder 2">
            <a:extLst>
              <a:ext uri="{FF2B5EF4-FFF2-40B4-BE49-F238E27FC236}">
                <a16:creationId xmlns:a16="http://schemas.microsoft.com/office/drawing/2014/main" id="{589C0AD6-26B3-4D93-9D6E-362985D1FC48}"/>
              </a:ext>
            </a:extLst>
          </p:cNvPr>
          <p:cNvSpPr>
            <a:spLocks noGrp="1"/>
          </p:cNvSpPr>
          <p:nvPr>
            <p:ph idx="1"/>
          </p:nvPr>
        </p:nvSpPr>
        <p:spPr>
          <a:xfrm>
            <a:off x="1451579" y="1885950"/>
            <a:ext cx="9603275" cy="3580395"/>
          </a:xfrm>
        </p:spPr>
        <p:txBody>
          <a:bodyPr>
            <a:normAutofit fontScale="92500"/>
          </a:bodyPr>
          <a:lstStyle/>
          <a:p>
            <a:r>
              <a:rPr lang="en-US" sz="1800" b="0" i="0" dirty="0">
                <a:solidFill>
                  <a:srgbClr val="333333"/>
                </a:solidFill>
                <a:effectLst/>
                <a:latin typeface="Helvetica Neue"/>
              </a:rPr>
              <a:t>Profitability analysis helps stakeholders as well as investors to determine future strategies, investments, and the performance of the business by analyzing the current financial position.</a:t>
            </a:r>
          </a:p>
          <a:p>
            <a:r>
              <a:rPr lang="en-US" sz="1800" dirty="0">
                <a:solidFill>
                  <a:srgbClr val="333333"/>
                </a:solidFill>
                <a:latin typeface="Helvetica Neue"/>
              </a:rPr>
              <a:t>Solution of this case study will help business to identify the growth metrics and how those are influencing the profitability.</a:t>
            </a:r>
          </a:p>
          <a:p>
            <a:r>
              <a:rPr lang="en-US" sz="1800" dirty="0">
                <a:solidFill>
                  <a:srgbClr val="333333"/>
                </a:solidFill>
                <a:latin typeface="Helvetica Neue"/>
              </a:rPr>
              <a:t>Maintain a long-term sustainability and avoid any significant losses to incur.</a:t>
            </a:r>
          </a:p>
          <a:p>
            <a:pPr marL="0" indent="0">
              <a:buNone/>
            </a:pPr>
            <a:r>
              <a:rPr lang="en-US" sz="1800" b="1" i="1" u="sng" dirty="0">
                <a:solidFill>
                  <a:srgbClr val="333333"/>
                </a:solidFill>
                <a:latin typeface="Helvetica Neue"/>
              </a:rPr>
              <a:t>Objective</a:t>
            </a:r>
            <a:r>
              <a:rPr lang="en-US" sz="1800" b="1" dirty="0">
                <a:solidFill>
                  <a:srgbClr val="333333"/>
                </a:solidFill>
                <a:latin typeface="Helvetica Neue"/>
              </a:rPr>
              <a:t>:</a:t>
            </a:r>
          </a:p>
          <a:p>
            <a:pPr marL="0" indent="0">
              <a:buNone/>
            </a:pPr>
            <a:r>
              <a:rPr lang="en-US" sz="1800" b="0" i="0" dirty="0">
                <a:solidFill>
                  <a:srgbClr val="333333"/>
                </a:solidFill>
                <a:effectLst/>
                <a:latin typeface="Helvetica Neue"/>
              </a:rPr>
              <a:t>As a financial analyst, our end goal will be </a:t>
            </a:r>
            <a:r>
              <a:rPr lang="en-US" sz="1800" dirty="0">
                <a:solidFill>
                  <a:srgbClr val="333333"/>
                </a:solidFill>
                <a:latin typeface="Helvetica Neue"/>
              </a:rPr>
              <a:t>to enable shareholders optimizing</a:t>
            </a:r>
            <a:r>
              <a:rPr lang="en-US" sz="1800" b="0" i="0" dirty="0">
                <a:solidFill>
                  <a:srgbClr val="333333"/>
                </a:solidFill>
                <a:effectLst/>
                <a:latin typeface="Helvetica Neue"/>
              </a:rPr>
              <a:t> growth parameters using prediction output along with keep investors aware of current business trend for making a profitable investment.</a:t>
            </a:r>
          </a:p>
        </p:txBody>
      </p:sp>
    </p:spTree>
    <p:extLst>
      <p:ext uri="{BB962C8B-B14F-4D97-AF65-F5344CB8AC3E}">
        <p14:creationId xmlns:p14="http://schemas.microsoft.com/office/powerpoint/2010/main" val="8248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6C8E-4DCB-4BB6-9A06-C6DB8BC78BF1}"/>
              </a:ext>
            </a:extLst>
          </p:cNvPr>
          <p:cNvSpPr>
            <a:spLocks noGrp="1"/>
          </p:cNvSpPr>
          <p:nvPr>
            <p:ph type="title"/>
          </p:nvPr>
        </p:nvSpPr>
        <p:spPr>
          <a:xfrm>
            <a:off x="1451579" y="1278384"/>
            <a:ext cx="9603275" cy="541538"/>
          </a:xfrm>
        </p:spPr>
        <p:txBody>
          <a:bodyPr>
            <a:normAutofit/>
          </a:bodyPr>
          <a:lstStyle/>
          <a:p>
            <a:r>
              <a:rPr lang="en-US" sz="2800" dirty="0">
                <a:latin typeface="Arial Black" panose="020B0A04020102020204" pitchFamily="34" charset="0"/>
                <a:cs typeface="Times New Roman" panose="02020603050405020304" pitchFamily="18" charset="0"/>
              </a:rPr>
              <a:t>Finalizing the error metrics</a:t>
            </a:r>
          </a:p>
        </p:txBody>
      </p:sp>
      <p:sp>
        <p:nvSpPr>
          <p:cNvPr id="3" name="Content Placeholder 2">
            <a:extLst>
              <a:ext uri="{FF2B5EF4-FFF2-40B4-BE49-F238E27FC236}">
                <a16:creationId xmlns:a16="http://schemas.microsoft.com/office/drawing/2014/main" id="{25CAB243-1B47-4174-A5EC-3273CC3E8403}"/>
              </a:ext>
            </a:extLst>
          </p:cNvPr>
          <p:cNvSpPr>
            <a:spLocks noGrp="1"/>
          </p:cNvSpPr>
          <p:nvPr>
            <p:ph idx="1"/>
          </p:nvPr>
        </p:nvSpPr>
        <p:spPr>
          <a:xfrm>
            <a:off x="1451579" y="1962466"/>
            <a:ext cx="9603275" cy="3450613"/>
          </a:xfrm>
        </p:spPr>
        <p:txBody>
          <a:bodyPr>
            <a:normAutofit lnSpcReduction="10000"/>
          </a:bodyPr>
          <a:lstStyle/>
          <a:p>
            <a:r>
              <a:rPr lang="en-US" sz="1700" dirty="0">
                <a:latin typeface="Helvetica Neue"/>
              </a:rPr>
              <a:t>It is important for business to find out the correct predictions out of total predictions so that they can clearly visualize the current financial situation of their firm. Hence, </a:t>
            </a:r>
            <a:r>
              <a:rPr lang="en-US" sz="1700" b="1" dirty="0">
                <a:latin typeface="Helvetica Neue"/>
              </a:rPr>
              <a:t>accuracy</a:t>
            </a:r>
            <a:r>
              <a:rPr lang="en-US" sz="1700" dirty="0">
                <a:latin typeface="Helvetica Neue"/>
              </a:rPr>
              <a:t> and </a:t>
            </a:r>
            <a:r>
              <a:rPr lang="en-US" sz="1700" b="1" dirty="0">
                <a:latin typeface="Helvetica Neue"/>
              </a:rPr>
              <a:t>f1-score</a:t>
            </a:r>
            <a:r>
              <a:rPr lang="en-US" sz="1700" dirty="0">
                <a:latin typeface="Helvetica Neue"/>
              </a:rPr>
              <a:t> might be the choices here.</a:t>
            </a:r>
          </a:p>
          <a:p>
            <a:pPr marL="0" indent="0">
              <a:buNone/>
            </a:pPr>
            <a:endParaRPr lang="en-US" sz="1700" dirty="0">
              <a:latin typeface="Helvetica Neue"/>
            </a:endParaRPr>
          </a:p>
          <a:p>
            <a:r>
              <a:rPr lang="en-US" sz="1700" dirty="0">
                <a:latin typeface="Helvetica Neue"/>
              </a:rPr>
              <a:t>Due to presence of class imbalance in target variable, it is preferred to go with </a:t>
            </a:r>
            <a:r>
              <a:rPr lang="en-US" sz="1700" b="1" dirty="0">
                <a:latin typeface="Helvetica Neue"/>
              </a:rPr>
              <a:t>f1-score</a:t>
            </a:r>
            <a:r>
              <a:rPr lang="en-US" sz="1700" dirty="0">
                <a:latin typeface="Helvetica Neue"/>
              </a:rPr>
              <a:t> for model evaluation and a higher f1-score signify the model as best fit.</a:t>
            </a:r>
          </a:p>
          <a:p>
            <a:pPr marL="0" indent="0">
              <a:buNone/>
            </a:pPr>
            <a:endParaRPr lang="en-US" sz="1700" dirty="0">
              <a:latin typeface="Helvetica Neue"/>
            </a:endParaRPr>
          </a:p>
          <a:p>
            <a:r>
              <a:rPr lang="en-US" sz="1700" dirty="0">
                <a:latin typeface="Helvetica Neue"/>
              </a:rPr>
              <a:t>Also the final model must be able to reduce the false positives (i.e. identifying non-profitable firms as profitable) to avoid financial losses which investors may face due to spending money on non-profitable organizations. Therefore, a high </a:t>
            </a:r>
            <a:r>
              <a:rPr lang="en-US" sz="1700" b="1" dirty="0">
                <a:latin typeface="Helvetica Neue"/>
              </a:rPr>
              <a:t>precision</a:t>
            </a:r>
            <a:r>
              <a:rPr lang="en-US" sz="1700" dirty="0">
                <a:latin typeface="Helvetica Neue"/>
              </a:rPr>
              <a:t> value is preferable.</a:t>
            </a:r>
          </a:p>
        </p:txBody>
      </p:sp>
    </p:spTree>
    <p:extLst>
      <p:ext uri="{BB962C8B-B14F-4D97-AF65-F5344CB8AC3E}">
        <p14:creationId xmlns:p14="http://schemas.microsoft.com/office/powerpoint/2010/main" val="374331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E310-4AE0-47DE-9948-70C15E5240C6}"/>
              </a:ext>
            </a:extLst>
          </p:cNvPr>
          <p:cNvSpPr>
            <a:spLocks noGrp="1"/>
          </p:cNvSpPr>
          <p:nvPr>
            <p:ph type="title"/>
          </p:nvPr>
        </p:nvSpPr>
        <p:spPr>
          <a:xfrm>
            <a:off x="1451579" y="1287262"/>
            <a:ext cx="9603275" cy="566492"/>
          </a:xfrm>
        </p:spPr>
        <p:txBody>
          <a:bodyPr>
            <a:normAutofit/>
          </a:bodyPr>
          <a:lstStyle/>
          <a:p>
            <a:r>
              <a:rPr lang="en-US" sz="2800" b="1" dirty="0">
                <a:latin typeface="Arial Black" panose="020B0A04020102020204" pitchFamily="34" charset="0"/>
              </a:rPr>
              <a:t>Data understanding</a:t>
            </a:r>
          </a:p>
        </p:txBody>
      </p:sp>
      <p:sp>
        <p:nvSpPr>
          <p:cNvPr id="3" name="Content Placeholder 2">
            <a:extLst>
              <a:ext uri="{FF2B5EF4-FFF2-40B4-BE49-F238E27FC236}">
                <a16:creationId xmlns:a16="http://schemas.microsoft.com/office/drawing/2014/main" id="{B6A68B73-A9D8-4F3D-B7AE-099F3E129691}"/>
              </a:ext>
            </a:extLst>
          </p:cNvPr>
          <p:cNvSpPr>
            <a:spLocks noGrp="1"/>
          </p:cNvSpPr>
          <p:nvPr>
            <p:ph idx="1"/>
          </p:nvPr>
        </p:nvSpPr>
        <p:spPr>
          <a:xfrm>
            <a:off x="1451579" y="1853754"/>
            <a:ext cx="9603275" cy="3854588"/>
          </a:xfrm>
        </p:spPr>
        <p:txBody>
          <a:bodyPr>
            <a:normAutofit fontScale="85000" lnSpcReduction="20000"/>
          </a:bodyPr>
          <a:lstStyle/>
          <a:p>
            <a:r>
              <a:rPr lang="en-US" dirty="0">
                <a:latin typeface="Helvetica Neue"/>
              </a:rPr>
              <a:t>Data consists of total 43261 rows and 16 columns.</a:t>
            </a:r>
          </a:p>
          <a:p>
            <a:r>
              <a:rPr lang="en-US" dirty="0">
                <a:latin typeface="Helvetica Neue"/>
              </a:rPr>
              <a:t>There are 1 object column, 9 float columns, 6 integer columns.</a:t>
            </a:r>
          </a:p>
          <a:p>
            <a:r>
              <a:rPr lang="en-US" dirty="0">
                <a:latin typeface="Helvetica Neue"/>
              </a:rPr>
              <a:t>Types of columns:</a:t>
            </a:r>
          </a:p>
          <a:p>
            <a:pPr marL="0" indent="0">
              <a:buNone/>
            </a:pPr>
            <a:r>
              <a:rPr lang="en-US" dirty="0">
                <a:latin typeface="Helvetica Neue"/>
              </a:rPr>
              <a:t>    </a:t>
            </a:r>
            <a:r>
              <a:rPr lang="en-US" b="1" i="1" dirty="0">
                <a:latin typeface="Helvetica Neue"/>
              </a:rPr>
              <a:t>Continuous predictors</a:t>
            </a:r>
            <a:r>
              <a:rPr lang="en-US" dirty="0">
                <a:latin typeface="Helvetica Neue"/>
              </a:rPr>
              <a:t> – ‘Total liabilities vs Total Assets’, ‘Working Capital vs total assets’,</a:t>
            </a:r>
          </a:p>
          <a:p>
            <a:pPr marL="0" indent="0">
              <a:buNone/>
            </a:pPr>
            <a:r>
              <a:rPr lang="en-US" dirty="0">
                <a:latin typeface="Helvetica Neue"/>
              </a:rPr>
              <a:t>    ‘Current Assets vs short-term liabilities’, ‘Retained earning vs total assets’, ‘Sales vs total  assets’, ‘Equity vs total assets’ , ‘gf and interest vs total assets’ , ‘total liabilities vs gross profit and depreciation’.</a:t>
            </a:r>
          </a:p>
          <a:p>
            <a:pPr marL="0" indent="0">
              <a:buNone/>
            </a:pPr>
            <a:r>
              <a:rPr lang="en-US" dirty="0">
                <a:latin typeface="Helvetica Neue"/>
              </a:rPr>
              <a:t>     </a:t>
            </a:r>
            <a:r>
              <a:rPr lang="en-US" b="1" i="1" dirty="0">
                <a:latin typeface="Helvetica Neue"/>
              </a:rPr>
              <a:t>Categorical predictors</a:t>
            </a:r>
            <a:r>
              <a:rPr lang="en-US" b="1" dirty="0">
                <a:latin typeface="Helvetica Neue"/>
              </a:rPr>
              <a:t> </a:t>
            </a:r>
            <a:r>
              <a:rPr lang="en-US" dirty="0">
                <a:latin typeface="Helvetica Neue"/>
              </a:rPr>
              <a:t>– ‘Industry type’, ‘Distance from airport’, ‘Employee strength’ , ‘MNC or not’ , ‘Location’ , ‘Distances from water source’ , ‘powered by green energy’.</a:t>
            </a:r>
          </a:p>
          <a:p>
            <a:r>
              <a:rPr lang="en-US" dirty="0">
                <a:latin typeface="Helvetica Neue"/>
              </a:rPr>
              <a:t>Target variable is having a distribution as : 71</a:t>
            </a:r>
            <a:r>
              <a:rPr lang="en-US">
                <a:latin typeface="Helvetica Neue"/>
              </a:rPr>
              <a:t>% 0’s </a:t>
            </a:r>
            <a:r>
              <a:rPr lang="en-US" dirty="0">
                <a:latin typeface="Helvetica Neue"/>
              </a:rPr>
              <a:t>and 29</a:t>
            </a:r>
            <a:r>
              <a:rPr lang="en-US">
                <a:latin typeface="Helvetica Neue"/>
              </a:rPr>
              <a:t>% 1’s</a:t>
            </a:r>
            <a:r>
              <a:rPr lang="en-US" dirty="0">
                <a:latin typeface="Helvetica Neue"/>
              </a:rPr>
              <a:t>. As this is a binary variable, a classification model will be built on given data.</a:t>
            </a:r>
          </a:p>
          <a:p>
            <a:endParaRPr lang="en-US" dirty="0"/>
          </a:p>
        </p:txBody>
      </p:sp>
    </p:spTree>
    <p:extLst>
      <p:ext uri="{BB962C8B-B14F-4D97-AF65-F5344CB8AC3E}">
        <p14:creationId xmlns:p14="http://schemas.microsoft.com/office/powerpoint/2010/main" val="407705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829D-5BBB-41BA-87B3-74B246C4AC2A}"/>
              </a:ext>
            </a:extLst>
          </p:cNvPr>
          <p:cNvSpPr>
            <a:spLocks noGrp="1"/>
          </p:cNvSpPr>
          <p:nvPr>
            <p:ph type="title"/>
          </p:nvPr>
        </p:nvSpPr>
        <p:spPr>
          <a:xfrm>
            <a:off x="1451579" y="1358283"/>
            <a:ext cx="9603275" cy="495471"/>
          </a:xfrm>
        </p:spPr>
        <p:txBody>
          <a:bodyPr>
            <a:normAutofit fontScale="90000"/>
          </a:bodyPr>
          <a:lstStyle/>
          <a:p>
            <a:r>
              <a:rPr lang="en-US" sz="3100" dirty="0">
                <a:latin typeface="Arial Black" panose="020B0A04020102020204" pitchFamily="34" charset="0"/>
              </a:rPr>
              <a:t>Data pre-processing</a:t>
            </a:r>
            <a:r>
              <a:rPr lang="en-US" dirty="0"/>
              <a:t>	</a:t>
            </a:r>
          </a:p>
        </p:txBody>
      </p:sp>
      <p:sp>
        <p:nvSpPr>
          <p:cNvPr id="3" name="Content Placeholder 2">
            <a:extLst>
              <a:ext uri="{FF2B5EF4-FFF2-40B4-BE49-F238E27FC236}">
                <a16:creationId xmlns:a16="http://schemas.microsoft.com/office/drawing/2014/main" id="{A8EDD1CC-54CB-4F68-9A9D-F9290B933EF6}"/>
              </a:ext>
            </a:extLst>
          </p:cNvPr>
          <p:cNvSpPr>
            <a:spLocks noGrp="1"/>
          </p:cNvSpPr>
          <p:nvPr>
            <p:ph idx="1"/>
          </p:nvPr>
        </p:nvSpPr>
        <p:spPr>
          <a:xfrm>
            <a:off x="1451579" y="1853754"/>
            <a:ext cx="10320211" cy="4262961"/>
          </a:xfrm>
        </p:spPr>
        <p:txBody>
          <a:bodyPr>
            <a:normAutofit fontScale="55000" lnSpcReduction="20000"/>
          </a:bodyPr>
          <a:lstStyle/>
          <a:p>
            <a:r>
              <a:rPr lang="en-US" sz="2900" i="1" dirty="0">
                <a:latin typeface="Helvetica Neue"/>
              </a:rPr>
              <a:t>Data type conversion </a:t>
            </a:r>
            <a:r>
              <a:rPr lang="en-US" sz="2900" dirty="0">
                <a:latin typeface="Helvetica Neue"/>
              </a:rPr>
              <a:t>– Converted columns with less numbers of unique values to ‘category’.</a:t>
            </a:r>
          </a:p>
          <a:p>
            <a:r>
              <a:rPr lang="en-US" sz="2900" i="1" dirty="0">
                <a:latin typeface="Helvetica Neue"/>
              </a:rPr>
              <a:t>Missing value treatment </a:t>
            </a:r>
            <a:r>
              <a:rPr lang="en-US" sz="2900" dirty="0">
                <a:latin typeface="Helvetica Neue"/>
              </a:rPr>
              <a:t>– </a:t>
            </a:r>
          </a:p>
          <a:p>
            <a:pPr marL="0" indent="0">
              <a:buNone/>
            </a:pPr>
            <a:r>
              <a:rPr lang="en-US" sz="2900" dirty="0">
                <a:latin typeface="Helvetica Neue"/>
              </a:rPr>
              <a:t>   1) Filled missing values of ‘powered by green energy’ using mode value (column contains close to 5% null entries).</a:t>
            </a:r>
          </a:p>
          <a:p>
            <a:pPr marL="0" indent="0">
              <a:buNone/>
            </a:pPr>
            <a:r>
              <a:rPr lang="en-US" sz="2900" dirty="0">
                <a:latin typeface="Helvetica Neue"/>
              </a:rPr>
              <a:t>   2) Dropped all other columns contain missing values (~0%).</a:t>
            </a:r>
          </a:p>
          <a:p>
            <a:r>
              <a:rPr lang="en-US" sz="2900" b="1" i="1" dirty="0">
                <a:latin typeface="Helvetica Neue"/>
              </a:rPr>
              <a:t>Univariate Analysis of continuous data</a:t>
            </a:r>
            <a:r>
              <a:rPr lang="en-US" sz="2900" i="1" dirty="0">
                <a:latin typeface="Helvetica Neue"/>
              </a:rPr>
              <a:t> </a:t>
            </a:r>
            <a:r>
              <a:rPr lang="en-US" sz="2900" dirty="0">
                <a:latin typeface="Helvetica Neue"/>
              </a:rPr>
              <a:t>-</a:t>
            </a:r>
          </a:p>
          <a:p>
            <a:pPr marL="0" indent="0">
              <a:buNone/>
            </a:pPr>
            <a:r>
              <a:rPr lang="en-US" sz="2900" dirty="0">
                <a:latin typeface="Helvetica Neue"/>
              </a:rPr>
              <a:t>Plotted histogram charts for continuous predictors which clearly show presence of skewness in all columns.</a:t>
            </a:r>
          </a:p>
          <a:p>
            <a:pPr marL="0" indent="0">
              <a:buNone/>
            </a:pPr>
            <a:r>
              <a:rPr lang="en-US" sz="2900" dirty="0">
                <a:latin typeface="Helvetica Neue"/>
              </a:rPr>
              <a:t> Hence performed outlier treatment</a:t>
            </a:r>
          </a:p>
          <a:p>
            <a:pPr marL="0" indent="0">
              <a:buNone/>
            </a:pPr>
            <a:r>
              <a:rPr lang="en-US" sz="2900" dirty="0">
                <a:latin typeface="Helvetica Neue"/>
              </a:rPr>
              <a:t> to remove skewness from these </a:t>
            </a:r>
          </a:p>
          <a:p>
            <a:pPr marL="0" indent="0">
              <a:buNone/>
            </a:pPr>
            <a:r>
              <a:rPr lang="en-US" sz="2900" dirty="0">
                <a:latin typeface="Helvetica Neue"/>
              </a:rPr>
              <a:t> columns.</a:t>
            </a:r>
          </a:p>
          <a:p>
            <a:pPr marL="0" indent="0">
              <a:buNone/>
            </a:pPr>
            <a:r>
              <a:rPr lang="en-US" dirty="0"/>
              <a:t>         </a:t>
            </a:r>
          </a:p>
        </p:txBody>
      </p:sp>
      <p:pic>
        <p:nvPicPr>
          <p:cNvPr id="5" name="Picture 4">
            <a:extLst>
              <a:ext uri="{FF2B5EF4-FFF2-40B4-BE49-F238E27FC236}">
                <a16:creationId xmlns:a16="http://schemas.microsoft.com/office/drawing/2014/main" id="{DB93A055-7779-4D01-A636-F995AC9C9F52}"/>
              </a:ext>
            </a:extLst>
          </p:cNvPr>
          <p:cNvPicPr>
            <a:picLocks noChangeAspect="1"/>
          </p:cNvPicPr>
          <p:nvPr/>
        </p:nvPicPr>
        <p:blipFill>
          <a:blip r:embed="rId2"/>
          <a:stretch>
            <a:fillRect/>
          </a:stretch>
        </p:blipFill>
        <p:spPr>
          <a:xfrm>
            <a:off x="4945937" y="4376692"/>
            <a:ext cx="6825853" cy="1740023"/>
          </a:xfrm>
          <a:prstGeom prst="rect">
            <a:avLst/>
          </a:prstGeom>
        </p:spPr>
      </p:pic>
    </p:spTree>
    <p:extLst>
      <p:ext uri="{BB962C8B-B14F-4D97-AF65-F5344CB8AC3E}">
        <p14:creationId xmlns:p14="http://schemas.microsoft.com/office/powerpoint/2010/main" val="305184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306F68-9940-4EF2-8395-9B9117E64710}"/>
              </a:ext>
            </a:extLst>
          </p:cNvPr>
          <p:cNvSpPr txBox="1"/>
          <p:nvPr/>
        </p:nvSpPr>
        <p:spPr>
          <a:xfrm>
            <a:off x="488272" y="701336"/>
            <a:ext cx="10937290" cy="432426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1700" i="1" dirty="0">
                <a:latin typeface="Helvetica Neue"/>
              </a:rPr>
              <a:t>Outlier Treatment </a:t>
            </a:r>
            <a:r>
              <a:rPr lang="en-US" sz="1700" dirty="0">
                <a:latin typeface="Helvetica Neue"/>
              </a:rPr>
              <a:t>– </a:t>
            </a:r>
          </a:p>
          <a:p>
            <a:pPr>
              <a:buClr>
                <a:srgbClr val="C00000"/>
              </a:buClr>
            </a:pPr>
            <a:r>
              <a:rPr lang="en-US" sz="1700" dirty="0">
                <a:latin typeface="Helvetica Neue"/>
              </a:rPr>
              <a:t>     1) Standard normalized all numeric columns by calculating z-score of each one.</a:t>
            </a:r>
          </a:p>
          <a:p>
            <a:pPr>
              <a:buClr>
                <a:srgbClr val="C00000"/>
              </a:buClr>
            </a:pPr>
            <a:endParaRPr lang="en-US" sz="1700" dirty="0">
              <a:latin typeface="Helvetica Neue"/>
            </a:endParaRPr>
          </a:p>
          <a:p>
            <a:pPr>
              <a:buClr>
                <a:srgbClr val="C00000"/>
              </a:buClr>
            </a:pPr>
            <a:r>
              <a:rPr lang="en-US" sz="1700" dirty="0">
                <a:latin typeface="Helvetica Neue"/>
              </a:rPr>
              <a:t>     2) Eliminated all those rows which is having z-score &gt;3 or z-score &lt; -3 from main data (as per statistics, data points fall beyond +3 or -3 standard deviation from mean on z-scale can be considered as outliers).</a:t>
            </a:r>
          </a:p>
          <a:p>
            <a:pPr>
              <a:buClr>
                <a:srgbClr val="C00000"/>
              </a:buClr>
            </a:pPr>
            <a:endParaRPr lang="en-US" sz="1700" dirty="0">
              <a:latin typeface="Helvetica Neue"/>
            </a:endParaRPr>
          </a:p>
          <a:p>
            <a:pPr>
              <a:buClr>
                <a:srgbClr val="C00000"/>
              </a:buClr>
            </a:pPr>
            <a:r>
              <a:rPr lang="en-US" sz="1400" i="1" dirty="0">
                <a:latin typeface="Helvetica Neue"/>
              </a:rPr>
              <a:t>Observations</a:t>
            </a:r>
            <a:r>
              <a:rPr lang="en-US" sz="1700" i="1" dirty="0">
                <a:latin typeface="Helvetica Neue"/>
              </a:rPr>
              <a:t>:</a:t>
            </a:r>
          </a:p>
          <a:p>
            <a:pPr>
              <a:buClr>
                <a:srgbClr val="C00000"/>
              </a:buClr>
            </a:pPr>
            <a:r>
              <a:rPr lang="en-US" sz="1700" dirty="0">
                <a:latin typeface="Helvetica Neue"/>
              </a:rPr>
              <a:t>This has been observed that, although outliers has been treated skewness remains within data due to the in built narrow distribution of all numeric columns. Hence, those values cannot be considered as outliers completely and needed for model building.</a:t>
            </a:r>
          </a:p>
          <a:p>
            <a:pPr>
              <a:buClr>
                <a:srgbClr val="C00000"/>
              </a:buClr>
            </a:pPr>
            <a:endParaRPr lang="en-US" sz="1700" dirty="0">
              <a:latin typeface="Helvetica Neue"/>
            </a:endParaRPr>
          </a:p>
          <a:p>
            <a:pPr>
              <a:buClr>
                <a:srgbClr val="C00000"/>
              </a:buClr>
            </a:pPr>
            <a:r>
              <a:rPr lang="en-US" sz="1400" i="1" dirty="0">
                <a:latin typeface="Helvetica Neue"/>
              </a:rPr>
              <a:t>Below is the histograms after outlier treatment </a:t>
            </a:r>
            <a:r>
              <a:rPr lang="en-US" sz="1700" i="1" dirty="0">
                <a:latin typeface="Helvetica Neue"/>
              </a:rPr>
              <a:t>: </a:t>
            </a:r>
          </a:p>
          <a:p>
            <a:pPr>
              <a:buClr>
                <a:srgbClr val="C00000"/>
              </a:buClr>
            </a:pPr>
            <a:endParaRPr lang="en-US" sz="1700" dirty="0">
              <a:latin typeface="Helvetica Neue"/>
            </a:endParaRPr>
          </a:p>
          <a:p>
            <a:pPr>
              <a:buClr>
                <a:srgbClr val="C00000"/>
              </a:buClr>
            </a:pPr>
            <a:endParaRPr lang="en-US" dirty="0"/>
          </a:p>
          <a:p>
            <a:pPr>
              <a:buClr>
                <a:srgbClr val="C00000"/>
              </a:buClr>
            </a:pPr>
            <a:endParaRPr lang="en-US" dirty="0"/>
          </a:p>
          <a:p>
            <a:pPr>
              <a:buClr>
                <a:srgbClr val="C00000"/>
              </a:buClr>
            </a:pPr>
            <a:endParaRPr lang="en-US" dirty="0"/>
          </a:p>
        </p:txBody>
      </p:sp>
      <p:pic>
        <p:nvPicPr>
          <p:cNvPr id="4" name="Picture 3">
            <a:extLst>
              <a:ext uri="{FF2B5EF4-FFF2-40B4-BE49-F238E27FC236}">
                <a16:creationId xmlns:a16="http://schemas.microsoft.com/office/drawing/2014/main" id="{5BEC7925-E017-41E0-91D5-05F9BC154939}"/>
              </a:ext>
            </a:extLst>
          </p:cNvPr>
          <p:cNvPicPr>
            <a:picLocks noChangeAspect="1"/>
          </p:cNvPicPr>
          <p:nvPr/>
        </p:nvPicPr>
        <p:blipFill>
          <a:blip r:embed="rId2"/>
          <a:stretch>
            <a:fillRect/>
          </a:stretch>
        </p:blipFill>
        <p:spPr>
          <a:xfrm>
            <a:off x="550416" y="3976090"/>
            <a:ext cx="10688714" cy="2099013"/>
          </a:xfrm>
          <a:prstGeom prst="rect">
            <a:avLst/>
          </a:prstGeom>
        </p:spPr>
      </p:pic>
    </p:spTree>
    <p:extLst>
      <p:ext uri="{BB962C8B-B14F-4D97-AF65-F5344CB8AC3E}">
        <p14:creationId xmlns:p14="http://schemas.microsoft.com/office/powerpoint/2010/main" val="100276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F9F89B-5DC3-4B81-9EDF-EBF7F9C58555}"/>
              </a:ext>
            </a:extLst>
          </p:cNvPr>
          <p:cNvSpPr txBox="1"/>
          <p:nvPr/>
        </p:nvSpPr>
        <p:spPr>
          <a:xfrm>
            <a:off x="550416" y="443883"/>
            <a:ext cx="11221374" cy="1138773"/>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1700" b="1" i="1" dirty="0">
                <a:latin typeface="Helvetica Neue"/>
              </a:rPr>
              <a:t>Univariate analysis of categorical columns</a:t>
            </a:r>
            <a:r>
              <a:rPr lang="en-US" sz="1700" i="1" dirty="0">
                <a:latin typeface="Helvetica Neue"/>
              </a:rPr>
              <a:t> </a:t>
            </a:r>
            <a:r>
              <a:rPr lang="en-US" sz="1700" dirty="0">
                <a:latin typeface="Helvetica Neue"/>
              </a:rPr>
              <a:t>–</a:t>
            </a:r>
          </a:p>
          <a:p>
            <a:pPr>
              <a:buClr>
                <a:srgbClr val="C00000"/>
              </a:buClr>
            </a:pPr>
            <a:r>
              <a:rPr lang="en-US" sz="1700" dirty="0">
                <a:latin typeface="Helvetica Neue"/>
              </a:rPr>
              <a:t>     Plotted individual bar charts to visualize the categorical data distribution.</a:t>
            </a:r>
          </a:p>
          <a:p>
            <a:pPr>
              <a:buClr>
                <a:srgbClr val="C00000"/>
              </a:buClr>
            </a:pPr>
            <a:r>
              <a:rPr lang="en-US" sz="1700" dirty="0">
                <a:latin typeface="Helvetica Neue"/>
              </a:rPr>
              <a:t>     </a:t>
            </a:r>
          </a:p>
          <a:p>
            <a:pPr>
              <a:buClr>
                <a:srgbClr val="C00000"/>
              </a:buClr>
            </a:pPr>
            <a:endParaRPr lang="en-US" sz="1700" dirty="0">
              <a:latin typeface="Helvetica Neue"/>
            </a:endParaRPr>
          </a:p>
        </p:txBody>
      </p:sp>
      <p:pic>
        <p:nvPicPr>
          <p:cNvPr id="6" name="Picture 5">
            <a:extLst>
              <a:ext uri="{FF2B5EF4-FFF2-40B4-BE49-F238E27FC236}">
                <a16:creationId xmlns:a16="http://schemas.microsoft.com/office/drawing/2014/main" id="{5C265221-19C9-487A-978B-107F1655B617}"/>
              </a:ext>
            </a:extLst>
          </p:cNvPr>
          <p:cNvPicPr>
            <a:picLocks noChangeAspect="1"/>
          </p:cNvPicPr>
          <p:nvPr/>
        </p:nvPicPr>
        <p:blipFill>
          <a:blip r:embed="rId2"/>
          <a:stretch>
            <a:fillRect/>
          </a:stretch>
        </p:blipFill>
        <p:spPr>
          <a:xfrm>
            <a:off x="994299" y="1175175"/>
            <a:ext cx="10111665" cy="2316064"/>
          </a:xfrm>
          <a:prstGeom prst="rect">
            <a:avLst/>
          </a:prstGeom>
        </p:spPr>
      </p:pic>
      <p:sp>
        <p:nvSpPr>
          <p:cNvPr id="7" name="TextBox 6">
            <a:extLst>
              <a:ext uri="{FF2B5EF4-FFF2-40B4-BE49-F238E27FC236}">
                <a16:creationId xmlns:a16="http://schemas.microsoft.com/office/drawing/2014/main" id="{B95EAD22-C2F3-456B-8DB8-C21C9B527C21}"/>
              </a:ext>
            </a:extLst>
          </p:cNvPr>
          <p:cNvSpPr txBox="1"/>
          <p:nvPr/>
        </p:nvSpPr>
        <p:spPr>
          <a:xfrm>
            <a:off x="621438" y="3622366"/>
            <a:ext cx="11221374" cy="218521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1700" i="1" dirty="0">
                <a:latin typeface="Helvetica Neue"/>
              </a:rPr>
              <a:t>Observations - </a:t>
            </a:r>
            <a:endParaRPr lang="en-US" sz="1700" dirty="0">
              <a:latin typeface="Helvetica Neue"/>
            </a:endParaRPr>
          </a:p>
          <a:p>
            <a:pPr>
              <a:buClr>
                <a:srgbClr val="C00000"/>
              </a:buClr>
            </a:pPr>
            <a:r>
              <a:rPr lang="en-US" sz="1700" dirty="0">
                <a:latin typeface="Helvetica Neue"/>
              </a:rPr>
              <a:t>     1) ‘Textile’ is the largest segment to contribute compared to other industries.</a:t>
            </a:r>
          </a:p>
          <a:p>
            <a:pPr>
              <a:buClr>
                <a:srgbClr val="C00000"/>
              </a:buClr>
            </a:pPr>
            <a:r>
              <a:rPr lang="en-US" sz="1700" dirty="0">
                <a:latin typeface="Helvetica Neue"/>
              </a:rPr>
              <a:t>     2) More number of industries are situated in ‘Metropolitan’ areas.</a:t>
            </a:r>
          </a:p>
          <a:p>
            <a:pPr>
              <a:buClr>
                <a:srgbClr val="C00000"/>
              </a:buClr>
            </a:pPr>
            <a:r>
              <a:rPr lang="en-US" sz="1700" dirty="0">
                <a:latin typeface="Helvetica Neue"/>
              </a:rPr>
              <a:t>     3) There are larger number of firms which are more than 30% powered by green energy.</a:t>
            </a:r>
          </a:p>
          <a:p>
            <a:pPr>
              <a:buClr>
                <a:srgbClr val="C00000"/>
              </a:buClr>
            </a:pPr>
            <a:r>
              <a:rPr lang="en-US" sz="1700" dirty="0">
                <a:latin typeface="Helvetica Neue"/>
              </a:rPr>
              <a:t>     4) Most of the companies have employee strength less than 5000 and MNCs are higher than non MNCs.</a:t>
            </a:r>
          </a:p>
          <a:p>
            <a:pPr>
              <a:buClr>
                <a:srgbClr val="C00000"/>
              </a:buClr>
            </a:pPr>
            <a:r>
              <a:rPr lang="en-US" sz="1700" dirty="0">
                <a:latin typeface="Helvetica Neue"/>
              </a:rPr>
              <a:t>     5) Mainly industries are built closer to airport and water source.</a:t>
            </a:r>
          </a:p>
          <a:p>
            <a:pPr>
              <a:buClr>
                <a:srgbClr val="C00000"/>
              </a:buClr>
            </a:pPr>
            <a:r>
              <a:rPr lang="en-US" sz="1700" dirty="0">
                <a:latin typeface="Helvetica Neue"/>
              </a:rPr>
              <a:t>     </a:t>
            </a:r>
          </a:p>
          <a:p>
            <a:pPr>
              <a:buClr>
                <a:srgbClr val="C00000"/>
              </a:buClr>
            </a:pPr>
            <a:endParaRPr lang="en-US" sz="1700" dirty="0">
              <a:latin typeface="Helvetica Neue"/>
            </a:endParaRPr>
          </a:p>
        </p:txBody>
      </p:sp>
    </p:spTree>
    <p:extLst>
      <p:ext uri="{BB962C8B-B14F-4D97-AF65-F5344CB8AC3E}">
        <p14:creationId xmlns:p14="http://schemas.microsoft.com/office/powerpoint/2010/main" val="401558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2CEF-14B9-466A-A813-EDAFE6AE9FD6}"/>
              </a:ext>
            </a:extLst>
          </p:cNvPr>
          <p:cNvSpPr>
            <a:spLocks noGrp="1"/>
          </p:cNvSpPr>
          <p:nvPr>
            <p:ph type="title"/>
          </p:nvPr>
        </p:nvSpPr>
        <p:spPr>
          <a:xfrm>
            <a:off x="1451579" y="1278384"/>
            <a:ext cx="9603275" cy="575370"/>
          </a:xfrm>
        </p:spPr>
        <p:txBody>
          <a:bodyPr>
            <a:normAutofit/>
          </a:bodyPr>
          <a:lstStyle/>
          <a:p>
            <a:r>
              <a:rPr lang="en-US" sz="2800" dirty="0">
                <a:latin typeface="Arial Black" panose="020B0A04020102020204" pitchFamily="34" charset="0"/>
              </a:rPr>
              <a:t>Bi-variate analysis</a:t>
            </a:r>
          </a:p>
        </p:txBody>
      </p:sp>
      <p:sp>
        <p:nvSpPr>
          <p:cNvPr id="3" name="Content Placeholder 2">
            <a:extLst>
              <a:ext uri="{FF2B5EF4-FFF2-40B4-BE49-F238E27FC236}">
                <a16:creationId xmlns:a16="http://schemas.microsoft.com/office/drawing/2014/main" id="{A09A86B1-C097-4AF7-9070-4CE06BB249F6}"/>
              </a:ext>
            </a:extLst>
          </p:cNvPr>
          <p:cNvSpPr>
            <a:spLocks noGrp="1"/>
          </p:cNvSpPr>
          <p:nvPr>
            <p:ph idx="1"/>
          </p:nvPr>
        </p:nvSpPr>
        <p:spPr/>
        <p:txBody>
          <a:bodyPr>
            <a:normAutofit fontScale="92500" lnSpcReduction="10000"/>
          </a:bodyPr>
          <a:lstStyle/>
          <a:p>
            <a:r>
              <a:rPr lang="en-US" sz="1800" dirty="0">
                <a:latin typeface="Helvetica Neue"/>
              </a:rPr>
              <a:t>Plotted Group boxplots to visualize the relationship between target variable and continuous predictors. </a:t>
            </a:r>
          </a:p>
          <a:p>
            <a:pPr marL="0" indent="0">
              <a:buNone/>
            </a:pPr>
            <a:endParaRPr lang="en-US" sz="1800" dirty="0">
              <a:latin typeface="Helvetica Neue"/>
            </a:endParaRPr>
          </a:p>
          <a:p>
            <a:pPr marL="0" indent="0">
              <a:buNone/>
            </a:pPr>
            <a:endParaRPr lang="en-US" sz="1800" dirty="0">
              <a:latin typeface="Helvetica Neue"/>
            </a:endParaRPr>
          </a:p>
          <a:p>
            <a:pPr marL="0" indent="0">
              <a:buNone/>
            </a:pPr>
            <a:endParaRPr lang="en-US" sz="1800" dirty="0">
              <a:latin typeface="Helvetica Neue"/>
            </a:endParaRPr>
          </a:p>
          <a:p>
            <a:pPr marL="0" indent="0">
              <a:buNone/>
            </a:pPr>
            <a:endParaRPr lang="en-US" sz="1800" dirty="0">
              <a:latin typeface="Helvetica Neue"/>
            </a:endParaRPr>
          </a:p>
          <a:p>
            <a:r>
              <a:rPr lang="en-US" sz="1800" dirty="0">
                <a:latin typeface="Helvetica Neue"/>
              </a:rPr>
              <a:t>To validate the exploration from above charts (less interpretable due to skewed distribution) statistical feature selection ‘</a:t>
            </a:r>
            <a:r>
              <a:rPr lang="en-US" sz="1800" dirty="0" err="1">
                <a:latin typeface="Helvetica Neue"/>
              </a:rPr>
              <a:t>Anova</a:t>
            </a:r>
            <a:r>
              <a:rPr lang="en-US" sz="1800" dirty="0">
                <a:latin typeface="Helvetica Neue"/>
              </a:rPr>
              <a:t> test’ has been performed on same columns which helped to finalize on best predictors.</a:t>
            </a:r>
          </a:p>
          <a:p>
            <a:pPr marL="0" indent="0">
              <a:buNone/>
            </a:pPr>
            <a:endParaRPr lang="en-US" dirty="0"/>
          </a:p>
          <a:p>
            <a:endParaRPr lang="en-US" dirty="0"/>
          </a:p>
        </p:txBody>
      </p:sp>
      <p:pic>
        <p:nvPicPr>
          <p:cNvPr id="5" name="Picture 4">
            <a:extLst>
              <a:ext uri="{FF2B5EF4-FFF2-40B4-BE49-F238E27FC236}">
                <a16:creationId xmlns:a16="http://schemas.microsoft.com/office/drawing/2014/main" id="{FC0B5168-DC46-403F-A14E-F817C3BFB330}"/>
              </a:ext>
            </a:extLst>
          </p:cNvPr>
          <p:cNvPicPr>
            <a:picLocks noChangeAspect="1"/>
          </p:cNvPicPr>
          <p:nvPr/>
        </p:nvPicPr>
        <p:blipFill>
          <a:blip r:embed="rId2"/>
          <a:stretch>
            <a:fillRect/>
          </a:stretch>
        </p:blipFill>
        <p:spPr>
          <a:xfrm>
            <a:off x="1787747" y="2669079"/>
            <a:ext cx="4465469" cy="1519841"/>
          </a:xfrm>
          <a:prstGeom prst="rect">
            <a:avLst/>
          </a:prstGeom>
        </p:spPr>
      </p:pic>
      <p:pic>
        <p:nvPicPr>
          <p:cNvPr id="7" name="Picture 6">
            <a:extLst>
              <a:ext uri="{FF2B5EF4-FFF2-40B4-BE49-F238E27FC236}">
                <a16:creationId xmlns:a16="http://schemas.microsoft.com/office/drawing/2014/main" id="{6E9239F4-E9D2-4106-B4EF-D9052708862A}"/>
              </a:ext>
            </a:extLst>
          </p:cNvPr>
          <p:cNvPicPr>
            <a:picLocks noChangeAspect="1"/>
          </p:cNvPicPr>
          <p:nvPr/>
        </p:nvPicPr>
        <p:blipFill>
          <a:blip r:embed="rId3"/>
          <a:stretch>
            <a:fillRect/>
          </a:stretch>
        </p:blipFill>
        <p:spPr>
          <a:xfrm>
            <a:off x="6333333" y="2669079"/>
            <a:ext cx="4721521" cy="1519841"/>
          </a:xfrm>
          <a:prstGeom prst="rect">
            <a:avLst/>
          </a:prstGeom>
        </p:spPr>
      </p:pic>
    </p:spTree>
    <p:extLst>
      <p:ext uri="{BB962C8B-B14F-4D97-AF65-F5344CB8AC3E}">
        <p14:creationId xmlns:p14="http://schemas.microsoft.com/office/powerpoint/2010/main" val="26942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circle(in)">
                                      <p:cBhvr>
                                        <p:cTn id="1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3363</TotalTime>
  <Words>1658</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Calibri</vt:lpstr>
      <vt:lpstr>Calibri Light</vt:lpstr>
      <vt:lpstr>Comic Sans MS</vt:lpstr>
      <vt:lpstr>Gill Sans MT</vt:lpstr>
      <vt:lpstr>Helvetica Neue</vt:lpstr>
      <vt:lpstr>Times New Roman</vt:lpstr>
      <vt:lpstr>Wingdings</vt:lpstr>
      <vt:lpstr>Gallery</vt:lpstr>
      <vt:lpstr>PowerPoint Presentation</vt:lpstr>
      <vt:lpstr>Problem statement</vt:lpstr>
      <vt:lpstr>Business understanding</vt:lpstr>
      <vt:lpstr>Finalizing the error metrics</vt:lpstr>
      <vt:lpstr>Data understanding</vt:lpstr>
      <vt:lpstr>Data pre-processing </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Tania Laha</dc:creator>
  <cp:lastModifiedBy>Tania Laha</cp:lastModifiedBy>
  <cp:revision>126</cp:revision>
  <dcterms:created xsi:type="dcterms:W3CDTF">2023-03-21T03:56:43Z</dcterms:created>
  <dcterms:modified xsi:type="dcterms:W3CDTF">2023-03-25T18:07:41Z</dcterms:modified>
</cp:coreProperties>
</file>