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C5971-768E-4159-A95D-0A5E45D27E50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54114-963E-4216-B18C-1A4BD5C9A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4114-963E-4216-B18C-1A4BD5C9A9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496510"/>
            <a:ext cx="6583680" cy="769441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 JavaScript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Различные возможности </a:t>
            </a:r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Типизация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данных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268760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Оператор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typeof</a:t>
            </a:r>
            <a:r>
              <a:rPr lang="en-US" dirty="0">
                <a:latin typeface="Calibri" pitchFamily="34" charset="0"/>
              </a:rPr>
              <a:t> (</a:t>
            </a:r>
            <a:r>
              <a:rPr lang="ru-RU" dirty="0">
                <a:latin typeface="Calibri" pitchFamily="34" charset="0"/>
              </a:rPr>
              <a:t>подходит для работы со значениями примитивных типов</a:t>
            </a:r>
            <a:r>
              <a:rPr lang="en-US" dirty="0">
                <a:latin typeface="Calibri" pitchFamily="34" charset="0"/>
              </a:rPr>
              <a:t>);  </a:t>
            </a:r>
          </a:p>
          <a:p>
            <a:pPr algn="just">
              <a:buFont typeface="Wingdings" pitchFamily="2" charset="2"/>
              <a:buChar char="§"/>
            </a:pPr>
            <a:endParaRPr lang="en-US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Специальное свойство [[</a:t>
            </a:r>
            <a:r>
              <a:rPr lang="ru-RU" b="1" dirty="0" err="1">
                <a:latin typeface="Calibri" pitchFamily="34" charset="0"/>
              </a:rPr>
              <a:t>Class</a:t>
            </a:r>
            <a:r>
              <a:rPr lang="ru-RU" b="1" dirty="0">
                <a:latin typeface="Calibri" pitchFamily="34" charset="0"/>
              </a:rPr>
              <a:t>]]</a:t>
            </a:r>
            <a:r>
              <a:rPr lang="en-US" dirty="0">
                <a:latin typeface="Calibri" pitchFamily="34" charset="0"/>
              </a:rPr>
              <a:t>; </a:t>
            </a:r>
            <a:endParaRPr lang="ru-RU" b="1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Оператор </a:t>
            </a:r>
            <a:r>
              <a:rPr lang="ru-RU" b="1" dirty="0" err="1">
                <a:latin typeface="Calibri" pitchFamily="34" charset="0"/>
              </a:rPr>
              <a:t>instanceof</a:t>
            </a:r>
            <a:r>
              <a:rPr lang="ru-RU" b="1" dirty="0">
                <a:latin typeface="Calibri" pitchFamily="34" charset="0"/>
              </a:rPr>
              <a:t> 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«Утиная типизация»</a:t>
            </a:r>
            <a:r>
              <a:rPr lang="en-US" dirty="0">
                <a:latin typeface="Calibri" pitchFamily="34" charset="0"/>
              </a:rPr>
              <a:t>. </a:t>
            </a:r>
            <a:r>
              <a:rPr lang="ru-RU" dirty="0">
                <a:latin typeface="Calibri" pitchFamily="34" charset="0"/>
              </a:rPr>
              <a:t>Её смысл – в проверке  наличия необходимых методов и свойств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внутри объекта. 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597666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toString</a:t>
            </a:r>
            <a:r>
              <a:rPr lang="en-US" dirty="0">
                <a:latin typeface="Calibri" pitchFamily="34" charset="0"/>
              </a:rPr>
              <a:t> = {}.</a:t>
            </a:r>
            <a:r>
              <a:rPr lang="en-US" dirty="0" err="1">
                <a:latin typeface="Calibri" pitchFamily="34" charset="0"/>
              </a:rPr>
              <a:t>toString</a:t>
            </a:r>
            <a:r>
              <a:rPr lang="en-US" dirty="0">
                <a:latin typeface="Calibri" pitchFamily="34" charset="0"/>
              </a:rPr>
              <a:t>;  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arr</a:t>
            </a:r>
            <a:r>
              <a:rPr lang="en-US" dirty="0">
                <a:latin typeface="Calibri" pitchFamily="34" charset="0"/>
              </a:rPr>
              <a:t> = [1, 2]; alert( </a:t>
            </a:r>
            <a:r>
              <a:rPr lang="en-US" dirty="0" err="1">
                <a:latin typeface="Calibri" pitchFamily="34" charset="0"/>
              </a:rPr>
              <a:t>toString.call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arr</a:t>
            </a:r>
            <a:r>
              <a:rPr lang="en-US" dirty="0">
                <a:latin typeface="Calibri" pitchFamily="34" charset="0"/>
              </a:rPr>
              <a:t>) ); // [object Array]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005064"/>
            <a:ext cx="403244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function</a:t>
            </a:r>
            <a:r>
              <a:rPr lang="en-US" dirty="0">
                <a:latin typeface="Calibri" pitchFamily="34" charset="0"/>
              </a:rPr>
              <a:t> User() {} </a:t>
            </a:r>
          </a:p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user = new User(); </a:t>
            </a:r>
          </a:p>
          <a:p>
            <a:r>
              <a:rPr lang="en-US" dirty="0">
                <a:latin typeface="Calibri" pitchFamily="34" charset="0"/>
              </a:rPr>
              <a:t>alert( user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instanceof</a:t>
            </a:r>
            <a:r>
              <a:rPr lang="en-US" dirty="0">
                <a:latin typeface="Calibri" pitchFamily="34" charset="0"/>
              </a:rPr>
              <a:t> User ); // true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45343"/>
          </a:xfrm>
        </p:spPr>
        <p:txBody>
          <a:bodyPr/>
          <a:lstStyle/>
          <a:p>
            <a:r>
              <a:rPr lang="en-US" sz="3600" dirty="0" err="1">
                <a:latin typeface="Calibri" pitchFamily="34" charset="0"/>
              </a:rPr>
              <a:t>JSON</a:t>
            </a:r>
            <a:r>
              <a:rPr lang="en-US" sz="3600" b="1" dirty="0">
                <a:latin typeface="Calibri" pitchFamily="34" charset="0"/>
              </a:rPr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4008" y="4149080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Calibri" pitchFamily="34" charset="0"/>
              </a:rPr>
              <a:t>Основные методы для работы с </a:t>
            </a:r>
            <a:r>
              <a:rPr lang="ru-RU" dirty="0" err="1">
                <a:latin typeface="Calibri" pitchFamily="34" charset="0"/>
              </a:rPr>
              <a:t>JSON</a:t>
            </a:r>
            <a:r>
              <a:rPr lang="ru-RU" dirty="0">
                <a:latin typeface="Calibri" pitchFamily="34" charset="0"/>
              </a:rPr>
              <a:t> в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 – это: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b="1" dirty="0" err="1">
                <a:latin typeface="Calibri" pitchFamily="34" charset="0"/>
              </a:rPr>
              <a:t>JSON.parse</a:t>
            </a:r>
            <a:r>
              <a:rPr lang="ru-RU" b="1" dirty="0">
                <a:latin typeface="Calibri" pitchFamily="34" charset="0"/>
              </a:rPr>
              <a:t> 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b="1" dirty="0" err="1">
                <a:latin typeface="Calibri" pitchFamily="34" charset="0"/>
              </a:rPr>
              <a:t>JSON.stringify</a:t>
            </a:r>
            <a:endParaRPr lang="ru-RU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1340768"/>
            <a:ext cx="3312368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Пример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user = '{ "name": "</a:t>
            </a:r>
            <a:r>
              <a:rPr lang="uk-UA" dirty="0">
                <a:latin typeface="Calibri" pitchFamily="34" charset="0"/>
              </a:rPr>
              <a:t>Вася", </a:t>
            </a:r>
            <a:endParaRPr lang="en-US" dirty="0">
              <a:latin typeface="Calibri" pitchFamily="34" charset="0"/>
            </a:endParaRPr>
          </a:p>
          <a:p>
            <a:r>
              <a:rPr lang="uk-UA" dirty="0">
                <a:latin typeface="Calibri" pitchFamily="34" charset="0"/>
              </a:rPr>
              <a:t>"</a:t>
            </a:r>
            <a:r>
              <a:rPr lang="en-US" dirty="0">
                <a:latin typeface="Calibri" pitchFamily="34" charset="0"/>
              </a:rPr>
              <a:t>age": 35, </a:t>
            </a:r>
          </a:p>
          <a:p>
            <a:r>
              <a:rPr lang="en-US" dirty="0">
                <a:latin typeface="Calibri" pitchFamily="34" charset="0"/>
              </a:rPr>
              <a:t>"</a:t>
            </a:r>
            <a:r>
              <a:rPr lang="en-US" dirty="0" err="1">
                <a:latin typeface="Calibri" pitchFamily="34" charset="0"/>
              </a:rPr>
              <a:t>isAdmin</a:t>
            </a:r>
            <a:r>
              <a:rPr lang="en-US" dirty="0">
                <a:latin typeface="Calibri" pitchFamily="34" charset="0"/>
              </a:rPr>
              <a:t>":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false</a:t>
            </a:r>
            <a:r>
              <a:rPr lang="en-US" dirty="0">
                <a:latin typeface="Calibri" pitchFamily="34" charset="0"/>
              </a:rPr>
              <a:t>, </a:t>
            </a:r>
          </a:p>
          <a:p>
            <a:r>
              <a:rPr lang="en-US" dirty="0">
                <a:latin typeface="Calibri" pitchFamily="34" charset="0"/>
              </a:rPr>
              <a:t>"friends": [0,1,2,3] }';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Calibri" pitchFamily="34" charset="0"/>
              </a:rPr>
              <a:t>JSON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JavaScript Object Notation </a:t>
            </a:r>
            <a:r>
              <a:rPr lang="ru-RU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– </a:t>
            </a:r>
            <a:r>
              <a:rPr lang="ru-RU" dirty="0">
                <a:latin typeface="Calibri" pitchFamily="34" charset="0"/>
              </a:rPr>
              <a:t>формат данных, который используется для представления объектов в виде строки.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924944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Данные в формате </a:t>
            </a:r>
            <a:r>
              <a:rPr lang="ru-RU" dirty="0" err="1">
                <a:latin typeface="Calibri" pitchFamily="34" charset="0"/>
              </a:rPr>
              <a:t>JSO</a:t>
            </a:r>
            <a:r>
              <a:rPr lang="en-US" dirty="0">
                <a:latin typeface="Calibri" pitchFamily="34" charset="0"/>
              </a:rPr>
              <a:t>N: </a:t>
            </a:r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  JavaScript-объекты { ... } </a:t>
            </a:r>
          </a:p>
          <a:p>
            <a:pPr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  Массивы [ ... ] или</a:t>
            </a:r>
          </a:p>
          <a:p>
            <a:pPr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  Значения одного из типов: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Calibri" pitchFamily="34" charset="0"/>
              </a:rPr>
              <a:t>строки в двойных кавычках,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Calibri" pitchFamily="34" charset="0"/>
              </a:rPr>
              <a:t>число,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Calibri" pitchFamily="34" charset="0"/>
              </a:rPr>
              <a:t>логическое значение 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true</a:t>
            </a:r>
            <a:r>
              <a:rPr lang="ru-RU" dirty="0">
                <a:solidFill>
                  <a:srgbClr val="0070C0"/>
                </a:solidFill>
                <a:latin typeface="Calibri" pitchFamily="34" charset="0"/>
              </a:rPr>
              <a:t>/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false</a:t>
            </a:r>
            <a:r>
              <a:rPr lang="ru-RU" dirty="0">
                <a:latin typeface="Calibri" pitchFamily="34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n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ull</a:t>
            </a:r>
            <a:r>
              <a:rPr lang="ru-RU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3"/>
          </a:xfrm>
        </p:spPr>
        <p:txBody>
          <a:bodyPr/>
          <a:lstStyle/>
          <a:p>
            <a:r>
              <a:rPr lang="en-US" sz="2800" dirty="0" err="1">
                <a:latin typeface="Calibri" pitchFamily="34" charset="0"/>
              </a:rPr>
              <a:t>setTimeout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</a:rPr>
              <a:t>и </a:t>
            </a:r>
            <a:r>
              <a:rPr lang="en-US" sz="2800" dirty="0" err="1">
                <a:latin typeface="Calibri" pitchFamily="34" charset="0"/>
              </a:rPr>
              <a:t>setInterval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628800"/>
            <a:ext cx="410445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setTimeout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()</a:t>
            </a:r>
            <a:endParaRPr lang="ru-RU" b="1" dirty="0">
              <a:latin typeface="Calibri" pitchFamily="34" charset="0"/>
            </a:endParaRPr>
          </a:p>
          <a:p>
            <a:endParaRPr lang="ru-RU" b="1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Синтаксис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timerId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 err="1">
                <a:latin typeface="Calibri" pitchFamily="34" charset="0"/>
              </a:rPr>
              <a:t>setTimeout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func</a:t>
            </a:r>
            <a:r>
              <a:rPr lang="en-US" dirty="0">
                <a:latin typeface="Calibri" pitchFamily="34" charset="0"/>
              </a:rPr>
              <a:t> / code, delay[, </a:t>
            </a:r>
            <a:r>
              <a:rPr lang="en-US" dirty="0" err="1">
                <a:latin typeface="Calibri" pitchFamily="34" charset="0"/>
              </a:rPr>
              <a:t>arg1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arg2</a:t>
            </a:r>
            <a:r>
              <a:rPr lang="en-US" dirty="0">
                <a:latin typeface="Calibri" pitchFamily="34" charset="0"/>
              </a:rPr>
              <a:t>...])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4149080"/>
            <a:ext cx="806489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F</a:t>
            </a:r>
            <a:r>
              <a:rPr lang="ru-RU" dirty="0" err="1">
                <a:latin typeface="Calibri" pitchFamily="34" charset="0"/>
              </a:rPr>
              <a:t>unc</a:t>
            </a:r>
            <a:r>
              <a:rPr lang="ru-RU" dirty="0">
                <a:latin typeface="Calibri" pitchFamily="34" charset="0"/>
              </a:rPr>
              <a:t>/</a:t>
            </a:r>
            <a:r>
              <a:rPr lang="ru-RU" dirty="0" err="1">
                <a:latin typeface="Calibri" pitchFamily="34" charset="0"/>
              </a:rPr>
              <a:t>code</a:t>
            </a:r>
            <a:r>
              <a:rPr lang="en-US" dirty="0">
                <a:latin typeface="Calibri" pitchFamily="34" charset="0"/>
              </a:rPr>
              <a:t> - </a:t>
            </a:r>
            <a:r>
              <a:rPr lang="ru-RU" dirty="0">
                <a:latin typeface="Calibri" pitchFamily="34" charset="0"/>
              </a:rPr>
              <a:t>Функция или строка кода для исполнения. </a:t>
            </a:r>
            <a:endParaRPr lang="en-US" dirty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D</a:t>
            </a:r>
            <a:r>
              <a:rPr lang="ru-RU" dirty="0" err="1">
                <a:latin typeface="Calibri" pitchFamily="34" charset="0"/>
              </a:rPr>
              <a:t>elay</a:t>
            </a:r>
            <a:r>
              <a:rPr lang="en-US" dirty="0">
                <a:latin typeface="Calibri" pitchFamily="34" charset="0"/>
              </a:rPr>
              <a:t>/Interval - </a:t>
            </a:r>
            <a:r>
              <a:rPr lang="ru-RU" dirty="0">
                <a:latin typeface="Calibri" pitchFamily="34" charset="0"/>
              </a:rPr>
              <a:t>Задержка в </a:t>
            </a:r>
            <a:r>
              <a:rPr lang="ru-RU" dirty="0" err="1">
                <a:latin typeface="Calibri" pitchFamily="34" charset="0"/>
              </a:rPr>
              <a:t>милисекундах</a:t>
            </a:r>
            <a:r>
              <a:rPr lang="ru-RU" dirty="0">
                <a:latin typeface="Calibri" pitchFamily="34" charset="0"/>
              </a:rPr>
              <a:t>, 1000 </a:t>
            </a:r>
            <a:r>
              <a:rPr lang="ru-RU" dirty="0" err="1">
                <a:latin typeface="Calibri" pitchFamily="34" charset="0"/>
              </a:rPr>
              <a:t>милисекунд</a:t>
            </a:r>
            <a:r>
              <a:rPr lang="ru-RU" dirty="0">
                <a:latin typeface="Calibri" pitchFamily="34" charset="0"/>
              </a:rPr>
              <a:t> равны 1 секунде.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dirty="0" err="1">
                <a:latin typeface="Calibri" pitchFamily="34" charset="0"/>
              </a:rPr>
              <a:t>arg1</a:t>
            </a:r>
            <a:r>
              <a:rPr lang="ru-RU" dirty="0">
                <a:latin typeface="Calibri" pitchFamily="34" charset="0"/>
              </a:rPr>
              <a:t>, </a:t>
            </a:r>
            <a:r>
              <a:rPr lang="ru-RU" dirty="0" err="1">
                <a:latin typeface="Calibri" pitchFamily="34" charset="0"/>
              </a:rPr>
              <a:t>arg2</a:t>
            </a:r>
            <a:r>
              <a:rPr lang="ru-RU" dirty="0">
                <a:latin typeface="Calibri" pitchFamily="34" charset="0"/>
              </a:rPr>
              <a:t>…</a:t>
            </a:r>
            <a:r>
              <a:rPr lang="en-US" dirty="0">
                <a:latin typeface="Calibri" pitchFamily="34" charset="0"/>
              </a:rPr>
              <a:t> - </a:t>
            </a:r>
            <a:r>
              <a:rPr lang="ru-RU" dirty="0">
                <a:latin typeface="Calibri" pitchFamily="34" charset="0"/>
              </a:rPr>
              <a:t>Аргументы, которые нужно передать функции.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628800"/>
            <a:ext cx="360040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libri" pitchFamily="34" charset="0"/>
              </a:rPr>
              <a:t>setInterval</a:t>
            </a:r>
            <a:r>
              <a:rPr lang="en-US" b="1" dirty="0">
                <a:latin typeface="Calibri" pitchFamily="34" charset="0"/>
              </a:rPr>
              <a:t>() </a:t>
            </a:r>
          </a:p>
          <a:p>
            <a:endParaRPr lang="en-US" b="1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Синтаксис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timerId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 err="1">
                <a:latin typeface="Calibri" pitchFamily="34" charset="0"/>
              </a:rPr>
              <a:t>setInterval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func</a:t>
            </a:r>
            <a:r>
              <a:rPr lang="en-US" dirty="0">
                <a:latin typeface="Calibri" pitchFamily="34" charset="0"/>
              </a:rPr>
              <a:t> / code, interval[, </a:t>
            </a:r>
            <a:r>
              <a:rPr lang="en-US" dirty="0" err="1">
                <a:latin typeface="Calibri" pitchFamily="34" charset="0"/>
              </a:rPr>
              <a:t>arg1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arg2</a:t>
            </a:r>
            <a:r>
              <a:rPr lang="en-US" dirty="0">
                <a:latin typeface="Calibri" pitchFamily="34" charset="0"/>
              </a:rPr>
              <a:t>...])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1008112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Запуск кода из строки. </a:t>
            </a:r>
            <a:r>
              <a:rPr lang="en-US" sz="2800" dirty="0" err="1">
                <a:latin typeface="Calibri" pitchFamily="34" charset="0"/>
              </a:rPr>
              <a:t>Eval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84784"/>
            <a:ext cx="280831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Пример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a = 1; 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function</a:t>
            </a:r>
            <a:r>
              <a:rPr lang="en-US" dirty="0">
                <a:latin typeface="Calibri" pitchFamily="34" charset="0"/>
              </a:rPr>
              <a:t>()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{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a = 2;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eval</a:t>
            </a:r>
            <a:r>
              <a:rPr lang="en-US" dirty="0">
                <a:latin typeface="Calibri" pitchFamily="34" charset="0"/>
              </a:rPr>
              <a:t>(' alert(a) ');  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})()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1880" y="1412776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Функция </a:t>
            </a:r>
            <a:r>
              <a:rPr lang="ru-RU" b="1" dirty="0" err="1">
                <a:latin typeface="Calibri" pitchFamily="34" charset="0"/>
              </a:rPr>
              <a:t>eval</a:t>
            </a:r>
            <a:r>
              <a:rPr lang="ru-RU" b="1" dirty="0">
                <a:latin typeface="Calibri" pitchFamily="34" charset="0"/>
              </a:rPr>
              <a:t>(</a:t>
            </a:r>
            <a:r>
              <a:rPr lang="ru-RU" b="1" dirty="0" err="1">
                <a:latin typeface="Calibri" pitchFamily="34" charset="0"/>
              </a:rPr>
              <a:t>code</a:t>
            </a:r>
            <a:r>
              <a:rPr lang="ru-RU" b="1" dirty="0">
                <a:latin typeface="Calibri" pitchFamily="34" charset="0"/>
              </a:rPr>
              <a:t>) </a:t>
            </a:r>
            <a:r>
              <a:rPr lang="ru-RU" dirty="0">
                <a:latin typeface="Calibri" pitchFamily="34" charset="0"/>
              </a:rPr>
              <a:t>позволяет выполнить код, переданный ей в виде строки.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Этот код будет выполнен в </a:t>
            </a:r>
            <a:r>
              <a:rPr lang="ru-RU" i="1" dirty="0">
                <a:latin typeface="Calibri" pitchFamily="34" charset="0"/>
              </a:rPr>
              <a:t>текущей области видимости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077072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Альтернатива методу </a:t>
            </a:r>
            <a:r>
              <a:rPr lang="en-US" dirty="0" err="1">
                <a:latin typeface="Calibri" pitchFamily="34" charset="0"/>
              </a:rPr>
              <a:t>eval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ru-RU" dirty="0">
                <a:latin typeface="Calibri" pitchFamily="34" charset="0"/>
              </a:rPr>
              <a:t>конструктор </a:t>
            </a:r>
            <a:r>
              <a:rPr lang="en-US" b="1" dirty="0">
                <a:latin typeface="Calibri" pitchFamily="34" charset="0"/>
              </a:rPr>
              <a:t>new Function.</a:t>
            </a:r>
            <a:r>
              <a:rPr lang="ru-RU" b="1" dirty="0">
                <a:latin typeface="Calibri" pitchFamily="34" charset="0"/>
              </a:rPr>
              <a:t> </a:t>
            </a:r>
          </a:p>
          <a:p>
            <a:endParaRPr lang="ru-RU" b="1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a = 2, b = 3; </a:t>
            </a:r>
          </a:p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mul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new</a:t>
            </a:r>
            <a:r>
              <a:rPr lang="en-US" dirty="0">
                <a:latin typeface="Calibri" pitchFamily="34" charset="0"/>
              </a:rPr>
              <a:t> Function('a, b', '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return</a:t>
            </a:r>
            <a:r>
              <a:rPr lang="en-US" dirty="0">
                <a:latin typeface="Calibri" pitchFamily="34" charset="0"/>
              </a:rPr>
              <a:t> a * b;'); </a:t>
            </a:r>
          </a:p>
          <a:p>
            <a:r>
              <a:rPr lang="en-US" dirty="0">
                <a:latin typeface="Calibri" pitchFamily="34" charset="0"/>
              </a:rPr>
              <a:t>alert( </a:t>
            </a:r>
            <a:r>
              <a:rPr lang="en-US" dirty="0" err="1">
                <a:latin typeface="Calibri" pitchFamily="34" charset="0"/>
              </a:rPr>
              <a:t>mul</a:t>
            </a:r>
            <a:r>
              <a:rPr lang="en-US" dirty="0">
                <a:latin typeface="Calibri" pitchFamily="34" charset="0"/>
              </a:rPr>
              <a:t>(a, b) ); // 6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88641"/>
            <a:ext cx="8229600" cy="936104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try … catch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988840"/>
            <a:ext cx="38164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Пример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data = "Has Error";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try</a:t>
            </a:r>
            <a:r>
              <a:rPr lang="en-US" dirty="0">
                <a:latin typeface="Calibri" pitchFamily="34" charset="0"/>
              </a:rPr>
              <a:t> {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user = </a:t>
            </a:r>
            <a:r>
              <a:rPr lang="en-US" dirty="0" err="1">
                <a:latin typeface="Calibri" pitchFamily="34" charset="0"/>
              </a:rPr>
              <a:t>JSON.parse</a:t>
            </a:r>
            <a:r>
              <a:rPr lang="en-US" dirty="0">
                <a:latin typeface="Calibri" pitchFamily="34" charset="0"/>
              </a:rPr>
              <a:t>(data); alert( </a:t>
            </a:r>
            <a:r>
              <a:rPr lang="en-US" dirty="0" err="1">
                <a:latin typeface="Calibri" pitchFamily="34" charset="0"/>
              </a:rPr>
              <a:t>user.name</a:t>
            </a:r>
            <a:r>
              <a:rPr lang="en-US" dirty="0">
                <a:latin typeface="Calibri" pitchFamily="34" charset="0"/>
              </a:rPr>
              <a:t> ); </a:t>
            </a:r>
            <a:r>
              <a:rPr lang="uk-UA" dirty="0">
                <a:latin typeface="Calibri" pitchFamily="34" charset="0"/>
              </a:rPr>
              <a:t>}</a:t>
            </a:r>
            <a:r>
              <a:rPr lang="en-US" dirty="0">
                <a:latin typeface="Calibri" pitchFamily="34" charset="0"/>
              </a:rPr>
              <a:t> </a:t>
            </a:r>
            <a:r>
              <a:rPr lang="uk-UA"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catch</a:t>
            </a:r>
            <a:r>
              <a:rPr lang="en-US" dirty="0">
                <a:latin typeface="Calibri" pitchFamily="34" charset="0"/>
              </a:rPr>
              <a:t> (e) {</a:t>
            </a:r>
          </a:p>
          <a:p>
            <a:pPr algn="just"/>
            <a:r>
              <a:rPr lang="en-US" dirty="0">
                <a:latin typeface="Calibri" pitchFamily="34" charset="0"/>
              </a:rPr>
              <a:t>alert( "</a:t>
            </a:r>
            <a:r>
              <a:rPr lang="uk-UA" dirty="0" err="1">
                <a:latin typeface="Calibri" pitchFamily="34" charset="0"/>
              </a:rPr>
              <a:t>Извините</a:t>
            </a:r>
            <a:r>
              <a:rPr lang="uk-UA" dirty="0">
                <a:latin typeface="Calibri" pitchFamily="34" charset="0"/>
              </a:rPr>
              <a:t>, в </a:t>
            </a:r>
            <a:r>
              <a:rPr lang="uk-UA" dirty="0" err="1">
                <a:latin typeface="Calibri" pitchFamily="34" charset="0"/>
              </a:rPr>
              <a:t>данных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ошибка</a:t>
            </a:r>
            <a:r>
              <a:rPr lang="uk-UA" dirty="0">
                <a:latin typeface="Calibri" pitchFamily="34" charset="0"/>
              </a:rPr>
              <a:t>, </a:t>
            </a:r>
            <a:r>
              <a:rPr lang="uk-UA" dirty="0" err="1">
                <a:latin typeface="Calibri" pitchFamily="34" charset="0"/>
              </a:rPr>
              <a:t>мы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попробуем</a:t>
            </a:r>
            <a:r>
              <a:rPr lang="uk-UA" dirty="0">
                <a:latin typeface="Calibri" pitchFamily="34" charset="0"/>
              </a:rPr>
              <a:t> получить </a:t>
            </a:r>
            <a:r>
              <a:rPr lang="uk-UA" dirty="0" err="1">
                <a:latin typeface="Calibri" pitchFamily="34" charset="0"/>
              </a:rPr>
              <a:t>их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ещё</a:t>
            </a:r>
            <a:r>
              <a:rPr lang="uk-UA" dirty="0">
                <a:latin typeface="Calibri" pitchFamily="34" charset="0"/>
              </a:rPr>
              <a:t> раз" ); 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alert( </a:t>
            </a:r>
            <a:r>
              <a:rPr lang="en-US" dirty="0" err="1">
                <a:latin typeface="Calibri" pitchFamily="34" charset="0"/>
              </a:rPr>
              <a:t>e.name</a:t>
            </a:r>
            <a:r>
              <a:rPr lang="en-US" dirty="0">
                <a:latin typeface="Calibri" pitchFamily="34" charset="0"/>
              </a:rPr>
              <a:t> ); </a:t>
            </a:r>
          </a:p>
          <a:p>
            <a:r>
              <a:rPr lang="en-US" dirty="0">
                <a:latin typeface="Calibri" pitchFamily="34" charset="0"/>
              </a:rPr>
              <a:t>alert( </a:t>
            </a:r>
            <a:r>
              <a:rPr lang="en-US" dirty="0" err="1">
                <a:latin typeface="Calibri" pitchFamily="34" charset="0"/>
              </a:rPr>
              <a:t>e.message</a:t>
            </a:r>
            <a:r>
              <a:rPr lang="en-US" dirty="0">
                <a:latin typeface="Calibri" pitchFamily="34" charset="0"/>
              </a:rPr>
              <a:t> );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Конструкция </a:t>
            </a:r>
            <a:r>
              <a:rPr lang="ru-RU" b="1" dirty="0" err="1">
                <a:solidFill>
                  <a:srgbClr val="0070C0"/>
                </a:solidFill>
                <a:latin typeface="Calibri" pitchFamily="34" charset="0"/>
              </a:rPr>
              <a:t>try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…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alibri" pitchFamily="34" charset="0"/>
              </a:rPr>
              <a:t>catch</a:t>
            </a:r>
            <a:r>
              <a:rPr lang="ru-RU" dirty="0">
                <a:latin typeface="Calibri" pitchFamily="34" charset="0"/>
              </a:rPr>
              <a:t> состоит из двух основных блоков: </a:t>
            </a:r>
            <a:r>
              <a:rPr lang="ru-RU" b="1" dirty="0" err="1">
                <a:solidFill>
                  <a:srgbClr val="0070C0"/>
                </a:solidFill>
                <a:latin typeface="Calibri" pitchFamily="34" charset="0"/>
              </a:rPr>
              <a:t>try</a:t>
            </a:r>
            <a:r>
              <a:rPr lang="ru-RU" dirty="0">
                <a:latin typeface="Calibri" pitchFamily="34" charset="0"/>
              </a:rPr>
              <a:t>, и затем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alibri" pitchFamily="34" charset="0"/>
              </a:rPr>
              <a:t>catch</a:t>
            </a:r>
            <a:r>
              <a:rPr lang="ru-RU" dirty="0">
                <a:latin typeface="Calibri" pitchFamily="34" charset="0"/>
              </a:rPr>
              <a:t>: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1988840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Алгоритм работы </a:t>
            </a:r>
            <a:r>
              <a:rPr lang="en-US" dirty="0">
                <a:latin typeface="Calibri" pitchFamily="34" charset="0"/>
              </a:rPr>
              <a:t>try … catch: 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Выполняется код внутри блока 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try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endParaRPr lang="ru-RU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Если в нём ошибок нет, то блок 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catch</a:t>
            </a:r>
            <a:r>
              <a:rPr lang="ru-RU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err</a:t>
            </a:r>
            <a:r>
              <a:rPr lang="ru-RU" dirty="0">
                <a:latin typeface="Calibri" pitchFamily="34" charset="0"/>
              </a:rPr>
              <a:t>) игнорируется, то есть выполнение доходит до конца </a:t>
            </a:r>
            <a:r>
              <a:rPr lang="ru-RU" dirty="0" err="1">
                <a:latin typeface="Calibri" pitchFamily="34" charset="0"/>
              </a:rPr>
              <a:t>try</a:t>
            </a:r>
            <a:r>
              <a:rPr lang="ru-RU" dirty="0">
                <a:latin typeface="Calibri" pitchFamily="34" charset="0"/>
              </a:rPr>
              <a:t> и потом прыгает через 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catch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Если в нём возникнет ошибка, то выполнение 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try</a:t>
            </a:r>
            <a:r>
              <a:rPr lang="ru-RU" dirty="0">
                <a:latin typeface="Calibri" pitchFamily="34" charset="0"/>
              </a:rPr>
              <a:t> на ней прерывается, и управление прыгает в начало блока 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catch</a:t>
            </a:r>
            <a:r>
              <a:rPr lang="ru-RU" dirty="0">
                <a:latin typeface="Calibri" pitchFamily="34" charset="0"/>
              </a:rPr>
              <a:t>(</a:t>
            </a:r>
            <a:r>
              <a:rPr lang="ru-RU" dirty="0" err="1">
                <a:latin typeface="Calibri" pitchFamily="34" charset="0"/>
              </a:rPr>
              <a:t>err</a:t>
            </a:r>
            <a:r>
              <a:rPr lang="ru-RU" dirty="0">
                <a:latin typeface="Calibri" pitchFamily="34" charset="0"/>
              </a:rPr>
              <a:t>).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130</TotalTime>
  <Words>346</Words>
  <Application>Microsoft Office PowerPoint</Application>
  <PresentationFormat>On-screen Show (4:3)</PresentationFormat>
  <Paragraphs>95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Wingdings</vt:lpstr>
      <vt:lpstr>Тема1</vt:lpstr>
      <vt:lpstr> JavaScript</vt:lpstr>
      <vt:lpstr>Типизация данных</vt:lpstr>
      <vt:lpstr>JSON  </vt:lpstr>
      <vt:lpstr>setTimeout и setInterval</vt:lpstr>
      <vt:lpstr>Запуск кода из строки. Eval</vt:lpstr>
      <vt:lpstr>try … catch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JavaScript</dc:title>
  <dc:creator>Ledy</dc:creator>
  <cp:lastModifiedBy>Oleksandr Petryk</cp:lastModifiedBy>
  <cp:revision>41</cp:revision>
  <dcterms:created xsi:type="dcterms:W3CDTF">2016-06-13T20:58:25Z</dcterms:created>
  <dcterms:modified xsi:type="dcterms:W3CDTF">2017-03-26T22:42:55Z</dcterms:modified>
</cp:coreProperties>
</file>