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087A4-61B4-45DB-895B-0788304ED177}"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087A4-61B4-45DB-895B-0788304ED177}"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087A4-61B4-45DB-895B-0788304ED177}"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t>2/22/2019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t>‹#›</a:t>
            </a:fld>
            <a:endParaRPr lang="en-US"/>
          </a:p>
        </p:txBody>
      </p:sp>
    </p:spTree>
    <p:extLst>
      <p:ext uri="{BB962C8B-B14F-4D97-AF65-F5344CB8AC3E}">
        <p14:creationId xmlns:p14="http://schemas.microsoft.com/office/powerpoint/2010/main"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problem icon"/>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7648" y="1379652"/>
            <a:ext cx="377128" cy="377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7285" y="1398902"/>
            <a:ext cx="1297671"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rPr>
              <a:t>Brief </a:t>
            </a:r>
            <a:r>
              <a:rPr lang="en-US" sz="1000" b="1" dirty="0" smtClean="0">
                <a:solidFill>
                  <a:schemeClr val="tx2"/>
                </a:solidFill>
                <a:latin typeface="Verdana" panose="020B0604030504040204" pitchFamily="34" charset="0"/>
                <a:ea typeface="Verdana" panose="020B0604030504040204" pitchFamily="34" charset="0"/>
                <a:cs typeface="Verdana" panose="020B0604030504040204" pitchFamily="34" charset="0"/>
              </a:rPr>
              <a:t>Business Problem</a:t>
            </a:r>
            <a:endPar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356477" y="1286287"/>
            <a:ext cx="1869489" cy="60639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6476" y="2013315"/>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56477" y="2740343"/>
            <a:ext cx="1869489" cy="60639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476" y="3467371"/>
            <a:ext cx="1869489" cy="60639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56475" y="4194399"/>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6476" y="4921427"/>
            <a:ext cx="1869489" cy="60639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56475" y="5648454"/>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13821" y="2126514"/>
            <a:ext cx="865995"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rPr>
              <a:t>Proposed </a:t>
            </a:r>
            <a:r>
              <a:rPr lang="en-US" sz="1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Solution</a:t>
            </a:r>
            <a:endPar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42" name="Picture 4" descr="Image result for soluti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88" y="2126514"/>
            <a:ext cx="380146" cy="38014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870499" y="2840931"/>
            <a:ext cx="1152638"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Proposed Tech Stack</a:t>
            </a:r>
          </a:p>
        </p:txBody>
      </p:sp>
      <p:pic>
        <p:nvPicPr>
          <p:cNvPr id="44" name="Picture 6" descr="Image result for tech stack icon"/>
          <p:cNvPicPr>
            <a:picLocks noChangeAspect="1" noChangeArrowheads="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94009" y="2861978"/>
            <a:ext cx="310682" cy="350295"/>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870499" y="3591712"/>
            <a:ext cx="1223862"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a:t>
            </a:r>
            <a:r>
              <a:rPr lang="en-US" sz="1000" b="1"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Place/ Positioning</a:t>
            </a:r>
            <a:endPar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p:txBody>
      </p:sp>
      <p:pic>
        <p:nvPicPr>
          <p:cNvPr id="46" name="Picture 8" descr="Image result for position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796" y="3615623"/>
            <a:ext cx="332200" cy="33220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694054" y="4208217"/>
            <a:ext cx="1505528" cy="600164"/>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Cost (INR) of Implementation</a:t>
            </a:r>
          </a:p>
        </p:txBody>
      </p:sp>
      <p:pic>
        <p:nvPicPr>
          <p:cNvPr id="48" name="Picture 10" descr="Image result for cost icon"/>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194" y="4331330"/>
            <a:ext cx="296285" cy="35027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764985" y="5101671"/>
            <a:ext cx="1505528" cy="245901"/>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Theme Alignment</a:t>
            </a:r>
          </a:p>
        </p:txBody>
      </p:sp>
      <p:pic>
        <p:nvPicPr>
          <p:cNvPr id="50" name="Picture 12" descr="Image result for technology icon"/>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13" y="5037612"/>
            <a:ext cx="374020" cy="374020"/>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437316" y="5715720"/>
            <a:ext cx="433183" cy="488003"/>
            <a:chOff x="5813659" y="3660088"/>
            <a:chExt cx="673766" cy="946813"/>
          </a:xfrm>
        </p:grpSpPr>
        <p:pic>
          <p:nvPicPr>
            <p:cNvPr id="52" name="Picture 14" descr="Image result for industries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descr="Image result for industries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p:cNvSpPr/>
          <p:nvPr/>
        </p:nvSpPr>
        <p:spPr>
          <a:xfrm>
            <a:off x="959047" y="5755113"/>
            <a:ext cx="1028295" cy="430887"/>
          </a:xfrm>
          <a:prstGeom prst="rect">
            <a:avLst/>
          </a:prstGeom>
        </p:spPr>
        <p:txBody>
          <a:bodyPr wrap="square">
            <a:spAutoFit/>
          </a:bodyPr>
          <a:lstStyle/>
          <a:p>
            <a:pPr algn="ctr">
              <a:lnSpc>
                <a:spcPct val="110000"/>
              </a:lnSpc>
              <a:spcBef>
                <a:spcPts val="300"/>
              </a:spcBef>
              <a:spcAft>
                <a:spcPts val="600"/>
              </a:spcAft>
            </a:pPr>
            <a:r>
              <a:rPr lang="en-US" sz="10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Industry </a:t>
            </a: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Alignment</a:t>
            </a:r>
          </a:p>
        </p:txBody>
      </p:sp>
      <p:cxnSp>
        <p:nvCxnSpPr>
          <p:cNvPr id="5" name="Straight Connector 4"/>
          <p:cNvCxnSpPr/>
          <p:nvPr/>
        </p:nvCxnSpPr>
        <p:spPr>
          <a:xfrm>
            <a:off x="2016316" y="1892678"/>
            <a:ext cx="9654458" cy="0"/>
          </a:xfrm>
          <a:prstGeom prst="line">
            <a:avLst/>
          </a:prstGeom>
          <a:no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2042698" y="2623936"/>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2016316" y="3342535"/>
            <a:ext cx="9654458" cy="0"/>
          </a:xfrm>
          <a:prstGeom prst="line">
            <a:avLst/>
          </a:pr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a:off x="2042698" y="4805932"/>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p:nvCxnSpPr>
        <p:spPr>
          <a:xfrm>
            <a:off x="2016316" y="5527818"/>
            <a:ext cx="9654458" cy="0"/>
          </a:xfrm>
          <a:prstGeom prst="line">
            <a:avLst/>
          </a:prstGeom>
          <a:noFill/>
          <a:ln w="19050">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p:nvCxnSpPr>
        <p:spPr>
          <a:xfrm>
            <a:off x="2016316" y="6254699"/>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 name="Rectangle 5"/>
          <p:cNvSpPr/>
          <p:nvPr/>
        </p:nvSpPr>
        <p:spPr>
          <a:xfrm>
            <a:off x="2346036" y="1342729"/>
            <a:ext cx="9194255" cy="400110"/>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Fuel is an important and expensive entity of transportation and logistics sector. Very often fuel is </a:t>
            </a:r>
            <a:r>
              <a:rPr lang="en-US" sz="1000" dirty="0" smtClean="0">
                <a:latin typeface="Verdana" panose="020B0604030504040204" pitchFamily="34" charset="0"/>
                <a:ea typeface="Verdana" panose="020B0604030504040204" pitchFamily="34" charset="0"/>
                <a:cs typeface="Verdana" panose="020B0604030504040204" pitchFamily="34" charset="0"/>
              </a:rPr>
              <a:t>stolen from </a:t>
            </a:r>
            <a:r>
              <a:rPr lang="en-US" sz="1000" dirty="0">
                <a:latin typeface="Verdana" panose="020B0604030504040204" pitchFamily="34" charset="0"/>
                <a:ea typeface="Verdana" panose="020B0604030504040204" pitchFamily="34" charset="0"/>
                <a:cs typeface="Verdana" panose="020B0604030504040204" pitchFamily="34" charset="0"/>
              </a:rPr>
              <a:t>vehicles and it leads to financial losses to an organization. Poor maintenance of vehicle adds to fuel loss and causes environment degradation &gt;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2352536" y="2086864"/>
            <a:ext cx="9344620" cy="400110"/>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Innovative solution enabled by </a:t>
            </a:r>
            <a:r>
              <a:rPr lang="en-US" sz="1000" dirty="0" err="1">
                <a:latin typeface="Verdana" panose="020B0604030504040204" pitchFamily="34" charset="0"/>
                <a:ea typeface="Verdana" panose="020B0604030504040204" pitchFamily="34" charset="0"/>
                <a:cs typeface="Verdana" panose="020B0604030504040204" pitchFamily="34" charset="0"/>
              </a:rPr>
              <a:t>IoT</a:t>
            </a:r>
            <a:r>
              <a:rPr lang="en-US" sz="1000" dirty="0">
                <a:latin typeface="Verdana" panose="020B0604030504040204" pitchFamily="34" charset="0"/>
                <a:ea typeface="Verdana" panose="020B0604030504040204" pitchFamily="34" charset="0"/>
                <a:cs typeface="Verdana" panose="020B0604030504040204" pitchFamily="34" charset="0"/>
              </a:rPr>
              <a:t> can help address the given problem. Real time data from sensors mounted on top of vehicle measuring fuel level at regular intervals coupled with telematics data like distance travelled can help  measure various key performance metrics &gt;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2381126" y="2742415"/>
            <a:ext cx="9316030" cy="592470"/>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US" sz="1000" b="1" dirty="0">
                <a:latin typeface="Verdana" panose="020B0604030504040204" pitchFamily="34" charset="0"/>
                <a:ea typeface="Verdana" panose="020B0604030504040204" pitchFamily="34" charset="0"/>
                <a:cs typeface="Verdana" panose="020B0604030504040204" pitchFamily="34" charset="0"/>
              </a:rPr>
              <a:t>Open Source</a:t>
            </a:r>
            <a:r>
              <a:rPr lang="en-US" sz="1000" dirty="0" smtClean="0">
                <a:latin typeface="Verdana" panose="020B0604030504040204" pitchFamily="34" charset="0"/>
                <a:ea typeface="Verdana" panose="020B0604030504040204" pitchFamily="34" charset="0"/>
                <a:cs typeface="Verdana" panose="020B0604030504040204" pitchFamily="34" charset="0"/>
              </a:rPr>
              <a:t>:   Continuous </a:t>
            </a:r>
            <a:r>
              <a:rPr lang="en-US" sz="1000" dirty="0">
                <a:latin typeface="Verdana" panose="020B0604030504040204" pitchFamily="34" charset="0"/>
                <a:ea typeface="Verdana" panose="020B0604030504040204" pitchFamily="34" charset="0"/>
                <a:cs typeface="Verdana" panose="020B0604030504040204" pitchFamily="34" charset="0"/>
              </a:rPr>
              <a:t>Level Sensor(Float Sensor), Arduino Uno + GPS module / Mobile </a:t>
            </a:r>
            <a:r>
              <a:rPr lang="en-US" sz="1000" dirty="0" smtClean="0">
                <a:latin typeface="Verdana" panose="020B0604030504040204" pitchFamily="34" charset="0"/>
                <a:ea typeface="Verdana" panose="020B0604030504040204" pitchFamily="34" charset="0"/>
                <a:cs typeface="Verdana" panose="020B0604030504040204" pitchFamily="34" charset="0"/>
              </a:rPr>
              <a:t>application Node </a:t>
            </a:r>
            <a:r>
              <a:rPr lang="en-US" sz="1000" dirty="0">
                <a:latin typeface="Verdana" panose="020B0604030504040204" pitchFamily="34" charset="0"/>
                <a:ea typeface="Verdana" panose="020B0604030504040204" pitchFamily="34" charset="0"/>
                <a:cs typeface="Verdana" panose="020B0604030504040204" pitchFamily="34" charset="0"/>
              </a:rPr>
              <a:t>MCU ESP8266 (</a:t>
            </a:r>
            <a:r>
              <a:rPr lang="en-US" sz="1000" dirty="0" err="1">
                <a:latin typeface="Verdana" panose="020B0604030504040204" pitchFamily="34" charset="0"/>
                <a:ea typeface="Verdana" panose="020B0604030504040204" pitchFamily="34" charset="0"/>
                <a:cs typeface="Verdana" panose="020B0604030504040204" pitchFamily="34" charset="0"/>
              </a:rPr>
              <a:t>Wifi</a:t>
            </a:r>
            <a:r>
              <a:rPr lang="en-US" sz="1000" dirty="0">
                <a:latin typeface="Verdana" panose="020B0604030504040204" pitchFamily="34" charset="0"/>
                <a:ea typeface="Verdana" panose="020B0604030504040204" pitchFamily="34" charset="0"/>
                <a:cs typeface="Verdana" panose="020B0604030504040204" pitchFamily="34" charset="0"/>
              </a:rPr>
              <a:t> Board) – Edge, Hadoop, Map </a:t>
            </a:r>
            <a:r>
              <a:rPr lang="en-US" sz="1000" dirty="0" smtClean="0">
                <a:latin typeface="Verdana" panose="020B0604030504040204" pitchFamily="34" charset="0"/>
                <a:ea typeface="Verdana" panose="020B0604030504040204" pitchFamily="34" charset="0"/>
                <a:cs typeface="Verdana" panose="020B0604030504040204" pitchFamily="34" charset="0"/>
              </a:rPr>
              <a:t>Reduce/Spark  </a:t>
            </a:r>
            <a:r>
              <a:rPr lang="en-US" sz="1000" dirty="0">
                <a:latin typeface="Verdana" panose="020B0604030504040204" pitchFamily="34" charset="0"/>
                <a:ea typeface="Verdana" panose="020B0604030504040204" pitchFamily="34" charset="0"/>
                <a:cs typeface="Verdana" panose="020B0604030504040204" pitchFamily="34" charset="0"/>
              </a:rPr>
              <a:t>Mongo Db/</a:t>
            </a:r>
            <a:r>
              <a:rPr lang="en-US" sz="1000" dirty="0" err="1">
                <a:latin typeface="Verdana" panose="020B0604030504040204" pitchFamily="34" charset="0"/>
                <a:ea typeface="Verdana" panose="020B0604030504040204" pitchFamily="34" charset="0"/>
                <a:cs typeface="Verdana" panose="020B0604030504040204" pitchFamily="34" charset="0"/>
              </a:rPr>
              <a:t>Hbase</a:t>
            </a:r>
            <a:r>
              <a:rPr lang="en-US" sz="1000" dirty="0">
                <a:latin typeface="Verdana" panose="020B0604030504040204" pitchFamily="34" charset="0"/>
                <a:ea typeface="Verdana" panose="020B0604030504040204" pitchFamily="34" charset="0"/>
                <a:cs typeface="Verdana" panose="020B0604030504040204" pitchFamily="34" charset="0"/>
              </a:rPr>
              <a:t>, Kafka/MQTT, Tableau </a:t>
            </a:r>
          </a:p>
          <a:p>
            <a:pPr marL="0" lvl="1">
              <a:spcBef>
                <a:spcPts val="300"/>
              </a:spcBef>
              <a:buSzPct val="100000"/>
            </a:pPr>
            <a:r>
              <a:rPr lang="en-US" sz="1000" b="1" dirty="0" smtClean="0">
                <a:latin typeface="Verdana" panose="020B0604030504040204" pitchFamily="34" charset="0"/>
                <a:ea typeface="Verdana" panose="020B0604030504040204" pitchFamily="34" charset="0"/>
                <a:cs typeface="Verdana" panose="020B0604030504040204" pitchFamily="34" charset="0"/>
              </a:rPr>
              <a:t>Licensed</a:t>
            </a:r>
            <a:r>
              <a:rPr lang="en-US" sz="1000" dirty="0">
                <a:latin typeface="Verdana" panose="020B0604030504040204" pitchFamily="34" charset="0"/>
                <a:ea typeface="Verdana" panose="020B0604030504040204" pitchFamily="34" charset="0"/>
                <a:cs typeface="Verdana" panose="020B0604030504040204" pitchFamily="34" charset="0"/>
              </a:rPr>
              <a:t>: If any &gt;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381125" y="3475348"/>
            <a:ext cx="9386001" cy="553998"/>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Transportation and logistics industry is highly competitive and remarkably complex. This solution will help industries in real time monitoring of vehicle fuel efficiency, health measurement of trucks, reducing the overall operations and maintenance cost, and reducing impact on environment. It will also help in Real time monitoring, Predictive maintenance, Security &amp; surveillance - &gt;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2346036" y="4277122"/>
            <a:ext cx="6096000" cy="438582"/>
          </a:xfrm>
          <a:prstGeom prst="rect">
            <a:avLst/>
          </a:prstGeom>
        </p:spPr>
        <p:txBody>
          <a:bodyPr>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US" sz="1000" b="1" dirty="0" smtClean="0">
                <a:latin typeface="Verdana" panose="020B0604030504040204" pitchFamily="34" charset="0"/>
                <a:ea typeface="Verdana" panose="020B0604030504040204" pitchFamily="34" charset="0"/>
                <a:cs typeface="Verdana" panose="020B0604030504040204" pitchFamily="34" charset="0"/>
              </a:rPr>
              <a:t>Effort</a:t>
            </a:r>
            <a:r>
              <a:rPr lang="en-US" sz="1000" dirty="0" smtClean="0">
                <a:latin typeface="Verdana" panose="020B0604030504040204" pitchFamily="34" charset="0"/>
                <a:ea typeface="Verdana" panose="020B0604030504040204" pitchFamily="34" charset="0"/>
                <a:cs typeface="Verdana" panose="020B0604030504040204" pitchFamily="34" charset="0"/>
              </a:rPr>
              <a:t>: Person </a:t>
            </a:r>
            <a:r>
              <a:rPr lang="en-US" sz="1000" dirty="0">
                <a:latin typeface="Verdana" panose="020B0604030504040204" pitchFamily="34" charset="0"/>
                <a:ea typeface="Verdana" panose="020B0604030504040204" pitchFamily="34" charset="0"/>
                <a:cs typeface="Verdana" panose="020B0604030504040204" pitchFamily="34" charset="0"/>
              </a:rPr>
              <a:t>Hours - 3 person * 135(9 hours*5 days*3weeks) = 405 hours</a:t>
            </a:r>
          </a:p>
          <a:p>
            <a:pPr marL="0" lvl="1">
              <a:spcBef>
                <a:spcPts val="300"/>
              </a:spcBef>
              <a:buSzPct val="100000"/>
            </a:pPr>
            <a:r>
              <a:rPr lang="en-US" sz="1000" b="1" dirty="0">
                <a:latin typeface="Verdana" panose="020B0604030504040204" pitchFamily="34" charset="0"/>
                <a:ea typeface="Verdana" panose="020B0604030504040204" pitchFamily="34" charset="0"/>
                <a:cs typeface="Verdana" panose="020B0604030504040204" pitchFamily="34" charset="0"/>
              </a:rPr>
              <a:t>   Cost</a:t>
            </a:r>
            <a:r>
              <a:rPr lang="en-US" sz="1000" dirty="0" smtClean="0">
                <a:latin typeface="Verdana" panose="020B0604030504040204" pitchFamily="34" charset="0"/>
                <a:ea typeface="Verdana" panose="020B0604030504040204" pitchFamily="34" charset="0"/>
                <a:cs typeface="Verdana" panose="020B0604030504040204" pitchFamily="34" charset="0"/>
              </a:rPr>
              <a:t>:   Hardware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latin typeface="Verdana" panose="020B0604030504040204" pitchFamily="34" charset="0"/>
                <a:ea typeface="Verdana" panose="020B0604030504040204" pitchFamily="34" charset="0"/>
                <a:cs typeface="Verdana" panose="020B0604030504040204" pitchFamily="34" charset="0"/>
              </a:rPr>
              <a:t>Rs</a:t>
            </a:r>
            <a:r>
              <a:rPr lang="en-US" sz="1000" dirty="0">
                <a:latin typeface="Verdana" panose="020B0604030504040204" pitchFamily="34" charset="0"/>
                <a:ea typeface="Verdana" panose="020B0604030504040204" pitchFamily="34" charset="0"/>
                <a:cs typeface="Verdana" panose="020B0604030504040204" pitchFamily="34" charset="0"/>
              </a:rPr>
              <a:t>. 5000 - </a:t>
            </a:r>
            <a:r>
              <a:rPr lang="en-US" sz="1000" dirty="0" smtClean="0">
                <a:latin typeface="Verdana" panose="020B0604030504040204" pitchFamily="34" charset="0"/>
                <a:ea typeface="Verdana" panose="020B0604030504040204" pitchFamily="34" charset="0"/>
                <a:cs typeface="Verdana" panose="020B0604030504040204" pitchFamily="34" charset="0"/>
              </a:rPr>
              <a:t>8000   </a:t>
            </a:r>
            <a:r>
              <a:rPr lang="en-US" sz="1000" dirty="0">
                <a:latin typeface="Verdana" panose="020B0604030504040204" pitchFamily="34" charset="0"/>
                <a:ea typeface="Verdana" panose="020B0604030504040204" pitchFamily="34" charset="0"/>
                <a:cs typeface="Verdana" panose="020B0604030504040204" pitchFamily="34" charset="0"/>
              </a:rPr>
              <a:t>Software - Licensed Software's Cost &gt;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2398252" y="5085962"/>
            <a:ext cx="396262" cy="246221"/>
          </a:xfrm>
          <a:prstGeom prst="rect">
            <a:avLst/>
          </a:prstGeom>
        </p:spPr>
        <p:txBody>
          <a:bodyPr wrap="none">
            <a:spAutoFit/>
          </a:bodyPr>
          <a:lstStyle/>
          <a:p>
            <a:pPr marL="0" lvl="1">
              <a:spcBef>
                <a:spcPts val="300"/>
              </a:spcBef>
              <a:buSzPct val="100000"/>
            </a:pPr>
            <a:r>
              <a:rPr lang="en-US" sz="1000" dirty="0" err="1">
                <a:latin typeface="Verdana" panose="020B0604030504040204" pitchFamily="34" charset="0"/>
                <a:ea typeface="Verdana" panose="020B0604030504040204" pitchFamily="34" charset="0"/>
                <a:cs typeface="Verdana" panose="020B0604030504040204" pitchFamily="34" charset="0"/>
              </a:rPr>
              <a:t>IoT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2346435" y="5739882"/>
            <a:ext cx="2255746" cy="246221"/>
          </a:xfrm>
          <a:prstGeom prst="rect">
            <a:avLst/>
          </a:prstGeom>
        </p:spPr>
        <p:txBody>
          <a:bodyPr wrap="non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Energy, Resources &amp; Industrials</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4" name="Straight Connector 63"/>
          <p:cNvCxnSpPr/>
          <p:nvPr/>
        </p:nvCxnSpPr>
        <p:spPr>
          <a:xfrm>
            <a:off x="2016316" y="4073762"/>
            <a:ext cx="9654458" cy="0"/>
          </a:xfrm>
          <a:prstGeom prst="line">
            <a:avLst/>
          </a:prstGeom>
          <a:noFill/>
          <a:ln w="1905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265556" y="802885"/>
            <a:ext cx="2051326" cy="276614"/>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Defined Deliverables</a:t>
            </a:r>
            <a:endPar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6042617" y="797851"/>
            <a:ext cx="1654619" cy="295466"/>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Sample Use Case</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TextBox 67"/>
          <p:cNvSpPr txBox="1"/>
          <p:nvPr/>
        </p:nvSpPr>
        <p:spPr>
          <a:xfrm>
            <a:off x="6843544" y="6438657"/>
            <a:ext cx="5112830" cy="169277"/>
          </a:xfrm>
          <a:prstGeom prst="rect">
            <a:avLst/>
          </a:prstGeom>
          <a:noFill/>
        </p:spPr>
        <p:txBody>
          <a:bodyPr vert="horz" wrap="square" lIns="0" tIns="0" rIns="0" bIns="0" rtlCol="0">
            <a:spAutoFit/>
          </a:bodyPr>
          <a:lstStyle/>
          <a:p>
            <a:pPr>
              <a:spcBef>
                <a:spcPts val="200"/>
              </a:spcBef>
              <a:buSzPct val="100000"/>
            </a:pPr>
            <a:r>
              <a:rPr lang="en-US" sz="1100" b="1" dirty="0">
                <a:solidFill>
                  <a:prstClr val="black"/>
                </a:solidFill>
                <a:latin typeface="Verdana"/>
              </a:rPr>
              <a:t>* Please note, examples above are for reference purpose only</a:t>
            </a:r>
          </a:p>
        </p:txBody>
      </p:sp>
      <p:sp>
        <p:nvSpPr>
          <p:cNvPr id="69" name="Text Placeholder 3"/>
          <p:cNvSpPr txBox="1">
            <a:spLocks/>
          </p:cNvSpPr>
          <p:nvPr/>
        </p:nvSpPr>
        <p:spPr>
          <a:xfrm>
            <a:off x="356475" y="251427"/>
            <a:ext cx="6918812" cy="3692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Round</a:t>
            </a:r>
            <a:r>
              <a:rPr kumimoji="0" lang="en-US" sz="2400" b="1" i="1" u="none" strike="noStrike" kern="1200" cap="none" spc="0" normalizeH="0" noProof="0" dirty="0" smtClean="0">
                <a:ln>
                  <a:noFill/>
                </a:ln>
                <a:solidFill>
                  <a:schemeClr val="accent6"/>
                </a:solidFill>
                <a:effectLst/>
                <a:uLnTx/>
                <a:uFillTx/>
                <a:latin typeface="Verdana"/>
                <a:ea typeface="+mn-ea"/>
                <a:cs typeface="+mn-cs"/>
              </a:rPr>
              <a:t> 2 </a:t>
            </a: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Phase </a:t>
            </a: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1 – Ideation – Sample</a:t>
            </a:r>
            <a:endParaRPr kumimoji="0" lang="en-US" sz="2400" b="1" i="1" u="none" strike="noStrike" kern="1200" cap="none" spc="0" normalizeH="0" baseline="0" noProof="0" dirty="0">
              <a:ln>
                <a:noFill/>
              </a:ln>
              <a:solidFill>
                <a:schemeClr val="accent6"/>
              </a:solidFill>
              <a:effectLst/>
              <a:uLnTx/>
              <a:uFillTx/>
              <a:latin typeface="Verdana"/>
              <a:ea typeface="+mn-ea"/>
              <a:cs typeface="+mn-cs"/>
            </a:endParaRPr>
          </a:p>
        </p:txBody>
      </p:sp>
    </p:spTree>
    <p:extLst>
      <p:ext uri="{BB962C8B-B14F-4D97-AF65-F5344CB8AC3E}">
        <p14:creationId xmlns:p14="http://schemas.microsoft.com/office/powerpoint/2010/main" val="612682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281</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Bhandari, Rachit</cp:lastModifiedBy>
  <cp:revision>12</cp:revision>
  <dcterms:created xsi:type="dcterms:W3CDTF">2018-02-28T13:17:13Z</dcterms:created>
  <dcterms:modified xsi:type="dcterms:W3CDTF">2019-02-22T09:26:12Z</dcterms:modified>
</cp:coreProperties>
</file>