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78" r:id="rId4"/>
    <p:sldId id="257" r:id="rId5"/>
    <p:sldId id="280" r:id="rId6"/>
    <p:sldId id="281" r:id="rId7"/>
    <p:sldId id="282" r:id="rId8"/>
    <p:sldId id="284" r:id="rId9"/>
    <p:sldId id="285" r:id="rId10"/>
    <p:sldId id="287" r:id="rId11"/>
    <p:sldId id="288" r:id="rId12"/>
    <p:sldId id="289" r:id="rId13"/>
    <p:sldId id="292" r:id="rId14"/>
    <p:sldId id="290" r:id="rId15"/>
    <p:sldId id="291" r:id="rId16"/>
    <p:sldId id="293" r:id="rId17"/>
    <p:sldId id="29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1961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24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21851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4523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9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2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0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6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1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1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7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7500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25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87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9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469592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4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0198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8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0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099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1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GIT…</a:t>
            </a:r>
          </a:p>
          <a:p>
            <a:r>
              <a:rPr lang="en-US" dirty="0" smtClean="0"/>
              <a:t>AND CI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900905" cy="349648"/>
          </a:xfrm>
        </p:spPr>
        <p:txBody>
          <a:bodyPr/>
          <a:lstStyle/>
          <a:p>
            <a:r>
              <a:rPr lang="en-US" dirty="0" smtClean="0"/>
              <a:t>Yurii Drozd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23 March 2016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6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True way to update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411" y="1438656"/>
            <a:ext cx="11401178" cy="45110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 found this way of update to be working the best:</a:t>
            </a:r>
            <a:endParaRPr lang="en-US" sz="3200" dirty="0"/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</a:t>
            </a:r>
            <a:r>
              <a:rPr lang="en-US" sz="3200" b="1" i="1" dirty="0" err="1" smtClean="0"/>
              <a:t>it</a:t>
            </a:r>
            <a:r>
              <a:rPr lang="en-US" sz="3200" b="1" i="1" dirty="0" smtClean="0"/>
              <a:t> </a:t>
            </a:r>
            <a:r>
              <a:rPr lang="en-US" sz="3200" b="1" i="1" dirty="0"/>
              <a:t>pull </a:t>
            </a:r>
            <a:r>
              <a:rPr lang="en-US" sz="3200" b="1" i="1" dirty="0" smtClean="0"/>
              <a:t>–-rebase &lt;remote&gt; &lt;</a:t>
            </a:r>
            <a:r>
              <a:rPr lang="en-US" sz="3200" b="1" i="1" dirty="0" err="1" smtClean="0"/>
              <a:t>rbranch</a:t>
            </a:r>
            <a:r>
              <a:rPr lang="en-US" sz="3200" b="1" i="1" dirty="0" smtClean="0"/>
              <a:t>&gt;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1529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 (merge)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requests are the way to review changes that are going to be merged from feature branch to develop. This is not a standard GIT option, it’s built on top of it.</a:t>
            </a:r>
          </a:p>
          <a:p>
            <a:endParaRPr lang="en-US" dirty="0"/>
          </a:p>
          <a:p>
            <a:r>
              <a:rPr lang="en-US" dirty="0" smtClean="0"/>
              <a:t>Pull requests visualize the result of the following command without actually applying changes: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git</a:t>
            </a:r>
            <a:r>
              <a:rPr lang="en-US" b="1" i="1" dirty="0" smtClean="0"/>
              <a:t> fetch</a:t>
            </a:r>
          </a:p>
          <a:p>
            <a:pPr algn="ctr"/>
            <a:r>
              <a:rPr lang="en-US" b="1" i="1" dirty="0" err="1"/>
              <a:t>g</a:t>
            </a:r>
            <a:r>
              <a:rPr lang="en-US" b="1" i="1" dirty="0" err="1" smtClean="0"/>
              <a:t>it</a:t>
            </a:r>
            <a:r>
              <a:rPr lang="en-US" b="1" i="1" dirty="0" smtClean="0"/>
              <a:t> checkout origin/develop</a:t>
            </a:r>
          </a:p>
          <a:p>
            <a:pPr algn="ctr"/>
            <a:r>
              <a:rPr lang="en-US" b="1" i="1" dirty="0" err="1"/>
              <a:t>git</a:t>
            </a:r>
            <a:r>
              <a:rPr lang="en-US" b="1" i="1" dirty="0"/>
              <a:t> checkout </a:t>
            </a:r>
            <a:r>
              <a:rPr lang="en-US" b="1" i="1" dirty="0" smtClean="0"/>
              <a:t>origin/feature</a:t>
            </a:r>
            <a:br>
              <a:rPr lang="en-US" b="1" i="1" dirty="0" smtClean="0"/>
            </a:br>
            <a:r>
              <a:rPr lang="en-US" b="1" i="1" dirty="0" err="1" smtClean="0"/>
              <a:t>git</a:t>
            </a:r>
            <a:r>
              <a:rPr lang="en-US" b="1" i="1" dirty="0" smtClean="0"/>
              <a:t> checkout –b temporary</a:t>
            </a:r>
          </a:p>
          <a:p>
            <a:pPr algn="ctr"/>
            <a:r>
              <a:rPr lang="en-US" b="1" i="1" dirty="0" err="1" smtClean="0"/>
              <a:t>git</a:t>
            </a:r>
            <a:r>
              <a:rPr lang="en-US" b="1" i="1" dirty="0" smtClean="0"/>
              <a:t> merge feature</a:t>
            </a:r>
          </a:p>
        </p:txBody>
      </p:sp>
    </p:spTree>
    <p:extLst>
      <p:ext uri="{BB962C8B-B14F-4D97-AF65-F5344CB8AC3E}">
        <p14:creationId xmlns:p14="http://schemas.microsoft.com/office/powerpoint/2010/main" val="222867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 (merge) request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2" y="1438275"/>
            <a:ext cx="10203326" cy="4511675"/>
          </a:xfrm>
        </p:spPr>
      </p:pic>
    </p:spTree>
    <p:extLst>
      <p:ext uri="{BB962C8B-B14F-4D97-AF65-F5344CB8AC3E}">
        <p14:creationId xmlns:p14="http://schemas.microsoft.com/office/powerpoint/2010/main" val="281742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en-US" dirty="0"/>
              <a:t>is a development practice that requires developers to integrate code into a shared repository several times a day. Each check-in is then verified by an automated build, allowing teams to detect problems early.</a:t>
            </a:r>
          </a:p>
          <a:p>
            <a:endParaRPr lang="en-US" dirty="0"/>
          </a:p>
          <a:p>
            <a:r>
              <a:rPr lang="en-US" dirty="0" smtClean="0"/>
              <a:t>There are many CI tools that enables teams to do automated builds flexible and reliable.</a:t>
            </a:r>
          </a:p>
          <a:p>
            <a:endParaRPr lang="en-US" dirty="0"/>
          </a:p>
          <a:p>
            <a:r>
              <a:rPr lang="en-US" dirty="0" smtClean="0"/>
              <a:t>CI is impossible without VCS.</a:t>
            </a:r>
          </a:p>
          <a:p>
            <a:endParaRPr lang="en-US" dirty="0"/>
          </a:p>
          <a:p>
            <a:r>
              <a:rPr lang="en-US" dirty="0"/>
              <a:t>Continuous Deployment is closely related to Continuous Integration and refers to the release into production of software that passes the automated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is one of the most popular CI tools on market. It’s open-source, free and cross-platform.</a:t>
            </a:r>
          </a:p>
          <a:p>
            <a:endParaRPr lang="en-US" dirty="0"/>
          </a:p>
          <a:p>
            <a:r>
              <a:rPr lang="en-US" dirty="0" smtClean="0"/>
              <a:t>Basics of Jenkins are nodes, executors and jobs.</a:t>
            </a:r>
          </a:p>
          <a:p>
            <a:endParaRPr lang="en-US" dirty="0"/>
          </a:p>
          <a:p>
            <a:r>
              <a:rPr lang="en-US" dirty="0" smtClean="0"/>
              <a:t>Node is a remote machine with Jenkins agent running on. It suites as a build server and actually assembles artifacts.</a:t>
            </a:r>
          </a:p>
          <a:p>
            <a:endParaRPr lang="en-US" dirty="0"/>
          </a:p>
          <a:p>
            <a:r>
              <a:rPr lang="en-US" dirty="0" smtClean="0"/>
              <a:t>Executor is a thread on a node that can run one job at a time.</a:t>
            </a:r>
          </a:p>
          <a:p>
            <a:endParaRPr lang="en-US" dirty="0"/>
          </a:p>
          <a:p>
            <a:r>
              <a:rPr lang="en-US" dirty="0" smtClean="0"/>
              <a:t>Job is a sequence of actions that generates/deploy artifact.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Sequence of CI jobs is often called “Pipeline”. It looks like below steps: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Checkout code from VCS to temporary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Invoke build tool (Maven,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 artifact to remote repository (</a:t>
            </a:r>
            <a:r>
              <a:rPr lang="en-US" dirty="0" err="1" smtClean="0"/>
              <a:t>Artifactory</a:t>
            </a:r>
            <a:r>
              <a:rPr lang="en-US" dirty="0" smtClean="0"/>
              <a:t>, Nexus)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Trigger </a:t>
            </a:r>
            <a:r>
              <a:rPr lang="en-US" dirty="0" smtClean="0"/>
              <a:t>next job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Checkout artifact from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 to target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Trigger </a:t>
            </a:r>
            <a:r>
              <a:rPr lang="en-US" dirty="0" smtClean="0"/>
              <a:t>next job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Checkout tests code from VCS to temporary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Invoke build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Publish tests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Trigger next job…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AutoNum type="arabicPeriod"/>
            </a:pPr>
            <a:r>
              <a:rPr lang="en-US" dirty="0" smtClean="0"/>
              <a:t>How to find all local repositories?</a:t>
            </a:r>
            <a:br>
              <a:rPr lang="en-US" dirty="0" smtClean="0"/>
            </a:br>
            <a:r>
              <a:rPr lang="en-US" sz="1600" dirty="0"/>
              <a:t>Basically there is no GIT command for searching local repositories… but you can always search for .</a:t>
            </a:r>
            <a:r>
              <a:rPr lang="en-US" sz="1600" dirty="0" err="1"/>
              <a:t>git</a:t>
            </a:r>
            <a:r>
              <a:rPr lang="en-US" sz="1600" dirty="0"/>
              <a:t> folders. </a:t>
            </a:r>
            <a:endParaRPr lang="en-US" sz="1600" dirty="0"/>
          </a:p>
          <a:p>
            <a:pPr marL="457200" indent="-457200">
              <a:buFont typeface="Arial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AutoNum type="arabicPeriod"/>
            </a:pPr>
            <a:r>
              <a:rPr lang="en-US" dirty="0"/>
              <a:t>How to clone only specific branch?</a:t>
            </a:r>
          </a:p>
          <a:p>
            <a:pPr marL="457188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457188" lvl="1" indent="0">
              <a:buNone/>
            </a:pPr>
            <a:r>
              <a:rPr lang="en-US" dirty="0" err="1"/>
              <a:t>git</a:t>
            </a:r>
            <a:r>
              <a:rPr lang="en-US" dirty="0"/>
              <a:t> remote add -t </a:t>
            </a:r>
            <a:r>
              <a:rPr lang="en-US" dirty="0" err="1"/>
              <a:t>refspec</a:t>
            </a:r>
            <a:r>
              <a:rPr lang="en-US" dirty="0"/>
              <a:t> </a:t>
            </a:r>
            <a:r>
              <a:rPr lang="en-US" dirty="0" err="1"/>
              <a:t>remotename</a:t>
            </a:r>
            <a:r>
              <a:rPr lang="en-US" dirty="0"/>
              <a:t> host:/</a:t>
            </a:r>
            <a:r>
              <a:rPr lang="en-US" dirty="0" err="1"/>
              <a:t>dir.git</a:t>
            </a:r>
            <a:endParaRPr lang="en-US" dirty="0"/>
          </a:p>
          <a:p>
            <a:pPr marL="457188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fetch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Typical issues of first usage.</a:t>
            </a:r>
          </a:p>
          <a:p>
            <a:pPr marL="1028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Putting large files into repo</a:t>
            </a:r>
          </a:p>
          <a:p>
            <a:pPr marL="1028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writing commit messages</a:t>
            </a:r>
          </a:p>
          <a:p>
            <a:pPr marL="457188" lvl="1" indent="0">
              <a:buNone/>
            </a:pPr>
            <a:endParaRPr lang="en-US" dirty="0" smtClean="0"/>
          </a:p>
          <a:p>
            <a:pPr marL="45718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1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49" y="1439864"/>
            <a:ext cx="5896928" cy="3814447"/>
          </a:xfr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most powerful feature of GIT is branching.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Basically it’s an ability to work in parallel with different people and different tasks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create branch in local repository by running</a:t>
            </a:r>
            <a:endParaRPr lang="en-US" sz="3200" dirty="0"/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</a:t>
            </a:r>
            <a:r>
              <a:rPr lang="en-US" sz="3200" b="1" i="1" dirty="0" smtClean="0"/>
              <a:t>checkout –b &lt;branch name&gt;</a:t>
            </a:r>
          </a:p>
          <a:p>
            <a:pPr algn="ctr"/>
            <a:r>
              <a:rPr lang="en-US" sz="3200" dirty="0" smtClean="0"/>
              <a:t>OR </a:t>
            </a:r>
            <a:endParaRPr lang="en-US" sz="3200" dirty="0" smtClean="0"/>
          </a:p>
          <a:p>
            <a:pPr algn="ctr"/>
            <a:r>
              <a:rPr lang="en-US" sz="3200" b="1" i="1" dirty="0" err="1"/>
              <a:t>g</a:t>
            </a:r>
            <a:r>
              <a:rPr lang="en-US" sz="3200" b="1" i="1" dirty="0" err="1" smtClean="0"/>
              <a:t>it</a:t>
            </a:r>
            <a:r>
              <a:rPr lang="en-US" sz="3200" b="1" i="1" dirty="0" smtClean="0"/>
              <a:t> branch &lt;</a:t>
            </a:r>
            <a:r>
              <a:rPr lang="en-US" sz="3200" b="1" i="1" dirty="0" err="1" smtClean="0"/>
              <a:t>branch_name</a:t>
            </a:r>
            <a:r>
              <a:rPr lang="en-US" sz="3200" b="1" i="1" dirty="0" smtClean="0"/>
              <a:t>&gt; </a:t>
            </a:r>
            <a:endParaRPr lang="en-US" sz="3200" b="1" i="1" dirty="0"/>
          </a:p>
          <a:p>
            <a:pPr algn="ctr"/>
            <a:r>
              <a:rPr lang="en-US" sz="3200" b="1" i="1" dirty="0" smtClean="0"/>
              <a:t> </a:t>
            </a:r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</a:t>
            </a:r>
            <a:r>
              <a:rPr lang="en-US" sz="3200" b="1" i="1" dirty="0"/>
              <a:t>&lt;</a:t>
            </a:r>
            <a:r>
              <a:rPr lang="en-US" sz="3200" b="1" i="1" dirty="0" err="1"/>
              <a:t>branch_name</a:t>
            </a:r>
            <a:r>
              <a:rPr lang="en-US" sz="3200" b="1" i="1" dirty="0"/>
              <a:t>&gt;</a:t>
            </a:r>
            <a:endParaRPr lang="en-US" sz="3200" b="1" i="1" dirty="0" smtClean="0"/>
          </a:p>
          <a:p>
            <a:pPr algn="ctr"/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001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merge </a:t>
            </a:r>
            <a:r>
              <a:rPr lang="en-US" sz="3200" b="1" i="1" dirty="0" smtClean="0"/>
              <a:t>branch1</a:t>
            </a:r>
            <a:r>
              <a:rPr lang="en-US" sz="3200" dirty="0" smtClean="0"/>
              <a:t> into </a:t>
            </a:r>
            <a:r>
              <a:rPr lang="en-US" sz="3200" b="1" i="1" dirty="0" smtClean="0"/>
              <a:t>branch2</a:t>
            </a:r>
            <a:r>
              <a:rPr lang="en-US" sz="3200" dirty="0" smtClean="0"/>
              <a:t> to by </a:t>
            </a:r>
            <a:r>
              <a:rPr lang="en-US" sz="3200" dirty="0" err="1" smtClean="0"/>
              <a:t>runnning</a:t>
            </a:r>
            <a:endParaRPr lang="en-US" sz="3200" dirty="0"/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</a:t>
            </a:r>
            <a:r>
              <a:rPr lang="en-US" sz="3200" b="1" i="1" dirty="0" smtClean="0"/>
              <a:t>checkout branch2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merge branch1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755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different states of branches merging can be done with different strategies</a:t>
            </a:r>
          </a:p>
          <a:p>
            <a:r>
              <a:rPr lang="en-US" i="1" dirty="0" smtClean="0"/>
              <a:t>Resolve</a:t>
            </a:r>
            <a:r>
              <a:rPr lang="en-US" dirty="0" smtClean="0"/>
              <a:t> – safe and fast</a:t>
            </a:r>
          </a:p>
          <a:p>
            <a:r>
              <a:rPr lang="en-US" i="1" dirty="0" smtClean="0"/>
              <a:t>Recursive</a:t>
            </a:r>
            <a:r>
              <a:rPr lang="en-US" dirty="0" smtClean="0"/>
              <a:t> – default</a:t>
            </a:r>
          </a:p>
          <a:p>
            <a:r>
              <a:rPr lang="en-US" i="1" dirty="0" smtClean="0"/>
              <a:t>Octopus</a:t>
            </a:r>
            <a:r>
              <a:rPr lang="en-US" dirty="0" smtClean="0"/>
              <a:t> – for more then 2 HEADs</a:t>
            </a:r>
          </a:p>
          <a:p>
            <a:r>
              <a:rPr lang="en-US" i="1" dirty="0" smtClean="0"/>
              <a:t>Ours</a:t>
            </a:r>
            <a:r>
              <a:rPr lang="en-US" dirty="0" smtClean="0"/>
              <a:t> – override other branches</a:t>
            </a:r>
          </a:p>
          <a:p>
            <a:r>
              <a:rPr lang="en-US" i="1" dirty="0" smtClean="0"/>
              <a:t>Subtree</a:t>
            </a:r>
            <a:r>
              <a:rPr lang="en-US" dirty="0" smtClean="0"/>
              <a:t> – advanced recursive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update your repository history with remote with:</a:t>
            </a:r>
            <a:endParaRPr lang="en-US" sz="3200" dirty="0"/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fetch &lt;remote&gt;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fetch &lt;remote&gt; &lt;</a:t>
            </a:r>
            <a:r>
              <a:rPr lang="en-US" sz="3200" b="1" i="1" dirty="0" err="1"/>
              <a:t>rbranch</a:t>
            </a:r>
            <a:r>
              <a:rPr lang="en-US" sz="3200" b="1" i="1" dirty="0"/>
              <a:t>&gt;:&lt;</a:t>
            </a:r>
            <a:r>
              <a:rPr lang="en-US" sz="3200" b="1" i="1" dirty="0" err="1"/>
              <a:t>lbranch</a:t>
            </a:r>
            <a:r>
              <a:rPr lang="en-US" sz="3200" b="1" i="1" dirty="0" smtClean="0"/>
              <a:t>&gt;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1050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411" y="1438656"/>
            <a:ext cx="11401178" cy="45110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you can update your branch state with remote changes with:</a:t>
            </a:r>
            <a:endParaRPr lang="en-US" sz="3200" dirty="0"/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fetch &lt;remote&gt;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merge &lt;branch&gt; &lt;remote&gt;/&lt;branch&gt;</a:t>
            </a:r>
          </a:p>
          <a:p>
            <a:pPr algn="ctr"/>
            <a:r>
              <a:rPr lang="en-US" sz="3200" dirty="0" smtClean="0"/>
              <a:t>OR</a:t>
            </a:r>
          </a:p>
          <a:p>
            <a:pPr algn="ctr"/>
            <a:r>
              <a:rPr lang="en-US" sz="3200" b="1" i="1" dirty="0" err="1"/>
              <a:t>g</a:t>
            </a:r>
            <a:r>
              <a:rPr lang="en-US" sz="3200" b="1" i="1" dirty="0" err="1" smtClean="0"/>
              <a:t>it</a:t>
            </a:r>
            <a:r>
              <a:rPr lang="en-US" sz="3200" b="1" i="1" dirty="0"/>
              <a:t> pull &lt;remote</a:t>
            </a:r>
            <a:r>
              <a:rPr lang="en-US" sz="3200" b="1" i="1" dirty="0" smtClean="0"/>
              <a:t>&gt; &lt;</a:t>
            </a:r>
            <a:r>
              <a:rPr lang="en-US" sz="3200" b="1" i="1" dirty="0" err="1" smtClean="0"/>
              <a:t>rbranch</a:t>
            </a:r>
            <a:r>
              <a:rPr lang="en-US" sz="3200" b="1" i="1" dirty="0" smtClean="0"/>
              <a:t>&gt;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69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Pulling is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just </a:t>
            </a:r>
            <a:r>
              <a:rPr lang="en-US" i="1" dirty="0" err="1" smtClean="0"/>
              <a:t>git</a:t>
            </a:r>
            <a:r>
              <a:rPr lang="en-US" i="1" dirty="0" smtClean="0"/>
              <a:t> pull</a:t>
            </a:r>
            <a:r>
              <a:rPr lang="en-US" dirty="0" smtClean="0"/>
              <a:t> without parameters is considered a bad practice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You don’t know what are you going to merge automatically</a:t>
            </a:r>
          </a:p>
          <a:p>
            <a:pPr marL="457200" indent="-457200">
              <a:buAutoNum type="arabicPeriod"/>
            </a:pPr>
            <a:r>
              <a:rPr lang="en-US" dirty="0" smtClean="0"/>
              <a:t>With even auto merges you will get merge commit (fast-forward is exception)</a:t>
            </a:r>
          </a:p>
          <a:p>
            <a:endParaRPr lang="en-US" dirty="0" smtClean="0"/>
          </a:p>
          <a:p>
            <a:r>
              <a:rPr lang="en-US" dirty="0" smtClean="0"/>
              <a:t>Forget about </a:t>
            </a:r>
            <a:r>
              <a:rPr lang="en-US" i="1" dirty="0" err="1" smtClean="0"/>
              <a:t>git</a:t>
            </a:r>
            <a:r>
              <a:rPr lang="en-US" i="1" dirty="0" smtClean="0"/>
              <a:t> pull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479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9747</TotalTime>
  <Words>532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Lucida Grande</vt:lpstr>
      <vt:lpstr>Trebuchet MS</vt:lpstr>
      <vt:lpstr>Cover Slides</vt:lpstr>
      <vt:lpstr>1_Cover Slides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Thanks for attention!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Yurii Drozd</dc:creator>
  <cp:lastModifiedBy>Yurii Drozd</cp:lastModifiedBy>
  <cp:revision>38</cp:revision>
  <dcterms:created xsi:type="dcterms:W3CDTF">2016-03-15T17:30:55Z</dcterms:created>
  <dcterms:modified xsi:type="dcterms:W3CDTF">2016-03-30T06:35:02Z</dcterms:modified>
</cp:coreProperties>
</file>