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277" r:id="rId15"/>
    <p:sldId id="286" r:id="rId16"/>
    <p:sldId id="302" r:id="rId17"/>
    <p:sldId id="303" r:id="rId18"/>
    <p:sldId id="287" r:id="rId19"/>
    <p:sldId id="261" r:id="rId20"/>
    <p:sldId id="262" r:id="rId21"/>
    <p:sldId id="263" r:id="rId22"/>
    <p:sldId id="264" r:id="rId23"/>
    <p:sldId id="271" r:id="rId24"/>
    <p:sldId id="266" r:id="rId25"/>
    <p:sldId id="267" r:id="rId26"/>
    <p:sldId id="268" r:id="rId27"/>
    <p:sldId id="274" r:id="rId28"/>
    <p:sldId id="292" r:id="rId29"/>
    <p:sldId id="27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405E5-8184-419D-ABE3-934E4101C47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78B72-8DD0-4629-A34F-50AC6C337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2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12643" name="Rectangle 6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12644" name="Rectangle 7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61B030-62EA-4A9D-9395-45FBBAB4ADDB}" type="slidenum">
              <a:rPr lang="en-US" b="0">
                <a:latin typeface="Calibri" panose="020F0502020204030204" pitchFamily="34" charset="0"/>
              </a:rPr>
              <a:pPr eaLnBrk="1" hangingPunct="1"/>
              <a:t>2</a:t>
            </a:fld>
            <a:endParaRPr lang="en-US" b="0">
              <a:latin typeface="Calibri" panose="020F0502020204030204" pitchFamily="34" charset="0"/>
            </a:endParaRPr>
          </a:p>
        </p:txBody>
      </p:sp>
      <p:sp>
        <p:nvSpPr>
          <p:cNvPr id="1126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6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panose="020B0604020202020204" pitchFamily="34" charset="0"/>
            </a:endParaRPr>
          </a:p>
        </p:txBody>
      </p:sp>
      <p:sp>
        <p:nvSpPr>
          <p:cNvPr id="112647" name="Rectangle 4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2A13C-3917-464D-9D78-1CB91FF2F91E}" type="slidenum">
              <a:rPr lang="en-US" b="0">
                <a:latin typeface="Calibri" panose="020F0502020204030204" pitchFamily="34" charset="0"/>
              </a:rPr>
              <a:pPr eaLnBrk="1" hangingPunct="1"/>
              <a:t>2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42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MY" smtClean="0">
              <a:cs typeface="Arial" panose="020B0604020202020204" pitchFamily="34" charset="0"/>
            </a:endParaRPr>
          </a:p>
        </p:txBody>
      </p:sp>
      <p:sp>
        <p:nvSpPr>
          <p:cNvPr id="1218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218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218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7797D9-6902-4A73-8CFB-73315420AAC1}" type="slidenum">
              <a:rPr lang="en-US" b="0">
                <a:latin typeface="Calibri" panose="020F0502020204030204" pitchFamily="34" charset="0"/>
              </a:rPr>
              <a:pPr eaLnBrk="1" hangingPunct="1"/>
              <a:t>11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4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MY" smtClean="0">
              <a:cs typeface="Arial" panose="020B0604020202020204" pitchFamily="34" charset="0"/>
            </a:endParaRPr>
          </a:p>
        </p:txBody>
      </p:sp>
      <p:sp>
        <p:nvSpPr>
          <p:cNvPr id="1228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228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228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39C829-0C48-49C5-BA07-303876AA81FF}" type="slidenum">
              <a:rPr lang="en-US" b="0">
                <a:latin typeface="Calibri" panose="020F0502020204030204" pitchFamily="34" charset="0"/>
              </a:rPr>
              <a:pPr eaLnBrk="1" hangingPunct="1"/>
              <a:t>12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02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smtClean="0">
              <a:cs typeface="Arial" panose="020B0604020202020204" pitchFamily="34" charset="0"/>
            </a:endParaRPr>
          </a:p>
        </p:txBody>
      </p:sp>
      <p:sp>
        <p:nvSpPr>
          <p:cNvPr id="1239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239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239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85D3D4-C82C-4DEB-805C-4771C00D178A}" type="slidenum">
              <a:rPr lang="en-US" b="0">
                <a:latin typeface="Calibri" panose="020F0502020204030204" pitchFamily="34" charset="0"/>
              </a:rPr>
              <a:pPr eaLnBrk="1" hangingPunct="1"/>
              <a:t>13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56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4A52603-8DB8-406F-9EF3-31405F6D30E4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43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5B05D32-A38C-4650-86D6-24F9775369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619BFB7-0585-444F-ADA5-09B411FF8D62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98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619BFB7-0585-444F-ADA5-09B411FF8D62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MY" smtClean="0">
              <a:cs typeface="Arial" panose="020B0604020202020204" pitchFamily="34" charset="0"/>
            </a:endParaRPr>
          </a:p>
        </p:txBody>
      </p:sp>
      <p:sp>
        <p:nvSpPr>
          <p:cNvPr id="1136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136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136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5007C4-747A-4B85-A4AB-75F76CA4CD80}" type="slidenum">
              <a:rPr lang="en-US" b="0">
                <a:latin typeface="Calibri" panose="020F0502020204030204" pitchFamily="34" charset="0"/>
              </a:rPr>
              <a:pPr eaLnBrk="1" hangingPunct="1"/>
              <a:t>3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9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MY" smtClean="0">
              <a:cs typeface="Arial" panose="020B0604020202020204" pitchFamily="34" charset="0"/>
            </a:endParaRPr>
          </a:p>
        </p:txBody>
      </p:sp>
      <p:sp>
        <p:nvSpPr>
          <p:cNvPr id="1146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146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146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8B4BE1-A4FC-4318-B834-615770FD86F8}" type="slidenum">
              <a:rPr lang="en-US" b="0">
                <a:latin typeface="Calibri" panose="020F0502020204030204" pitchFamily="34" charset="0"/>
              </a:rPr>
              <a:pPr eaLnBrk="1" hangingPunct="1"/>
              <a:t>4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0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MY" smtClean="0">
              <a:cs typeface="Arial" panose="020B0604020202020204" pitchFamily="34" charset="0"/>
            </a:endParaRPr>
          </a:p>
        </p:txBody>
      </p:sp>
      <p:sp>
        <p:nvSpPr>
          <p:cNvPr id="1157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157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157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8034B3-3B92-446D-BF80-D63946EE9AB2}" type="slidenum">
              <a:rPr lang="en-US" b="0">
                <a:latin typeface="Calibri" panose="020F0502020204030204" pitchFamily="34" charset="0"/>
              </a:rPr>
              <a:pPr eaLnBrk="1" hangingPunct="1"/>
              <a:t>5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9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MY" smtClean="0">
              <a:cs typeface="Arial" panose="020B0604020202020204" pitchFamily="34" charset="0"/>
            </a:endParaRPr>
          </a:p>
        </p:txBody>
      </p:sp>
      <p:sp>
        <p:nvSpPr>
          <p:cNvPr id="1167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167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167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B661F7-755A-4A9A-8EA8-0AB85942C84B}" type="slidenum">
              <a:rPr lang="en-US" b="0">
                <a:latin typeface="Calibri" panose="020F0502020204030204" pitchFamily="34" charset="0"/>
              </a:rPr>
              <a:pPr eaLnBrk="1" hangingPunct="1"/>
              <a:t>6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MY" smtClean="0">
              <a:cs typeface="Arial" panose="020B0604020202020204" pitchFamily="34" charset="0"/>
            </a:endParaRPr>
          </a:p>
        </p:txBody>
      </p:sp>
      <p:sp>
        <p:nvSpPr>
          <p:cNvPr id="1177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177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177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2CFF78-5F62-432A-827B-33CDEA8995BB}" type="slidenum">
              <a:rPr lang="en-US" b="0">
                <a:latin typeface="Calibri" panose="020F0502020204030204" pitchFamily="34" charset="0"/>
              </a:rPr>
              <a:pPr eaLnBrk="1" hangingPunct="1"/>
              <a:t>7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8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MY" smtClean="0">
              <a:cs typeface="Arial" panose="020B0604020202020204" pitchFamily="34" charset="0"/>
            </a:endParaRPr>
          </a:p>
        </p:txBody>
      </p:sp>
      <p:sp>
        <p:nvSpPr>
          <p:cNvPr id="1187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187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187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EDD601-BAE9-4C0F-A07A-A270F558C499}" type="slidenum">
              <a:rPr lang="en-US" b="0">
                <a:latin typeface="Calibri" panose="020F0502020204030204" pitchFamily="34" charset="0"/>
              </a:rPr>
              <a:pPr eaLnBrk="1" hangingPunct="1"/>
              <a:t>8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96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MY" smtClean="0">
              <a:cs typeface="Arial" panose="020B0604020202020204" pitchFamily="34" charset="0"/>
            </a:endParaRPr>
          </a:p>
        </p:txBody>
      </p:sp>
      <p:sp>
        <p:nvSpPr>
          <p:cNvPr id="1198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198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B0EAFD-522C-4BC1-A8AD-053C012ECF3C}" type="slidenum">
              <a:rPr lang="en-US" b="0">
                <a:latin typeface="Calibri" panose="020F0502020204030204" pitchFamily="34" charset="0"/>
              </a:rPr>
              <a:pPr eaLnBrk="1" hangingPunct="1"/>
              <a:t>9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7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MY" smtClean="0">
              <a:cs typeface="Arial" panose="020B0604020202020204" pitchFamily="34" charset="0"/>
            </a:endParaRPr>
          </a:p>
        </p:txBody>
      </p:sp>
      <p:sp>
        <p:nvSpPr>
          <p:cNvPr id="1208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BCT2083 DISCRETE STRUCTURE &amp; APPLICATIONS </a:t>
            </a:r>
          </a:p>
        </p:txBody>
      </p:sp>
      <p:sp>
        <p:nvSpPr>
          <p:cNvPr id="1208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0" smtClean="0">
                <a:latin typeface="Calibri" panose="020F0502020204030204" pitchFamily="34" charset="0"/>
              </a:rPr>
              <a:t>CHAPTER 2</a:t>
            </a:r>
          </a:p>
        </p:txBody>
      </p:sp>
      <p:sp>
        <p:nvSpPr>
          <p:cNvPr id="1208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EA5A2A-C202-4305-862F-4C0997D00D25}" type="slidenum">
              <a:rPr lang="en-US" b="0">
                <a:latin typeface="Calibri" panose="020F0502020204030204" pitchFamily="34" charset="0"/>
              </a:rPr>
              <a:pPr eaLnBrk="1" hangingPunct="1"/>
              <a:t>10</a:t>
            </a:fld>
            <a:endParaRPr lang="en-US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1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28800"/>
            <a:ext cx="12192000" cy="1309688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/>
          </a:p>
        </p:txBody>
      </p:sp>
      <p:sp>
        <p:nvSpPr>
          <p:cNvPr id="4" name="Rectangle 10"/>
          <p:cNvSpPr/>
          <p:nvPr/>
        </p:nvSpPr>
        <p:spPr>
          <a:xfrm>
            <a:off x="0" y="2362201"/>
            <a:ext cx="12192000" cy="74613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/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0" y="2514600"/>
            <a:ext cx="12192000" cy="4343400"/>
          </a:xfrm>
          <a:prstGeom prst="rect">
            <a:avLst/>
          </a:prstGeom>
          <a:solidFill>
            <a:srgbClr val="967E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sz="180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pPr>
              <a:defRPr/>
            </a:pPr>
            <a:fld id="{D56AA748-0F75-4C57-BF07-8BC26E59421D}" type="datetime1">
              <a:rPr lang="en-US"/>
              <a:pPr>
                <a:defRPr/>
              </a:pPr>
              <a:t>7/12/2016</a:t>
            </a:fld>
            <a:endParaRPr lang="en-US" dirty="0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1" y="6477000"/>
            <a:ext cx="1361017" cy="304800"/>
          </a:xfrm>
        </p:spPr>
        <p:txBody>
          <a:bodyPr/>
          <a:lstStyle>
            <a:lvl1pPr>
              <a:defRPr/>
            </a:lvl1pPr>
          </a:lstStyle>
          <a:p>
            <a:fld id="{91933FF6-7568-4FB9-9FCD-0B8D10256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0800" y="381000"/>
            <a:ext cx="711200" cy="586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381000"/>
            <a:ext cx="52832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892800" y="381000"/>
            <a:ext cx="5283200" cy="2857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892800" y="3390900"/>
            <a:ext cx="5283200" cy="2857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06F5C-C689-41B9-B5EF-5FFF9FFEA282}" type="datetime1">
              <a:rPr lang="en-US"/>
              <a:pPr>
                <a:defRPr/>
              </a:pPr>
              <a:t>7/12/2016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E2CC37-2D82-4206-ACC6-C7FEEE8F0D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0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3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7964-F6F5-48A8-9991-814646CB7F1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97D3D-14BE-422E-89D8-CA27B640E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67777"/>
            <a:ext cx="9144000" cy="1042185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Recurrent Problem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9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8077200" cy="4876800"/>
          </a:xfrm>
        </p:spPr>
        <p:txBody>
          <a:bodyPr/>
          <a:lstStyle/>
          <a:p>
            <a:pPr marL="0" indent="0"/>
            <a:r>
              <a:rPr lang="en-US" sz="2400"/>
              <a:t>     We can use recurrence relation to model a wide variety of problems such as</a:t>
            </a:r>
          </a:p>
          <a:p>
            <a:pPr marL="0" indent="0"/>
            <a:endParaRPr lang="en-US" sz="2400"/>
          </a:p>
          <a:p>
            <a:pPr lvl="1" eaLnBrk="1" hangingPunct="1"/>
            <a:r>
              <a:rPr lang="en-US"/>
              <a:t>Finding a compound interest</a:t>
            </a:r>
          </a:p>
          <a:p>
            <a:pPr lvl="1" eaLnBrk="1" hangingPunct="1"/>
            <a:r>
              <a:rPr lang="en-US"/>
              <a:t>Counting a population of rabbits</a:t>
            </a:r>
          </a:p>
          <a:p>
            <a:pPr lvl="1" eaLnBrk="1" hangingPunct="1"/>
            <a:r>
              <a:rPr lang="en-US"/>
              <a:t>Determining the number of moves in the Tower of Hanoi puzzle</a:t>
            </a:r>
          </a:p>
          <a:p>
            <a:pPr lvl="1" eaLnBrk="1" hangingPunct="1"/>
            <a:r>
              <a:rPr lang="en-US"/>
              <a:t>Counting bit strings</a:t>
            </a:r>
          </a:p>
          <a:p>
            <a:pPr lvl="1" eaLnBrk="1" hangingPunct="1"/>
            <a:endParaRPr lang="en-US"/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Arial" charset="0"/>
              </a:rPr>
              <a:t> Modeling with Recurrence Relation</a:t>
            </a:r>
          </a:p>
        </p:txBody>
      </p:sp>
    </p:spTree>
    <p:extLst>
      <p:ext uri="{BB962C8B-B14F-4D97-AF65-F5344CB8AC3E}">
        <p14:creationId xmlns:p14="http://schemas.microsoft.com/office/powerpoint/2010/main" val="4774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807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Suppose that a person deposits RM10,000 in a savings account at a bank yielding 11% per year with interest compounded annually. Define recursively the compound amount in the account at the end of </a:t>
            </a:r>
            <a:r>
              <a:rPr lang="en-US" sz="2400" i="1"/>
              <a:t>n</a:t>
            </a:r>
            <a:r>
              <a:rPr lang="en-US" sz="2400"/>
              <a:t> years. </a:t>
            </a:r>
          </a:p>
          <a:p>
            <a:pPr marL="0" indent="0">
              <a:buNone/>
            </a:pP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Let </a:t>
            </a:r>
            <a:r>
              <a:rPr lang="en-US" i="1"/>
              <a:t>a</a:t>
            </a:r>
            <a:r>
              <a:rPr lang="en-US" sz="1200" i="1"/>
              <a:t>n</a:t>
            </a:r>
            <a:r>
              <a:rPr lang="en-US"/>
              <a:t> : the amount in the account after </a:t>
            </a:r>
            <a:r>
              <a:rPr lang="en-US" i="1"/>
              <a:t>n</a:t>
            </a:r>
            <a:r>
              <a:rPr lang="en-US"/>
              <a:t> years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Then</a:t>
            </a:r>
            <a:r>
              <a:rPr lang="en-US" sz="260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      </a:t>
            </a:r>
            <a:r>
              <a:rPr lang="en-US" i="1"/>
              <a:t>a</a:t>
            </a:r>
            <a:r>
              <a:rPr lang="en-US" sz="1200" i="1"/>
              <a:t>n</a:t>
            </a:r>
            <a:r>
              <a:rPr lang="en-US"/>
              <a:t>  = (compound amount at the end of (</a:t>
            </a:r>
            <a:r>
              <a:rPr lang="en-US" i="1"/>
              <a:t>n</a:t>
            </a:r>
            <a:r>
              <a:rPr lang="en-US"/>
              <a:t> -1)th years)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                   + (interest for the </a:t>
            </a:r>
            <a:r>
              <a:rPr lang="en-US" i="1"/>
              <a:t>n</a:t>
            </a:r>
            <a:r>
              <a:rPr lang="en-US"/>
              <a:t>th years)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	    </a:t>
            </a:r>
            <a:r>
              <a:rPr lang="en-US" i="1"/>
              <a:t>a</a:t>
            </a:r>
            <a:r>
              <a:rPr lang="en-US" sz="1200" i="1"/>
              <a:t>n</a:t>
            </a:r>
            <a:r>
              <a:rPr lang="en-US"/>
              <a:t>  = </a:t>
            </a:r>
            <a:r>
              <a:rPr lang="en-US" i="1"/>
              <a:t>a</a:t>
            </a:r>
            <a:r>
              <a:rPr lang="en-US" sz="1200" i="1"/>
              <a:t>n</a:t>
            </a:r>
            <a:r>
              <a:rPr lang="en-US" sz="1200"/>
              <a:t>-1</a:t>
            </a:r>
            <a:r>
              <a:rPr lang="en-US"/>
              <a:t> + 0.11</a:t>
            </a:r>
            <a:r>
              <a:rPr lang="en-US" i="1"/>
              <a:t>a</a:t>
            </a:r>
            <a:r>
              <a:rPr lang="en-US" sz="1200" i="1"/>
              <a:t>n</a:t>
            </a:r>
            <a:r>
              <a:rPr lang="en-US" sz="1200"/>
              <a:t>-1</a:t>
            </a:r>
            <a:r>
              <a:rPr lang="en-US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	          = 1.11 </a:t>
            </a:r>
            <a:r>
              <a:rPr lang="en-US" i="1"/>
              <a:t>a</a:t>
            </a:r>
            <a:r>
              <a:rPr lang="en-US" sz="1200" i="1"/>
              <a:t>n</a:t>
            </a:r>
            <a:r>
              <a:rPr lang="en-US" sz="1200"/>
              <a:t>-1</a:t>
            </a:r>
            <a:r>
              <a:rPr lang="en-US"/>
              <a:t> 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With initial condition;   </a:t>
            </a:r>
            <a:r>
              <a:rPr lang="en-US" i="1"/>
              <a:t>a</a:t>
            </a:r>
            <a:r>
              <a:rPr lang="en-US" sz="1200"/>
              <a:t>0 </a:t>
            </a:r>
            <a:r>
              <a:rPr lang="en-US"/>
              <a:t>= 10,000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Arial" charset="0"/>
              </a:rPr>
              <a:t>Example 2.1.3: Compound interest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828800" y="2803526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u="sng">
                <a:solidFill>
                  <a:srgbClr val="FF0000"/>
                </a:solidFill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6998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83058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A young pair of rabbits (one of each sex) is placed on an island. A pair of rabbits does not breed until they are 2 months old. </a:t>
            </a:r>
            <a:r>
              <a:rPr lang="en-US" sz="2200" dirty="0">
                <a:solidFill>
                  <a:srgbClr val="0000CC"/>
                </a:solidFill>
              </a:rPr>
              <a:t>After they are 2 months old, each pair of rabbits produces another pair each month</a:t>
            </a:r>
            <a:r>
              <a:rPr lang="en-US" sz="2200" dirty="0"/>
              <a:t>. Find a recurrence relation for the numbers of pairs of rabbits on the island after </a:t>
            </a:r>
            <a:r>
              <a:rPr lang="en-US" sz="2200" i="1" dirty="0"/>
              <a:t>n </a:t>
            </a:r>
            <a:r>
              <a:rPr lang="en-US" sz="2200" dirty="0"/>
              <a:t>months if all the rabbits alive. </a:t>
            </a:r>
          </a:p>
          <a:p>
            <a:pPr marL="0" indent="0">
              <a:buNone/>
            </a:pPr>
            <a:endParaRPr lang="en-US" sz="22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Let </a:t>
            </a:r>
            <a:r>
              <a:rPr lang="en-US" sz="2200" i="1" dirty="0" err="1"/>
              <a:t>f</a:t>
            </a:r>
            <a:r>
              <a:rPr lang="en-US" i="1" dirty="0" err="1" smtClean="0"/>
              <a:t>n</a:t>
            </a:r>
            <a:r>
              <a:rPr lang="en-US" sz="2200" dirty="0"/>
              <a:t> : the numbers of pairs of rabbits on the island after </a:t>
            </a:r>
            <a:r>
              <a:rPr lang="en-US" sz="2200" i="1" dirty="0"/>
              <a:t>n</a:t>
            </a:r>
            <a:r>
              <a:rPr lang="en-US" sz="2200" dirty="0"/>
              <a:t> months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Then</a:t>
            </a:r>
            <a:r>
              <a:rPr lang="en-US" dirty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      </a:t>
            </a:r>
            <a:r>
              <a:rPr lang="en-US" sz="2200" i="1" dirty="0" err="1"/>
              <a:t>f</a:t>
            </a:r>
            <a:r>
              <a:rPr lang="en-US" i="1" dirty="0" err="1" smtClean="0"/>
              <a:t>n</a:t>
            </a:r>
            <a:r>
              <a:rPr lang="en-US" sz="2200" dirty="0"/>
              <a:t>  = (number of pairs of rabbits in (</a:t>
            </a:r>
            <a:r>
              <a:rPr lang="en-US" sz="2200" i="1" dirty="0"/>
              <a:t>n</a:t>
            </a:r>
            <a:r>
              <a:rPr lang="en-US" sz="2200" dirty="0"/>
              <a:t> -1)</a:t>
            </a:r>
            <a:r>
              <a:rPr lang="en-US" sz="2200" dirty="0" err="1"/>
              <a:t>th</a:t>
            </a:r>
            <a:r>
              <a:rPr lang="en-US" sz="2200" dirty="0"/>
              <a:t> months)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                   + (number of newborn pairs of rabbits)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	    </a:t>
            </a:r>
            <a:r>
              <a:rPr lang="en-US" sz="2200" i="1" dirty="0" err="1"/>
              <a:t>f</a:t>
            </a:r>
            <a:r>
              <a:rPr lang="en-US" i="1" dirty="0" err="1" smtClean="0"/>
              <a:t>n</a:t>
            </a:r>
            <a:r>
              <a:rPr lang="en-US" sz="2200" dirty="0"/>
              <a:t>  = </a:t>
            </a:r>
            <a:r>
              <a:rPr lang="en-US" sz="2200" i="1" dirty="0"/>
              <a:t>f</a:t>
            </a:r>
            <a:r>
              <a:rPr lang="en-US" i="1" dirty="0" smtClean="0"/>
              <a:t>n</a:t>
            </a:r>
            <a:r>
              <a:rPr lang="en-US" dirty="0" smtClean="0"/>
              <a:t>-1</a:t>
            </a:r>
            <a:r>
              <a:rPr lang="en-US" sz="2200" dirty="0"/>
              <a:t> + </a:t>
            </a:r>
            <a:r>
              <a:rPr lang="en-US" sz="2200" i="1" dirty="0"/>
              <a:t>f</a:t>
            </a:r>
            <a:r>
              <a:rPr lang="en-US" i="1" dirty="0" smtClean="0"/>
              <a:t>n</a:t>
            </a:r>
            <a:r>
              <a:rPr lang="en-US" dirty="0" smtClean="0"/>
              <a:t>-2</a:t>
            </a:r>
            <a:r>
              <a:rPr lang="en-US" sz="2200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With initial condition;   </a:t>
            </a:r>
            <a:r>
              <a:rPr lang="en-US" sz="2200" i="1" dirty="0"/>
              <a:t>f</a:t>
            </a:r>
            <a:r>
              <a:rPr lang="en-US" dirty="0" smtClean="0"/>
              <a:t>1 </a:t>
            </a:r>
            <a:r>
              <a:rPr lang="en-US" sz="2200" dirty="0"/>
              <a:t>= 1 and </a:t>
            </a:r>
            <a:r>
              <a:rPr lang="en-US" sz="2200" i="1" dirty="0"/>
              <a:t>f</a:t>
            </a:r>
            <a:r>
              <a:rPr lang="en-US" dirty="0" smtClean="0"/>
              <a:t>2 </a:t>
            </a:r>
            <a:r>
              <a:rPr lang="en-US" sz="2200" dirty="0"/>
              <a:t>= 1 ; </a:t>
            </a:r>
            <a:r>
              <a:rPr lang="en-US" sz="2200" i="1" dirty="0"/>
              <a:t>n</a:t>
            </a:r>
            <a:r>
              <a:rPr lang="en-US" sz="2200" dirty="0"/>
              <a:t> ≥ 3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Arial" charset="0"/>
              </a:rPr>
              <a:t>Example 2.1.4: Population of rabbits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828800" y="3032126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u="sng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038600" y="5029200"/>
            <a:ext cx="4572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495800" y="5334000"/>
            <a:ext cx="3124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772400" y="541020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WHY???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981200" y="64008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400">
                <a:solidFill>
                  <a:srgbClr val="FF0000"/>
                </a:solidFill>
              </a:rPr>
              <a:t>[Problem develop by Leonardo Pisano (Liber abaci, 13</a:t>
            </a:r>
            <a:r>
              <a:rPr lang="en-US" sz="1400" baseline="30000">
                <a:solidFill>
                  <a:srgbClr val="FF0000"/>
                </a:solidFill>
              </a:rPr>
              <a:t>th</a:t>
            </a:r>
            <a:r>
              <a:rPr lang="en-US" sz="1400">
                <a:solidFill>
                  <a:srgbClr val="FF0000"/>
                </a:solidFill>
              </a:rPr>
              <a:t> century) – lead to Fibonacci number]</a:t>
            </a:r>
          </a:p>
        </p:txBody>
      </p:sp>
    </p:spTree>
    <p:extLst>
      <p:ext uri="{BB962C8B-B14F-4D97-AF65-F5344CB8AC3E}">
        <p14:creationId xmlns:p14="http://schemas.microsoft.com/office/powerpoint/2010/main" val="38325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Arial" charset="0"/>
              </a:rPr>
              <a:t>Example 2.1.4: Population of rabbits</a:t>
            </a:r>
          </a:p>
        </p:txBody>
      </p:sp>
      <p:pic>
        <p:nvPicPr>
          <p:cNvPr id="20484" name="Picture 1" descr="07_1_01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9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Problems with 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6102"/>
            <a:ext cx="12192000" cy="538189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Easy to solve small problem.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Refers to previous steps and so on becomes hard to solve problems that are relatively large.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Tower of Hanoi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0605"/>
            <a:ext cx="12192000" cy="527739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Invented </a:t>
            </a:r>
            <a:r>
              <a:rPr lang="en-US" dirty="0"/>
              <a:t>by the French mathematician </a:t>
            </a:r>
            <a:r>
              <a:rPr lang="en-US" dirty="0" err="1"/>
              <a:t>Edouard</a:t>
            </a:r>
            <a:r>
              <a:rPr lang="en-US" dirty="0"/>
              <a:t> Lucas in 1883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Given a </a:t>
            </a:r>
            <a:r>
              <a:rPr lang="en-US" dirty="0"/>
              <a:t>tower of </a:t>
            </a:r>
            <a:r>
              <a:rPr lang="en-US" b="1" i="1" dirty="0" smtClean="0">
                <a:solidFill>
                  <a:srgbClr val="FFFF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disks, initially stacked in decreasing size on one of three </a:t>
            </a:r>
            <a:r>
              <a:rPr lang="en-US" dirty="0" smtClean="0"/>
              <a:t>pegs.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objective is </a:t>
            </a:r>
            <a:endParaRPr lang="en-US" dirty="0" smtClean="0"/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Transfer </a:t>
            </a:r>
            <a:r>
              <a:rPr lang="en-US" sz="2400" dirty="0"/>
              <a:t>the entire tower to one of the other </a:t>
            </a:r>
            <a:r>
              <a:rPr lang="en-US" sz="2400" dirty="0" smtClean="0"/>
              <a:t>pegs.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Move only </a:t>
            </a:r>
            <a:r>
              <a:rPr lang="en-US" sz="2400" dirty="0"/>
              <a:t>one disk at a </a:t>
            </a:r>
            <a:r>
              <a:rPr lang="en-US" sz="2400" dirty="0" smtClean="0"/>
              <a:t>time.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Never move </a:t>
            </a:r>
            <a:r>
              <a:rPr lang="en-US" sz="2400" dirty="0"/>
              <a:t>a larger one onto a </a:t>
            </a:r>
            <a:r>
              <a:rPr lang="en-US" sz="2400" dirty="0" smtClean="0"/>
              <a:t>smaller.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8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Tower of Hanoi : 3 </a:t>
            </a:r>
            <a:r>
              <a:rPr lang="en-US" dirty="0"/>
              <a:t>Disks </a:t>
            </a:r>
            <a:r>
              <a:rPr lang="en-US" b="1" i="1" dirty="0"/>
              <a:t>START</a:t>
            </a:r>
          </a:p>
        </p:txBody>
      </p:sp>
      <p:grpSp>
        <p:nvGrpSpPr>
          <p:cNvPr id="10243" name="Group 1027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0244" name="Rectangle 1028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1029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6" name="Group 1030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0247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9" name="Group 1033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0250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2" name="Oval 1036"/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037"/>
          <p:cNvSpPr>
            <a:spLocks noChangeArrowheads="1"/>
          </p:cNvSpPr>
          <p:nvPr/>
        </p:nvSpPr>
        <p:spPr bwMode="auto"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038"/>
          <p:cNvSpPr>
            <a:spLocks noChangeArrowheads="1"/>
          </p:cNvSpPr>
          <p:nvPr/>
        </p:nvSpPr>
        <p:spPr bwMode="auto">
          <a:xfrm>
            <a:off x="3076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2" name="TextBox 1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BEG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AUX</a:t>
              </a:r>
              <a:endParaRPr lang="en-US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END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487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324928"/>
          </a:xfrm>
        </p:spPr>
        <p:txBody>
          <a:bodyPr/>
          <a:lstStyle/>
          <a:p>
            <a:r>
              <a:rPr lang="en-US" dirty="0" smtClean="0"/>
              <a:t>Tower of Hanoi : </a:t>
            </a:r>
            <a:r>
              <a:rPr lang="en-US" dirty="0"/>
              <a:t>3 </a:t>
            </a:r>
            <a:r>
              <a:rPr lang="en-US" dirty="0" smtClean="0"/>
              <a:t>Disks </a:t>
            </a:r>
            <a:r>
              <a:rPr lang="en-US" b="1" i="1" dirty="0" smtClean="0"/>
              <a:t>FINISH</a:t>
            </a:r>
            <a:endParaRPr lang="en-US" b="1" i="1" dirty="0"/>
          </a:p>
        </p:txBody>
      </p:sp>
      <p:grpSp>
        <p:nvGrpSpPr>
          <p:cNvPr id="10246" name="Group 1030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0247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9" name="Group 1033"/>
          <p:cNvGrpSpPr>
            <a:grpSpLocks/>
          </p:cNvGrpSpPr>
          <p:nvPr/>
        </p:nvGrpSpPr>
        <p:grpSpPr bwMode="auto">
          <a:xfrm>
            <a:off x="2257425" y="3962400"/>
            <a:ext cx="2057400" cy="2209800"/>
            <a:chOff x="3936" y="2496"/>
            <a:chExt cx="1296" cy="1392"/>
          </a:xfrm>
        </p:grpSpPr>
        <p:sp>
          <p:nvSpPr>
            <p:cNvPr id="10250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915275" y="3962400"/>
            <a:ext cx="2057400" cy="2209800"/>
            <a:chOff x="2362200" y="3962400"/>
            <a:chExt cx="2057400" cy="2209800"/>
          </a:xfrm>
        </p:grpSpPr>
        <p:grpSp>
          <p:nvGrpSpPr>
            <p:cNvPr id="10243" name="Group 1027"/>
            <p:cNvGrpSpPr>
              <a:grpSpLocks/>
            </p:cNvGrpSpPr>
            <p:nvPr/>
          </p:nvGrpSpPr>
          <p:grpSpPr bwMode="auto">
            <a:xfrm>
              <a:off x="2362200" y="3962400"/>
              <a:ext cx="2057400" cy="2209800"/>
              <a:chOff x="528" y="2496"/>
              <a:chExt cx="1296" cy="1392"/>
            </a:xfrm>
          </p:grpSpPr>
          <p:sp>
            <p:nvSpPr>
              <p:cNvPr id="10244" name="Rectangle 1028"/>
              <p:cNvSpPr>
                <a:spLocks noChangeArrowheads="1"/>
              </p:cNvSpPr>
              <p:nvPr/>
            </p:nvSpPr>
            <p:spPr bwMode="auto">
              <a:xfrm>
                <a:off x="528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1029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2" name="Oval 1036"/>
            <p:cNvSpPr>
              <a:spLocks noChangeArrowheads="1"/>
            </p:cNvSpPr>
            <p:nvPr/>
          </p:nvSpPr>
          <p:spPr bwMode="auto">
            <a:xfrm>
              <a:off x="2543175" y="5410200"/>
              <a:ext cx="1752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1037"/>
            <p:cNvSpPr>
              <a:spLocks noChangeArrowheads="1"/>
            </p:cNvSpPr>
            <p:nvPr/>
          </p:nvSpPr>
          <p:spPr bwMode="auto">
            <a:xfrm>
              <a:off x="2819400" y="4953000"/>
              <a:ext cx="12192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Oval 1038"/>
            <p:cNvSpPr>
              <a:spLocks noChangeArrowheads="1"/>
            </p:cNvSpPr>
            <p:nvPr/>
          </p:nvSpPr>
          <p:spPr bwMode="auto">
            <a:xfrm>
              <a:off x="3076575" y="4495800"/>
              <a:ext cx="6858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17" name="TextBox 16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BEG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AUX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END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53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Tower of </a:t>
            </a:r>
            <a:r>
              <a:rPr lang="en-US" dirty="0" smtClean="0"/>
              <a:t>Hanoi : 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Let’s call the three peg BEG(Source), AUX(Auxiliary) and END(Destination). 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arenR"/>
              <a:defRPr/>
            </a:pPr>
            <a:r>
              <a:rPr lang="en-US" dirty="0" smtClean="0"/>
              <a:t>Move the top N – 1 disks from the BEG to AUX tower using END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arenR"/>
              <a:defRPr/>
            </a:pPr>
            <a:r>
              <a:rPr lang="en-US" dirty="0" smtClean="0"/>
              <a:t>Move the Nth disk from BEG to END tower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arenR"/>
              <a:defRPr/>
            </a:pPr>
            <a:r>
              <a:rPr lang="en-US" dirty="0" smtClean="0"/>
              <a:t>Move the N – 1 disks from AUX tower to END tower using BEG</a:t>
            </a:r>
          </a:p>
        </p:txBody>
      </p:sp>
    </p:spTree>
    <p:extLst>
      <p:ext uri="{BB962C8B-B14F-4D97-AF65-F5344CB8AC3E}">
        <p14:creationId xmlns:p14="http://schemas.microsoft.com/office/powerpoint/2010/main" val="25035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477"/>
            <a:ext cx="12192000" cy="1325563"/>
          </a:xfrm>
        </p:spPr>
        <p:txBody>
          <a:bodyPr/>
          <a:lstStyle/>
          <a:p>
            <a:r>
              <a:rPr lang="en-US" dirty="0"/>
              <a:t>Tower of Hanoi </a:t>
            </a:r>
            <a:r>
              <a:rPr lang="en-US" dirty="0" smtClean="0"/>
              <a:t>: </a:t>
            </a:r>
            <a:r>
              <a:rPr lang="en-US" dirty="0"/>
              <a:t>3 </a:t>
            </a:r>
            <a:r>
              <a:rPr lang="en-US" dirty="0" smtClean="0"/>
              <a:t>Disks</a:t>
            </a:r>
            <a:endParaRPr lang="en-US" dirty="0"/>
          </a:p>
        </p:txBody>
      </p: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0" name="Group 12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1" name="Group 13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14"/>
          <p:cNvSpPr>
            <a:spLocks noChangeArrowheads="1"/>
          </p:cNvSpPr>
          <p:nvPr/>
        </p:nvSpPr>
        <p:spPr bwMode="auto">
          <a:xfrm>
            <a:off x="3076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16" name="TextBox 15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BEG</a:t>
              </a:r>
              <a:endParaRPr lang="en-US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AUX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END</a:t>
              </a:r>
              <a:endParaRPr lang="en-US" sz="24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36913" y="1801254"/>
            <a:ext cx="689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Move </a:t>
            </a:r>
            <a:r>
              <a:rPr lang="en-US" sz="2400" b="1" i="1" dirty="0" smtClean="0">
                <a:solidFill>
                  <a:srgbClr val="FFFF00"/>
                </a:solidFill>
              </a:rPr>
              <a:t>n-1</a:t>
            </a:r>
            <a:r>
              <a:rPr lang="en-US" sz="2400" b="1" dirty="0" smtClean="0">
                <a:solidFill>
                  <a:srgbClr val="FFFF00"/>
                </a:solidFill>
              </a:rPr>
              <a:t> disks from BEG to AUX using END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23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>
          <a:xfrm>
            <a:off x="3352800" y="1828800"/>
            <a:ext cx="7239000" cy="5334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600" b="1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2.1 RECURRENCE RELATIONS</a:t>
            </a: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2209800" y="3195638"/>
            <a:ext cx="7620000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b="0"/>
              <a:t>    Define and develop a recurrence relation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b="0"/>
              <a:t>    Model a problem using recurrence relation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b="0"/>
              <a:t>    Find the solution of recurrence relations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/>
              <a:t>     with the given initial conditions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800" b="0"/>
          </a:p>
        </p:txBody>
      </p:sp>
      <p:sp>
        <p:nvSpPr>
          <p:cNvPr id="9220" name="Rectangle 8"/>
          <p:cNvSpPr>
            <a:spLocks/>
          </p:cNvSpPr>
          <p:nvPr/>
        </p:nvSpPr>
        <p:spPr bwMode="auto">
          <a:xfrm>
            <a:off x="10058400" y="685800"/>
            <a:ext cx="53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</a:rPr>
              <a:t>CHAPTER 2 ADVANCE COUNTING TECHNIQUE</a:t>
            </a:r>
          </a:p>
        </p:txBody>
      </p:sp>
      <p:pic>
        <p:nvPicPr>
          <p:cNvPr id="9221" name="Picture 9" descr="j019653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1295400"/>
            <a:ext cx="15970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1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774"/>
            <a:ext cx="12192000" cy="1325563"/>
          </a:xfrm>
        </p:spPr>
        <p:txBody>
          <a:bodyPr/>
          <a:lstStyle/>
          <a:p>
            <a:r>
              <a:rPr lang="en-US" dirty="0"/>
              <a:t>Tower of Hanoi </a:t>
            </a:r>
            <a:r>
              <a:rPr lang="en-US" dirty="0" smtClean="0"/>
              <a:t>: </a:t>
            </a:r>
            <a:r>
              <a:rPr lang="en-US" dirty="0"/>
              <a:t>3 Disks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3936" y="2496"/>
            <a:chExt cx="1296" cy="1392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696200" y="3962400"/>
            <a:ext cx="2057400" cy="2209800"/>
            <a:chOff x="5105400" y="3962400"/>
            <a:chExt cx="2057400" cy="2209800"/>
          </a:xfrm>
        </p:grpSpPr>
        <p:grpSp>
          <p:nvGrpSpPr>
            <p:cNvPr id="3078" name="Group 6"/>
            <p:cNvGrpSpPr>
              <a:grpSpLocks/>
            </p:cNvGrpSpPr>
            <p:nvPr/>
          </p:nvGrpSpPr>
          <p:grpSpPr bwMode="auto">
            <a:xfrm>
              <a:off x="5105400" y="3962400"/>
              <a:ext cx="2057400" cy="2209800"/>
              <a:chOff x="2256" y="2496"/>
              <a:chExt cx="1296" cy="1392"/>
            </a:xfrm>
          </p:grpSpPr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225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824538" y="5486400"/>
              <a:ext cx="6858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17" name="TextBox 16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BEG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AUX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END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415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4968" y="14693"/>
            <a:ext cx="12192000" cy="1325563"/>
          </a:xfrm>
        </p:spPr>
        <p:txBody>
          <a:bodyPr/>
          <a:lstStyle/>
          <a:p>
            <a:r>
              <a:rPr lang="en-US" dirty="0"/>
              <a:t>Tower of Hanoi </a:t>
            </a:r>
            <a:r>
              <a:rPr lang="en-US" dirty="0" smtClean="0"/>
              <a:t>: </a:t>
            </a:r>
            <a:r>
              <a:rPr lang="en-US" dirty="0"/>
              <a:t>3 Disks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5562600" y="5485482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8496300" y="5470334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18" name="TextBox 17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BEG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AUX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END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80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477"/>
            <a:ext cx="12192000" cy="1325563"/>
          </a:xfrm>
        </p:spPr>
        <p:txBody>
          <a:bodyPr/>
          <a:lstStyle/>
          <a:p>
            <a:r>
              <a:rPr lang="en-US" dirty="0"/>
              <a:t>Tower of Hanoi </a:t>
            </a:r>
            <a:r>
              <a:rPr lang="en-US" dirty="0" smtClean="0"/>
              <a:t>: </a:t>
            </a:r>
            <a:r>
              <a:rPr lang="en-US" dirty="0"/>
              <a:t>3 Disks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7724776" y="3962400"/>
            <a:ext cx="2057400" cy="2209800"/>
            <a:chOff x="2256" y="2496"/>
            <a:chExt cx="1296" cy="139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67300" y="3962400"/>
            <a:ext cx="2057400" cy="2209800"/>
            <a:chOff x="7772400" y="3962400"/>
            <a:chExt cx="2057400" cy="2209800"/>
          </a:xfrm>
        </p:grpSpPr>
        <p:grpSp>
          <p:nvGrpSpPr>
            <p:cNvPr id="5129" name="Group 9"/>
            <p:cNvGrpSpPr>
              <a:grpSpLocks/>
            </p:cNvGrpSpPr>
            <p:nvPr/>
          </p:nvGrpSpPr>
          <p:grpSpPr bwMode="auto">
            <a:xfrm>
              <a:off x="7772400" y="3962400"/>
              <a:ext cx="2057400" cy="2209800"/>
              <a:chOff x="3936" y="2496"/>
              <a:chExt cx="1296" cy="1392"/>
            </a:xfrm>
          </p:grpSpPr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393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8229600" y="5486400"/>
              <a:ext cx="12192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8491538" y="5029200"/>
              <a:ext cx="6858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17" name="TextBox 16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BEG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AUX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END</a:t>
              </a:r>
              <a:endParaRPr lang="en-US" sz="24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36913" y="1801254"/>
            <a:ext cx="689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Move largest one from BEG to END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96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527"/>
            <a:ext cx="12192000" cy="1325563"/>
          </a:xfrm>
        </p:spPr>
        <p:txBody>
          <a:bodyPr/>
          <a:lstStyle/>
          <a:p>
            <a:r>
              <a:rPr lang="en-US" dirty="0"/>
              <a:t>Tower of Hanoi </a:t>
            </a:r>
            <a:r>
              <a:rPr lang="en-US" dirty="0" smtClean="0"/>
              <a:t>: </a:t>
            </a:r>
            <a:r>
              <a:rPr lang="en-US" dirty="0"/>
              <a:t>3 Disks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2340769" y="3962400"/>
            <a:ext cx="2057400" cy="2209800"/>
            <a:chOff x="2256" y="2496"/>
            <a:chExt cx="1296" cy="139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34300" y="3962400"/>
            <a:ext cx="2057400" cy="2209800"/>
            <a:chOff x="2362200" y="3962400"/>
            <a:chExt cx="2057400" cy="220980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2362200" y="3962400"/>
              <a:ext cx="2057400" cy="2209800"/>
              <a:chOff x="528" y="2496"/>
              <a:chExt cx="1296" cy="139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528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2543175" y="5410200"/>
              <a:ext cx="1752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67300" y="3962400"/>
            <a:ext cx="2057400" cy="2209800"/>
            <a:chOff x="7772400" y="3962400"/>
            <a:chExt cx="2057400" cy="2209800"/>
          </a:xfrm>
        </p:grpSpPr>
        <p:grpSp>
          <p:nvGrpSpPr>
            <p:cNvPr id="5129" name="Group 9"/>
            <p:cNvGrpSpPr>
              <a:grpSpLocks/>
            </p:cNvGrpSpPr>
            <p:nvPr/>
          </p:nvGrpSpPr>
          <p:grpSpPr bwMode="auto">
            <a:xfrm>
              <a:off x="7772400" y="3962400"/>
              <a:ext cx="2057400" cy="2209800"/>
              <a:chOff x="3936" y="2496"/>
              <a:chExt cx="1296" cy="1392"/>
            </a:xfrm>
          </p:grpSpPr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393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8229600" y="5486400"/>
              <a:ext cx="12192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8491538" y="5029200"/>
              <a:ext cx="6858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18" name="TextBox 17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BEG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AUX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END</a:t>
              </a:r>
              <a:endParaRPr lang="en-US" sz="24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36913" y="1801254"/>
            <a:ext cx="689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Move </a:t>
            </a:r>
            <a:r>
              <a:rPr lang="en-US" sz="2400" b="1" i="1" dirty="0" smtClean="0">
                <a:solidFill>
                  <a:srgbClr val="FFFF00"/>
                </a:solidFill>
              </a:rPr>
              <a:t>n-1</a:t>
            </a:r>
            <a:r>
              <a:rPr lang="en-US" sz="2400" b="1" dirty="0" smtClean="0">
                <a:solidFill>
                  <a:srgbClr val="FFFF00"/>
                </a:solidFill>
              </a:rPr>
              <a:t> disks from AUX to END using BEG 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43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Tower of Hanoi </a:t>
            </a:r>
            <a:r>
              <a:rPr lang="en-US" dirty="0" smtClean="0"/>
              <a:t>: </a:t>
            </a:r>
            <a:r>
              <a:rPr lang="en-US" dirty="0"/>
              <a:t>3 Disks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925836" y="3976171"/>
            <a:ext cx="2057400" cy="2209800"/>
            <a:chOff x="5105400" y="3962400"/>
            <a:chExt cx="2057400" cy="2209800"/>
          </a:xfrm>
        </p:grpSpPr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5105400" y="3962400"/>
              <a:ext cx="2057400" cy="2209800"/>
              <a:chOff x="2256" y="2496"/>
              <a:chExt cx="1296" cy="139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225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5291138" y="5410200"/>
              <a:ext cx="1752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63068" y="3976171"/>
            <a:ext cx="2057400" cy="2209800"/>
            <a:chOff x="7772400" y="3962400"/>
            <a:chExt cx="2057400" cy="2209800"/>
          </a:xfrm>
        </p:grpSpPr>
        <p:grpSp>
          <p:nvGrpSpPr>
            <p:cNvPr id="7177" name="Group 9"/>
            <p:cNvGrpSpPr>
              <a:grpSpLocks/>
            </p:cNvGrpSpPr>
            <p:nvPr/>
          </p:nvGrpSpPr>
          <p:grpSpPr bwMode="auto">
            <a:xfrm>
              <a:off x="7772400" y="3962400"/>
              <a:ext cx="2057400" cy="2209800"/>
              <a:chOff x="3936" y="2496"/>
              <a:chExt cx="1296" cy="1392"/>
            </a:xfrm>
          </p:grpSpPr>
          <p:sp>
            <p:nvSpPr>
              <p:cNvPr id="7178" name="Rectangle 10"/>
              <p:cNvSpPr>
                <a:spLocks noChangeArrowheads="1"/>
              </p:cNvSpPr>
              <p:nvPr/>
            </p:nvSpPr>
            <p:spPr bwMode="auto">
              <a:xfrm>
                <a:off x="393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" name="Rectangle 11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8229600" y="5486400"/>
              <a:ext cx="12192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3090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18" name="TextBox 17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BEG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AUX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END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826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" y="0"/>
            <a:ext cx="12192000" cy="1325563"/>
          </a:xfrm>
        </p:spPr>
        <p:txBody>
          <a:bodyPr/>
          <a:lstStyle/>
          <a:p>
            <a:r>
              <a:rPr lang="en-US" dirty="0"/>
              <a:t>Tower of Hanoi </a:t>
            </a:r>
            <a:r>
              <a:rPr lang="en-US" dirty="0" smtClean="0"/>
              <a:t>: </a:t>
            </a:r>
            <a:r>
              <a:rPr lang="en-US" dirty="0"/>
              <a:t>3 Disks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5032414" y="3976171"/>
            <a:ext cx="2057400" cy="2209800"/>
            <a:chOff x="3936" y="2496"/>
            <a:chExt cx="1296" cy="1392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778828" y="3976171"/>
            <a:ext cx="2057400" cy="2209800"/>
            <a:chOff x="5105400" y="3962400"/>
            <a:chExt cx="2057400" cy="2209800"/>
          </a:xfrm>
        </p:grpSpPr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5105400" y="3962400"/>
              <a:ext cx="2057400" cy="2209800"/>
              <a:chOff x="2256" y="2496"/>
              <a:chExt cx="1296" cy="1392"/>
            </a:xfrm>
          </p:grpSpPr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225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5291138" y="5410200"/>
              <a:ext cx="1752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5562600" y="4953000"/>
              <a:ext cx="12192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3090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17" name="TextBox 16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BEG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AUX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END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30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558" y="0"/>
            <a:ext cx="12192000" cy="1325563"/>
          </a:xfrm>
        </p:spPr>
        <p:txBody>
          <a:bodyPr/>
          <a:lstStyle/>
          <a:p>
            <a:r>
              <a:rPr lang="en-US" dirty="0"/>
              <a:t>Tower of Hanoi </a:t>
            </a:r>
            <a:r>
              <a:rPr lang="en-US" dirty="0" smtClean="0"/>
              <a:t>: </a:t>
            </a:r>
            <a:r>
              <a:rPr lang="en-US" dirty="0"/>
              <a:t>3 Disks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5094842" y="3955973"/>
            <a:ext cx="2057400" cy="2209800"/>
            <a:chOff x="3936" y="2496"/>
            <a:chExt cx="1296" cy="1392"/>
          </a:xfrm>
        </p:grpSpPr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827484" y="3962400"/>
            <a:ext cx="2057400" cy="2209800"/>
            <a:chOff x="5105400" y="3962400"/>
            <a:chExt cx="2057400" cy="2209800"/>
          </a:xfrm>
        </p:grpSpPr>
        <p:grpSp>
          <p:nvGrpSpPr>
            <p:cNvPr id="9222" name="Group 6"/>
            <p:cNvGrpSpPr>
              <a:grpSpLocks/>
            </p:cNvGrpSpPr>
            <p:nvPr/>
          </p:nvGrpSpPr>
          <p:grpSpPr bwMode="auto">
            <a:xfrm>
              <a:off x="5105400" y="3962400"/>
              <a:ext cx="2057400" cy="2209800"/>
              <a:chOff x="2256" y="2496"/>
              <a:chExt cx="1296" cy="1392"/>
            </a:xfrm>
          </p:grpSpPr>
          <p:sp>
            <p:nvSpPr>
              <p:cNvPr id="9223" name="Rectangle 7"/>
              <p:cNvSpPr>
                <a:spLocks noChangeArrowheads="1"/>
              </p:cNvSpPr>
              <p:nvPr/>
            </p:nvSpPr>
            <p:spPr bwMode="auto">
              <a:xfrm>
                <a:off x="225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5291138" y="5410200"/>
              <a:ext cx="1752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5562600" y="4953000"/>
              <a:ext cx="12192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5834063" y="4495800"/>
              <a:ext cx="6858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6934" y="3182036"/>
            <a:ext cx="6270780" cy="475564"/>
            <a:chOff x="3066934" y="3182036"/>
            <a:chExt cx="6270780" cy="475564"/>
          </a:xfrm>
        </p:grpSpPr>
        <p:sp>
          <p:nvSpPr>
            <p:cNvPr id="17" name="TextBox 16"/>
            <p:cNvSpPr txBox="1"/>
            <p:nvPr/>
          </p:nvSpPr>
          <p:spPr>
            <a:xfrm>
              <a:off x="3066934" y="3195935"/>
              <a:ext cx="70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BEG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9953" y="3182037"/>
              <a:ext cx="784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AUX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93086" y="3182036"/>
              <a:ext cx="844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END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276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Tower of </a:t>
            </a:r>
            <a:r>
              <a:rPr lang="en-US" dirty="0" smtClean="0">
                <a:solidFill>
                  <a:prstClr val="black"/>
                </a:solidFill>
              </a:rPr>
              <a:t>Hanoi : No. of Moves, T</a:t>
            </a:r>
            <a:r>
              <a:rPr lang="en-US" baseline="-25000" dirty="0" smtClean="0">
                <a:solidFill>
                  <a:prstClr val="black"/>
                </a:solidFill>
              </a:rPr>
              <a:t>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rtlCol="0">
            <a:normAutofit fontScale="92500" lnSpcReduction="2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 smtClean="0"/>
              <a:t>for </a:t>
            </a:r>
            <a:r>
              <a:rPr lang="en-US" b="1" dirty="0" smtClean="0"/>
              <a:t>1 disk</a:t>
            </a:r>
            <a:r>
              <a:rPr lang="en-US" dirty="0" smtClean="0"/>
              <a:t> it takes 1 move to transfer 1 disk from BEG to END;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 smtClean="0"/>
              <a:t>for </a:t>
            </a:r>
            <a:r>
              <a:rPr lang="en-US" b="1" dirty="0" smtClean="0"/>
              <a:t>2 disks</a:t>
            </a:r>
            <a:r>
              <a:rPr lang="en-US" dirty="0" smtClean="0"/>
              <a:t>, it will take 3 moves:    </a:t>
            </a:r>
            <a:r>
              <a:rPr lang="en-US" sz="3200" b="1" dirty="0"/>
              <a:t>2 T</a:t>
            </a:r>
            <a:r>
              <a:rPr lang="en-US" sz="3200" b="1" baseline="-25000" dirty="0"/>
              <a:t>n-1 </a:t>
            </a:r>
            <a:r>
              <a:rPr lang="en-US" sz="3200" b="1" dirty="0"/>
              <a:t> + 1</a:t>
            </a:r>
            <a:r>
              <a:rPr lang="en-US" dirty="0" smtClean="0"/>
              <a:t> = 2(</a:t>
            </a:r>
            <a:r>
              <a:rPr lang="en-US" b="1" dirty="0" smtClean="0"/>
              <a:t>1</a:t>
            </a:r>
            <a:r>
              <a:rPr lang="en-US" dirty="0" smtClean="0"/>
              <a:t>)  + 1 =  </a:t>
            </a:r>
            <a:r>
              <a:rPr lang="en-US" b="1" dirty="0" smtClean="0"/>
              <a:t>3</a:t>
            </a:r>
            <a:r>
              <a:rPr lang="en-US" dirty="0" smtClean="0"/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 smtClean="0"/>
              <a:t>for </a:t>
            </a:r>
            <a:r>
              <a:rPr lang="en-US" b="1" dirty="0" smtClean="0"/>
              <a:t>3 disks</a:t>
            </a:r>
            <a:r>
              <a:rPr lang="en-US" dirty="0" smtClean="0"/>
              <a:t>, it will take 7 moves:    </a:t>
            </a:r>
            <a:r>
              <a:rPr lang="en-US" sz="3200" b="1" dirty="0"/>
              <a:t>2 T</a:t>
            </a:r>
            <a:r>
              <a:rPr lang="en-US" sz="3200" b="1" baseline="-25000" dirty="0"/>
              <a:t>n-1 </a:t>
            </a:r>
            <a:r>
              <a:rPr lang="en-US" sz="3200" b="1" dirty="0"/>
              <a:t> + </a:t>
            </a:r>
            <a:r>
              <a:rPr lang="en-US" sz="3200" b="1" dirty="0" smtClean="0"/>
              <a:t>1 </a:t>
            </a:r>
            <a:r>
              <a:rPr lang="en-US" dirty="0" smtClean="0"/>
              <a:t>= 2(</a:t>
            </a:r>
            <a:r>
              <a:rPr lang="en-US" b="1" dirty="0" smtClean="0"/>
              <a:t>3</a:t>
            </a:r>
            <a:r>
              <a:rPr lang="en-US" dirty="0" smtClean="0"/>
              <a:t>)  + 1 =  </a:t>
            </a:r>
            <a:r>
              <a:rPr lang="en-US" b="1" dirty="0" smtClean="0"/>
              <a:t>7</a:t>
            </a:r>
            <a:r>
              <a:rPr lang="en-US" dirty="0" smtClean="0"/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 smtClean="0"/>
              <a:t>for </a:t>
            </a:r>
            <a:r>
              <a:rPr lang="en-US" b="1" dirty="0" smtClean="0"/>
              <a:t>4 disks</a:t>
            </a:r>
            <a:r>
              <a:rPr lang="en-US" dirty="0" smtClean="0"/>
              <a:t>, it will take 15 moves:  </a:t>
            </a:r>
            <a:r>
              <a:rPr lang="en-US" sz="3200" b="1" dirty="0"/>
              <a:t>2 T</a:t>
            </a:r>
            <a:r>
              <a:rPr lang="en-US" sz="3200" b="1" baseline="-25000" dirty="0"/>
              <a:t>n-1 </a:t>
            </a:r>
            <a:r>
              <a:rPr lang="en-US" sz="3200" b="1" dirty="0"/>
              <a:t> + </a:t>
            </a:r>
            <a:r>
              <a:rPr lang="en-US" sz="3200" b="1" dirty="0" smtClean="0"/>
              <a:t>1 </a:t>
            </a:r>
            <a:r>
              <a:rPr lang="en-US" dirty="0" smtClean="0"/>
              <a:t>= 2(</a:t>
            </a:r>
            <a:r>
              <a:rPr lang="en-US" b="1" dirty="0" smtClean="0"/>
              <a:t>7</a:t>
            </a:r>
            <a:r>
              <a:rPr lang="en-US" dirty="0" smtClean="0"/>
              <a:t>)  + 1 = </a:t>
            </a:r>
            <a:r>
              <a:rPr lang="en-US" b="1" dirty="0" smtClean="0"/>
              <a:t>15</a:t>
            </a:r>
            <a:r>
              <a:rPr lang="en-US" dirty="0" smtClean="0"/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 smtClean="0"/>
              <a:t>for </a:t>
            </a:r>
            <a:r>
              <a:rPr lang="en-US" b="1" dirty="0" smtClean="0"/>
              <a:t>5 disks</a:t>
            </a:r>
            <a:r>
              <a:rPr lang="en-US" dirty="0" smtClean="0"/>
              <a:t>, it will take 31 moves:  </a:t>
            </a:r>
            <a:r>
              <a:rPr lang="en-US" sz="3200" b="1" dirty="0"/>
              <a:t>2 T</a:t>
            </a:r>
            <a:r>
              <a:rPr lang="en-US" sz="3200" b="1" baseline="-25000" dirty="0"/>
              <a:t>n-1 </a:t>
            </a:r>
            <a:r>
              <a:rPr lang="en-US" sz="3200" b="1" dirty="0"/>
              <a:t> + </a:t>
            </a:r>
            <a:r>
              <a:rPr lang="en-US" sz="3200" b="1" dirty="0" smtClean="0"/>
              <a:t>1 </a:t>
            </a:r>
            <a:r>
              <a:rPr lang="en-US" dirty="0" smtClean="0"/>
              <a:t>= 2(</a:t>
            </a:r>
            <a:r>
              <a:rPr lang="en-US" b="1" dirty="0" smtClean="0"/>
              <a:t>15</a:t>
            </a:r>
            <a:r>
              <a:rPr lang="en-US" dirty="0" smtClean="0"/>
              <a:t>) + 1 = </a:t>
            </a:r>
            <a:r>
              <a:rPr lang="en-US" b="1" dirty="0" smtClean="0"/>
              <a:t>31</a:t>
            </a:r>
            <a:r>
              <a:rPr lang="en-US" dirty="0" smtClean="0"/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 smtClean="0"/>
              <a:t>for </a:t>
            </a:r>
            <a:r>
              <a:rPr lang="en-US" b="1" dirty="0" smtClean="0"/>
              <a:t>6 disks</a:t>
            </a:r>
            <a:r>
              <a:rPr lang="en-US" dirty="0" smtClean="0"/>
              <a:t>... ? </a:t>
            </a:r>
          </a:p>
          <a:p>
            <a:pPr algn="just">
              <a:lnSpc>
                <a:spcPct val="15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2385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Tower of Hanoi 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>
                <a:solidFill>
                  <a:prstClr val="black"/>
                </a:solidFill>
              </a:rPr>
              <a:t>No. of Moves, </a:t>
            </a:r>
            <a:r>
              <a:rPr lang="en-US" b="1" i="1" dirty="0" smtClean="0">
                <a:solidFill>
                  <a:prstClr val="black"/>
                </a:solidFill>
              </a:rPr>
              <a:t>T</a:t>
            </a:r>
            <a:r>
              <a:rPr lang="en-US" b="1" i="1" baseline="-25000" dirty="0" smtClean="0">
                <a:solidFill>
                  <a:prstClr val="black"/>
                </a:solidFill>
              </a:rPr>
              <a:t>n</a:t>
            </a:r>
            <a:endParaRPr lang="en-US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23850"/>
            <a:ext cx="10466024" cy="54341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 smtClean="0"/>
              <a:t>Explicit Pattern</a:t>
            </a:r>
          </a:p>
          <a:p>
            <a:pPr marL="0" indent="0">
              <a:buNone/>
              <a:defRPr/>
            </a:pPr>
            <a:r>
              <a:rPr lang="en-US" dirty="0" smtClean="0"/>
              <a:t>	Number of Disks     Number of Moves</a:t>
            </a:r>
            <a:br>
              <a:rPr lang="en-US" dirty="0" smtClean="0"/>
            </a:br>
            <a:r>
              <a:rPr lang="en-US" dirty="0" smtClean="0"/>
              <a:t>		1                                 1 </a:t>
            </a:r>
            <a:br>
              <a:rPr lang="en-US" dirty="0" smtClean="0"/>
            </a:br>
            <a:r>
              <a:rPr lang="en-US" dirty="0" smtClean="0"/>
              <a:t>		2                                 3 </a:t>
            </a:r>
            <a:br>
              <a:rPr lang="en-US" dirty="0" smtClean="0"/>
            </a:br>
            <a:r>
              <a:rPr lang="en-US" dirty="0" smtClean="0"/>
              <a:t>		3                  </a:t>
            </a:r>
            <a:r>
              <a:rPr lang="en-US" dirty="0"/>
              <a:t>  </a:t>
            </a:r>
            <a:r>
              <a:rPr lang="en-US" dirty="0" smtClean="0"/>
              <a:t>       </a:t>
            </a:r>
            <a:r>
              <a:rPr lang="en-US" dirty="0"/>
              <a:t> </a:t>
            </a:r>
            <a:r>
              <a:rPr lang="en-US" dirty="0" smtClean="0"/>
              <a:t>     7 </a:t>
            </a:r>
            <a:br>
              <a:rPr lang="en-US" dirty="0" smtClean="0"/>
            </a:br>
            <a:r>
              <a:rPr lang="en-US" dirty="0" smtClean="0"/>
              <a:t>		4                                15 </a:t>
            </a:r>
            <a:br>
              <a:rPr lang="en-US" dirty="0" smtClean="0"/>
            </a:br>
            <a:r>
              <a:rPr lang="en-US" dirty="0" smtClean="0"/>
              <a:t>		5                  	            31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16039" y="3514381"/>
            <a:ext cx="3514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0</a:t>
            </a:r>
            <a:r>
              <a:rPr lang="en-US" sz="3200" b="1" dirty="0" smtClean="0">
                <a:solidFill>
                  <a:srgbClr val="FF0000"/>
                </a:solidFill>
              </a:rPr>
              <a:t> = 0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T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 = 2 T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n-1 </a:t>
            </a:r>
            <a:r>
              <a:rPr lang="en-US" sz="3200" b="1" dirty="0" smtClean="0">
                <a:solidFill>
                  <a:srgbClr val="FF0000"/>
                </a:solidFill>
              </a:rPr>
              <a:t> + 1,n&gt;0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2202"/>
            <a:ext cx="12192000" cy="1325563"/>
          </a:xfrm>
        </p:spPr>
        <p:txBody>
          <a:bodyPr/>
          <a:lstStyle/>
          <a:p>
            <a:r>
              <a:rPr lang="en-US" dirty="0"/>
              <a:t>Tower of Hanoi </a:t>
            </a:r>
            <a:r>
              <a:rPr lang="en-US" dirty="0" smtClean="0"/>
              <a:t>: Recursive Solution Difficulties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7</a:t>
            </a:r>
            <a:r>
              <a:rPr lang="en-US" dirty="0" smtClean="0"/>
              <a:t> = ?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7</a:t>
            </a:r>
            <a:r>
              <a:rPr lang="en-US" dirty="0" smtClean="0"/>
              <a:t> = 2 T</a:t>
            </a:r>
            <a:r>
              <a:rPr lang="en-US" baseline="-25000" dirty="0" smtClean="0"/>
              <a:t>6</a:t>
            </a:r>
            <a:r>
              <a:rPr lang="en-US" dirty="0" smtClean="0"/>
              <a:t> + 1 </a:t>
            </a:r>
          </a:p>
          <a:p>
            <a:pPr marL="0" indent="0">
              <a:buNone/>
            </a:pPr>
            <a:r>
              <a:rPr lang="en-US" dirty="0" smtClean="0"/>
              <a:t>= 2(2 T</a:t>
            </a:r>
            <a:r>
              <a:rPr lang="en-US" baseline="-25000" dirty="0" smtClean="0"/>
              <a:t>5</a:t>
            </a:r>
            <a:r>
              <a:rPr lang="en-US" dirty="0" smtClean="0"/>
              <a:t> + 1) + 1</a:t>
            </a:r>
          </a:p>
          <a:p>
            <a:pPr marL="0" indent="0">
              <a:buNone/>
            </a:pPr>
            <a:r>
              <a:rPr lang="en-US" dirty="0" smtClean="0"/>
              <a:t>= 4(2 T</a:t>
            </a:r>
            <a:r>
              <a:rPr lang="en-US" baseline="-25000" dirty="0" smtClean="0"/>
              <a:t>4</a:t>
            </a:r>
            <a:r>
              <a:rPr lang="en-US" dirty="0" smtClean="0"/>
              <a:t> + 1) + 3</a:t>
            </a:r>
          </a:p>
          <a:p>
            <a:pPr marL="0" indent="0">
              <a:buNone/>
            </a:pPr>
            <a:r>
              <a:rPr lang="en-US" dirty="0" smtClean="0"/>
              <a:t>= 8(2 T</a:t>
            </a:r>
            <a:r>
              <a:rPr lang="en-US" baseline="-25000" dirty="0" smtClean="0"/>
              <a:t>3</a:t>
            </a:r>
            <a:r>
              <a:rPr lang="en-US" dirty="0" smtClean="0"/>
              <a:t> + 1) + 7</a:t>
            </a:r>
          </a:p>
          <a:p>
            <a:pPr marL="0" indent="0">
              <a:buNone/>
            </a:pPr>
            <a:r>
              <a:rPr lang="en-US" dirty="0" smtClean="0"/>
              <a:t>= 16(2 T</a:t>
            </a:r>
            <a:r>
              <a:rPr lang="en-US" baseline="-25000" dirty="0" smtClean="0"/>
              <a:t>2</a:t>
            </a:r>
            <a:r>
              <a:rPr lang="en-US" dirty="0" smtClean="0"/>
              <a:t> + 1) + 15</a:t>
            </a:r>
          </a:p>
          <a:p>
            <a:pPr marL="0" indent="0">
              <a:buNone/>
            </a:pPr>
            <a:r>
              <a:rPr lang="en-US" dirty="0" smtClean="0"/>
              <a:t>= 32(2 T</a:t>
            </a:r>
            <a:r>
              <a:rPr lang="en-US" baseline="-25000" dirty="0" smtClean="0"/>
              <a:t>1</a:t>
            </a:r>
            <a:r>
              <a:rPr lang="en-US" dirty="0" smtClean="0"/>
              <a:t> + 1) + 31</a:t>
            </a:r>
          </a:p>
          <a:p>
            <a:pPr marL="0" indent="0">
              <a:buNone/>
            </a:pPr>
            <a:r>
              <a:rPr lang="en-US" dirty="0" smtClean="0"/>
              <a:t>= 64(2 T</a:t>
            </a:r>
            <a:r>
              <a:rPr lang="en-US" baseline="-25000" dirty="0" smtClean="0"/>
              <a:t>0</a:t>
            </a:r>
            <a:r>
              <a:rPr lang="en-US" dirty="0" smtClean="0"/>
              <a:t> + 1) + 63</a:t>
            </a:r>
          </a:p>
          <a:p>
            <a:pPr marL="0" indent="0">
              <a:buNone/>
            </a:pPr>
            <a:r>
              <a:rPr lang="en-US" dirty="0" smtClean="0"/>
              <a:t>= 64 × 0 + 64+ 63</a:t>
            </a:r>
          </a:p>
          <a:p>
            <a:pPr marL="0" indent="0">
              <a:buNone/>
            </a:pPr>
            <a:r>
              <a:rPr lang="en-US" dirty="0" smtClean="0"/>
              <a:t>= 127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50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?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50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2 </a:t>
            </a:r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49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+ 1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= 2(2 </a:t>
            </a:r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48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+ 1) + 1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= 4(2 </a:t>
            </a:r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47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+ 1) + 3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= 8(2 </a:t>
            </a:r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46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+ 1) + </a:t>
            </a:r>
            <a:r>
              <a:rPr lang="en-US" dirty="0" smtClean="0">
                <a:solidFill>
                  <a:prstClr val="black"/>
                </a:solidFill>
              </a:rPr>
              <a:t>7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     ……………………….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/>
              <a:t>2.1 RECURRENCE RELATION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1676400" y="1371600"/>
            <a:ext cx="8382000" cy="533400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n-US">
                <a:latin typeface="Comic Sans MS" panose="030F0702030302020204" pitchFamily="66" charset="0"/>
              </a:rPr>
              <a:t>The number of bacteria in a colony doubles every hour. If the colony begins with 5 bacteria, how many will be present in </a:t>
            </a:r>
            <a:r>
              <a:rPr lang="en-US" i="1">
                <a:latin typeface="Comic Sans MS" panose="030F0702030302020204" pitchFamily="66" charset="0"/>
              </a:rPr>
              <a:t>n</a:t>
            </a:r>
            <a:r>
              <a:rPr lang="en-US">
                <a:latin typeface="Comic Sans MS" panose="030F0702030302020204" pitchFamily="66" charset="0"/>
              </a:rPr>
              <a:t> hours?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>
                <a:latin typeface="Comic Sans MS" panose="030F0702030302020204" pitchFamily="66" charset="0"/>
              </a:rPr>
              <a:t>Let </a:t>
            </a:r>
            <a:r>
              <a:rPr lang="en-US" i="1">
                <a:latin typeface="Comic Sans MS" panose="030F0702030302020204" pitchFamily="66" charset="0"/>
              </a:rPr>
              <a:t>a</a:t>
            </a:r>
            <a:r>
              <a:rPr lang="en-US" sz="1200" i="1">
                <a:latin typeface="Comic Sans MS" panose="030F0702030302020204" pitchFamily="66" charset="0"/>
              </a:rPr>
              <a:t>n</a:t>
            </a:r>
            <a:r>
              <a:rPr lang="en-US">
                <a:latin typeface="Comic Sans MS" panose="030F0702030302020204" pitchFamily="66" charset="0"/>
              </a:rPr>
              <a:t> : the number of bacteria at the end of </a:t>
            </a:r>
            <a:r>
              <a:rPr lang="en-US" i="1">
                <a:latin typeface="Comic Sans MS" panose="030F0702030302020204" pitchFamily="66" charset="0"/>
              </a:rPr>
              <a:t>n</a:t>
            </a:r>
            <a:r>
              <a:rPr lang="en-US">
                <a:latin typeface="Comic Sans MS" panose="030F0702030302020204" pitchFamily="66" charset="0"/>
              </a:rPr>
              <a:t> hours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>
                <a:latin typeface="Comic Sans MS" panose="030F0702030302020204" pitchFamily="66" charset="0"/>
              </a:rPr>
              <a:t>Then;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>
                <a:latin typeface="Comic Sans MS" panose="030F0702030302020204" pitchFamily="66" charset="0"/>
              </a:rPr>
              <a:t>			</a:t>
            </a:r>
            <a:r>
              <a:rPr lang="en-US" i="1">
                <a:latin typeface="Comic Sans MS" panose="030F0702030302020204" pitchFamily="66" charset="0"/>
              </a:rPr>
              <a:t>a</a:t>
            </a:r>
            <a:r>
              <a:rPr lang="en-US" sz="1200" i="1">
                <a:latin typeface="Comic Sans MS" panose="030F0702030302020204" pitchFamily="66" charset="0"/>
              </a:rPr>
              <a:t>n</a:t>
            </a:r>
            <a:r>
              <a:rPr lang="en-US" sz="1200">
                <a:latin typeface="Comic Sans MS" panose="030F0702030302020204" pitchFamily="66" charset="0"/>
              </a:rPr>
              <a:t>  </a:t>
            </a:r>
            <a:r>
              <a:rPr lang="en-US">
                <a:latin typeface="Comic Sans MS" panose="030F0702030302020204" pitchFamily="66" charset="0"/>
              </a:rPr>
              <a:t>= 2</a:t>
            </a:r>
            <a:r>
              <a:rPr lang="en-US" i="1">
                <a:latin typeface="Comic Sans MS" panose="030F0702030302020204" pitchFamily="66" charset="0"/>
              </a:rPr>
              <a:t>a</a:t>
            </a:r>
            <a:r>
              <a:rPr lang="en-US" sz="1200" i="1">
                <a:latin typeface="Comic Sans MS" panose="030F0702030302020204" pitchFamily="66" charset="0"/>
              </a:rPr>
              <a:t>n</a:t>
            </a:r>
            <a:r>
              <a:rPr lang="en-US" sz="1200">
                <a:latin typeface="Comic Sans MS" panose="030F0702030302020204" pitchFamily="66" charset="0"/>
              </a:rPr>
              <a:t>-1</a:t>
            </a:r>
            <a:r>
              <a:rPr lang="en-US">
                <a:latin typeface="Comic Sans MS" panose="030F0702030302020204" pitchFamily="66" charset="0"/>
              </a:rPr>
              <a:t>, 	a</a:t>
            </a:r>
            <a:r>
              <a:rPr lang="en-US" sz="1200">
                <a:latin typeface="Comic Sans MS" panose="030F0702030302020204" pitchFamily="66" charset="0"/>
              </a:rPr>
              <a:t>0</a:t>
            </a:r>
            <a:r>
              <a:rPr lang="en-US">
                <a:latin typeface="Comic Sans MS" panose="030F0702030302020204" pitchFamily="66" charset="0"/>
              </a:rPr>
              <a:t>=5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u="sng">
                <a:solidFill>
                  <a:srgbClr val="0000CC"/>
                </a:solidFill>
                <a:latin typeface="Comic Sans MS" panose="030F0702030302020204" pitchFamily="66" charset="0"/>
              </a:rPr>
              <a:t>What we are doing actually?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200">
                <a:latin typeface="Comic Sans MS" panose="030F0702030302020204" pitchFamily="66" charset="0"/>
              </a:rPr>
              <a:t>	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>
                <a:latin typeface="Comic Sans MS" panose="030F0702030302020204" pitchFamily="66" charset="0"/>
              </a:rPr>
              <a:t>	We find a formula/model for </a:t>
            </a:r>
            <a:r>
              <a:rPr lang="en-US" i="1">
                <a:latin typeface="Comic Sans MS" panose="030F0702030302020204" pitchFamily="66" charset="0"/>
              </a:rPr>
              <a:t>a</a:t>
            </a:r>
            <a:r>
              <a:rPr lang="en-US" sz="1200" i="1">
                <a:latin typeface="Comic Sans MS" panose="030F0702030302020204" pitchFamily="66" charset="0"/>
              </a:rPr>
              <a:t>n</a:t>
            </a:r>
            <a:r>
              <a:rPr lang="en-US" i="1">
                <a:latin typeface="Comic Sans MS" panose="030F0702030302020204" pitchFamily="66" charset="0"/>
              </a:rPr>
              <a:t> </a:t>
            </a:r>
            <a:r>
              <a:rPr lang="en-US">
                <a:latin typeface="Comic Sans MS" panose="030F0702030302020204" pitchFamily="66" charset="0"/>
              </a:rPr>
              <a:t>(the relationship between </a:t>
            </a:r>
            <a:r>
              <a:rPr lang="en-US" i="1">
                <a:latin typeface="Comic Sans MS" panose="030F0702030302020204" pitchFamily="66" charset="0"/>
              </a:rPr>
              <a:t>a</a:t>
            </a:r>
            <a:r>
              <a:rPr lang="en-US" sz="1200" i="1">
                <a:latin typeface="Comic Sans MS" panose="030F0702030302020204" pitchFamily="66" charset="0"/>
              </a:rPr>
              <a:t>n</a:t>
            </a:r>
            <a:r>
              <a:rPr lang="en-US" i="1">
                <a:latin typeface="Comic Sans MS" panose="030F0702030302020204" pitchFamily="66" charset="0"/>
              </a:rPr>
              <a:t> </a:t>
            </a:r>
            <a:r>
              <a:rPr lang="en-US">
                <a:latin typeface="Comic Sans MS" panose="030F0702030302020204" pitchFamily="66" charset="0"/>
              </a:rPr>
              <a:t>and </a:t>
            </a:r>
            <a:r>
              <a:rPr lang="en-US" i="1">
                <a:latin typeface="Comic Sans MS" panose="030F0702030302020204" pitchFamily="66" charset="0"/>
              </a:rPr>
              <a:t>a</a:t>
            </a:r>
            <a:r>
              <a:rPr lang="en-US" sz="1200">
                <a:latin typeface="Comic Sans MS" panose="030F0702030302020204" pitchFamily="66" charset="0"/>
              </a:rPr>
              <a:t>0</a:t>
            </a:r>
            <a:r>
              <a:rPr lang="en-US">
                <a:latin typeface="Comic Sans MS" panose="030F0702030302020204" pitchFamily="66" charset="0"/>
              </a:rPr>
              <a:t>) </a:t>
            </a:r>
            <a:r>
              <a:rPr lang="en-US"/>
              <a:t>–</a:t>
            </a:r>
            <a:r>
              <a:rPr lang="en-US">
                <a:latin typeface="Comic Sans MS" panose="030F0702030302020204" pitchFamily="66" charset="0"/>
              </a:rPr>
              <a:t> this is called </a:t>
            </a:r>
            <a:r>
              <a:rPr lang="en-US" b="1">
                <a:solidFill>
                  <a:srgbClr val="0000CC"/>
                </a:solidFill>
                <a:latin typeface="Comic Sans MS" panose="030F0702030302020204" pitchFamily="66" charset="0"/>
              </a:rPr>
              <a:t>recurrence relations</a:t>
            </a:r>
            <a:r>
              <a:rPr lang="en-US">
                <a:latin typeface="Comic Sans MS" panose="030F0702030302020204" pitchFamily="66" charset="0"/>
              </a:rPr>
              <a:t> between the term of sequence. 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Arial" charset="0"/>
              </a:rPr>
              <a:t> Motivation</a:t>
            </a:r>
          </a:p>
        </p:txBody>
      </p:sp>
      <p:sp>
        <p:nvSpPr>
          <p:cNvPr id="10245" name="Text Box 16"/>
          <p:cNvSpPr txBox="1">
            <a:spLocks noChangeArrowheads="1"/>
          </p:cNvSpPr>
          <p:nvPr/>
        </p:nvSpPr>
        <p:spPr bwMode="auto">
          <a:xfrm>
            <a:off x="1828800" y="2438401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u="sng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0246" name="Text Box 17"/>
          <p:cNvSpPr txBox="1">
            <a:spLocks noChangeArrowheads="1"/>
          </p:cNvSpPr>
          <p:nvPr/>
        </p:nvSpPr>
        <p:spPr bwMode="auto">
          <a:xfrm>
            <a:off x="2057400" y="4357688"/>
            <a:ext cx="7086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Since bacteria double every hour	         Initial condition</a:t>
            </a:r>
          </a:p>
        </p:txBody>
      </p:sp>
      <p:sp>
        <p:nvSpPr>
          <p:cNvPr id="10247" name="Line 19"/>
          <p:cNvSpPr>
            <a:spLocks noChangeShapeType="1"/>
          </p:cNvSpPr>
          <p:nvPr/>
        </p:nvSpPr>
        <p:spPr bwMode="auto">
          <a:xfrm flipV="1">
            <a:off x="4648200" y="4114800"/>
            <a:ext cx="4572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20"/>
          <p:cNvSpPr>
            <a:spLocks noChangeShapeType="1"/>
          </p:cNvSpPr>
          <p:nvPr/>
        </p:nvSpPr>
        <p:spPr bwMode="auto">
          <a:xfrm flipH="1" flipV="1">
            <a:off x="6781800" y="4114800"/>
            <a:ext cx="5334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AutoShape 21"/>
          <p:cNvSpPr>
            <a:spLocks noChangeArrowheads="1"/>
          </p:cNvSpPr>
          <p:nvPr/>
        </p:nvSpPr>
        <p:spPr bwMode="auto">
          <a:xfrm>
            <a:off x="1981200" y="5410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/>
          </a:p>
        </p:txBody>
      </p:sp>
      <p:sp>
        <p:nvSpPr>
          <p:cNvPr id="10250" name="Text Box 22"/>
          <p:cNvSpPr txBox="1">
            <a:spLocks noChangeArrowheads="1"/>
          </p:cNvSpPr>
          <p:nvPr/>
        </p:nvSpPr>
        <p:spPr bwMode="auto">
          <a:xfrm>
            <a:off x="8763000" y="3733800"/>
            <a:ext cx="1676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</a:rPr>
              <a:t>By using recursive definition</a:t>
            </a:r>
          </a:p>
        </p:txBody>
      </p:sp>
      <p:sp>
        <p:nvSpPr>
          <p:cNvPr id="10251" name="AutoShape 23"/>
          <p:cNvSpPr>
            <a:spLocks/>
          </p:cNvSpPr>
          <p:nvPr/>
        </p:nvSpPr>
        <p:spPr bwMode="auto">
          <a:xfrm>
            <a:off x="8382000" y="3657600"/>
            <a:ext cx="381000" cy="990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17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2385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Tower of Hanoi </a:t>
            </a:r>
            <a:r>
              <a:rPr lang="en-US" dirty="0" smtClean="0">
                <a:solidFill>
                  <a:prstClr val="black"/>
                </a:solidFill>
              </a:rPr>
              <a:t>: Finding Closed </a:t>
            </a:r>
            <a:r>
              <a:rPr lang="en-US" dirty="0">
                <a:solidFill>
                  <a:prstClr val="black"/>
                </a:solidFill>
              </a:rPr>
              <a:t>Form</a:t>
            </a:r>
            <a:endParaRPr lang="en-US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23850"/>
            <a:ext cx="10466024" cy="5434150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Explicit Pattern</a:t>
            </a:r>
          </a:p>
          <a:p>
            <a:pPr marL="0" indent="0">
              <a:buNone/>
              <a:defRPr/>
            </a:pPr>
            <a:r>
              <a:rPr lang="en-US" dirty="0" smtClean="0"/>
              <a:t>	Number of Disks     Number of Moves</a:t>
            </a:r>
            <a:br>
              <a:rPr lang="en-US" dirty="0" smtClean="0"/>
            </a:br>
            <a:r>
              <a:rPr lang="en-US" dirty="0" smtClean="0"/>
              <a:t>		1                                 1 </a:t>
            </a:r>
            <a:br>
              <a:rPr lang="en-US" dirty="0" smtClean="0"/>
            </a:br>
            <a:r>
              <a:rPr lang="en-US" dirty="0" smtClean="0"/>
              <a:t>		2                                 3 </a:t>
            </a:r>
            <a:br>
              <a:rPr lang="en-US" dirty="0" smtClean="0"/>
            </a:br>
            <a:r>
              <a:rPr lang="en-US" dirty="0" smtClean="0"/>
              <a:t>		3                  </a:t>
            </a:r>
            <a:r>
              <a:rPr lang="en-US" dirty="0"/>
              <a:t>  </a:t>
            </a:r>
            <a:r>
              <a:rPr lang="en-US" dirty="0" smtClean="0"/>
              <a:t>       </a:t>
            </a:r>
            <a:r>
              <a:rPr lang="en-US" dirty="0"/>
              <a:t> </a:t>
            </a:r>
            <a:r>
              <a:rPr lang="en-US" dirty="0" smtClean="0"/>
              <a:t>     7 </a:t>
            </a:r>
            <a:br>
              <a:rPr lang="en-US" dirty="0" smtClean="0"/>
            </a:br>
            <a:r>
              <a:rPr lang="en-US" dirty="0" smtClean="0"/>
              <a:t>		4                                15 </a:t>
            </a:r>
            <a:br>
              <a:rPr lang="en-US" dirty="0" smtClean="0"/>
            </a:br>
            <a:r>
              <a:rPr lang="en-US" dirty="0" smtClean="0"/>
              <a:t>		5                  	          31 </a:t>
            </a:r>
          </a:p>
          <a:p>
            <a:pPr>
              <a:defRPr/>
            </a:pPr>
            <a:r>
              <a:rPr lang="en-US" b="1" dirty="0" smtClean="0">
                <a:solidFill>
                  <a:prstClr val="black"/>
                </a:solidFill>
              </a:rPr>
              <a:t>Powers </a:t>
            </a:r>
            <a:r>
              <a:rPr lang="en-US" b="1" dirty="0">
                <a:solidFill>
                  <a:prstClr val="black"/>
                </a:solidFill>
              </a:rPr>
              <a:t>of two help reveal the </a:t>
            </a:r>
            <a:r>
              <a:rPr lang="en-US" b="1" dirty="0" smtClean="0">
                <a:solidFill>
                  <a:prstClr val="black"/>
                </a:solidFill>
              </a:rPr>
              <a:t>pattern</a:t>
            </a:r>
          </a:p>
          <a:p>
            <a:pPr marL="0" lvl="0" indent="0">
              <a:buNone/>
              <a:defRPr/>
            </a:pPr>
            <a:r>
              <a:rPr lang="en-US" dirty="0" smtClean="0">
                <a:solidFill>
                  <a:prstClr val="black"/>
                </a:solidFill>
              </a:rPr>
              <a:t>	Number </a:t>
            </a:r>
            <a:r>
              <a:rPr lang="en-US" dirty="0">
                <a:solidFill>
                  <a:prstClr val="black"/>
                </a:solidFill>
              </a:rPr>
              <a:t>of </a:t>
            </a:r>
            <a:r>
              <a:rPr lang="en-US" dirty="0" smtClean="0">
                <a:solidFill>
                  <a:prstClr val="black"/>
                </a:solidFill>
              </a:rPr>
              <a:t>Disks  </a:t>
            </a:r>
            <a:r>
              <a:rPr lang="en-US" dirty="0">
                <a:solidFill>
                  <a:prstClr val="black"/>
                </a:solidFill>
              </a:rPr>
              <a:t>   Number of </a:t>
            </a:r>
            <a:r>
              <a:rPr lang="en-US" dirty="0" smtClean="0">
                <a:solidFill>
                  <a:prstClr val="black"/>
                </a:solidFill>
              </a:rPr>
              <a:t>Moves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		1                      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  2</a:t>
            </a:r>
            <a:r>
              <a:rPr lang="en-US" baseline="30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- 1 = 2 - 1 =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		2                 </a:t>
            </a:r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prstClr val="black"/>
                </a:solidFill>
              </a:rPr>
              <a:t>      2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- 1 = 4 - 1 = </a:t>
            </a:r>
            <a:r>
              <a:rPr lang="en-US" dirty="0" smtClean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		3                        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- 1 = 8 - 1 = 7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		4            </a:t>
            </a:r>
            <a:r>
              <a:rPr lang="en-US" dirty="0" smtClean="0">
                <a:solidFill>
                  <a:prstClr val="black"/>
                </a:solidFill>
              </a:rPr>
              <a:t>          </a:t>
            </a:r>
            <a:r>
              <a:rPr lang="en-US" dirty="0">
                <a:solidFill>
                  <a:prstClr val="black"/>
                </a:solidFill>
              </a:rPr>
              <a:t>    </a:t>
            </a:r>
            <a:r>
              <a:rPr lang="en-US" sz="2600" dirty="0">
                <a:solidFill>
                  <a:prstClr val="black"/>
                </a:solidFill>
              </a:rPr>
              <a:t>2</a:t>
            </a:r>
            <a:r>
              <a:rPr lang="en-US" sz="2600" baseline="30000" dirty="0">
                <a:solidFill>
                  <a:prstClr val="black"/>
                </a:solidFill>
              </a:rPr>
              <a:t>4</a:t>
            </a:r>
            <a:r>
              <a:rPr lang="en-US" sz="2600" dirty="0">
                <a:solidFill>
                  <a:prstClr val="black"/>
                </a:solidFill>
              </a:rPr>
              <a:t> - 1 = 16 - 1 = 15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     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		5                  </a:t>
            </a:r>
            <a:r>
              <a:rPr lang="en-US" dirty="0" smtClean="0">
                <a:solidFill>
                  <a:prstClr val="black"/>
                </a:solidFill>
              </a:rPr>
              <a:t>       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2</a:t>
            </a:r>
            <a:r>
              <a:rPr lang="en-US" sz="2600" baseline="30000" dirty="0">
                <a:solidFill>
                  <a:prstClr val="black"/>
                </a:solidFill>
              </a:rPr>
              <a:t>5</a:t>
            </a:r>
            <a:r>
              <a:rPr lang="en-US" sz="2600" dirty="0">
                <a:solidFill>
                  <a:prstClr val="black"/>
                </a:solidFill>
              </a:rPr>
              <a:t> - 1 = 32 - 1 = 31 </a:t>
            </a:r>
            <a:r>
              <a:rPr lang="en-US" dirty="0">
                <a:solidFill>
                  <a:prstClr val="black"/>
                </a:solidFill>
              </a:rPr>
              <a:t>	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6039" y="3470313"/>
            <a:ext cx="351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 = 2 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 - 1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6039" y="4283725"/>
            <a:ext cx="351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</a:rPr>
              <a:t>A Closed Form</a:t>
            </a:r>
            <a:endParaRPr lang="en-US" sz="3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1828800" y="1219200"/>
            <a:ext cx="8305800" cy="4876800"/>
          </a:xfrm>
        </p:spPr>
        <p:txBody>
          <a:bodyPr/>
          <a:lstStyle/>
          <a:p>
            <a:pPr marL="0" indent="0"/>
            <a:r>
              <a:rPr lang="en-US" sz="2200" dirty="0">
                <a:solidFill>
                  <a:srgbClr val="0000CC"/>
                </a:solidFill>
              </a:rPr>
              <a:t> Recursion</a:t>
            </a:r>
            <a:r>
              <a:rPr lang="en-US" sz="2200" dirty="0"/>
              <a:t> – a process to define an </a:t>
            </a:r>
            <a:r>
              <a:rPr lang="en-US" sz="2200" dirty="0">
                <a:solidFill>
                  <a:srgbClr val="0000CC"/>
                </a:solidFill>
              </a:rPr>
              <a:t>object</a:t>
            </a:r>
            <a:r>
              <a:rPr lang="en-US" sz="2200" dirty="0"/>
              <a:t> explicitly</a:t>
            </a:r>
          </a:p>
          <a:p>
            <a:pPr marL="0" indent="0"/>
            <a:r>
              <a:rPr lang="en-US" sz="2200" dirty="0"/>
              <a:t> The object can be a </a:t>
            </a:r>
            <a:r>
              <a:rPr lang="en-US" sz="2200" dirty="0">
                <a:solidFill>
                  <a:srgbClr val="0000CC"/>
                </a:solidFill>
              </a:rPr>
              <a:t>sequence, function or set</a:t>
            </a:r>
            <a:r>
              <a:rPr lang="en-US" sz="2200" dirty="0"/>
              <a:t> (for BCT2078 purposes)</a:t>
            </a:r>
          </a:p>
          <a:p>
            <a:pPr marL="0" indent="0"/>
            <a:r>
              <a:rPr lang="en-US" sz="2200" dirty="0"/>
              <a:t> The ideas – construct new elements from known elements.</a:t>
            </a:r>
          </a:p>
          <a:p>
            <a:pPr marL="0" indent="0"/>
            <a:r>
              <a:rPr lang="en-US" sz="2200" dirty="0"/>
              <a:t> Process – specify some initial elements in a basis step and provide a rule for constructing new elements from those we already have in the recursive step. </a:t>
            </a:r>
          </a:p>
          <a:p>
            <a:pPr marL="0" indent="0"/>
            <a:r>
              <a:rPr lang="en-US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Mathematical Induction </a:t>
            </a:r>
            <a:r>
              <a:rPr lang="en-US" sz="2200" dirty="0"/>
              <a:t>can be used to prove the result.</a:t>
            </a:r>
          </a:p>
          <a:p>
            <a:pPr marL="0" indent="0"/>
            <a:endParaRPr lang="en-US" sz="2200" dirty="0"/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Arial" charset="0"/>
              </a:rPr>
              <a:t>Recursive (Inductive) Definitions</a:t>
            </a:r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 rot="2108237">
            <a:off x="1828800" y="4343400"/>
            <a:ext cx="1752600" cy="1485900"/>
          </a:xfrm>
          <a:custGeom>
            <a:avLst/>
            <a:gdLst>
              <a:gd name="T0" fmla="*/ 2147483647 w 793"/>
              <a:gd name="T1" fmla="*/ 2147483647 h 923"/>
              <a:gd name="T2" fmla="*/ 2147483647 w 793"/>
              <a:gd name="T3" fmla="*/ 2147483647 h 923"/>
              <a:gd name="T4" fmla="*/ 2147483647 w 793"/>
              <a:gd name="T5" fmla="*/ 2147483647 h 923"/>
              <a:gd name="T6" fmla="*/ 2147483647 w 793"/>
              <a:gd name="T7" fmla="*/ 2147483647 h 923"/>
              <a:gd name="T8" fmla="*/ 2147483647 w 793"/>
              <a:gd name="T9" fmla="*/ 2147483647 h 923"/>
              <a:gd name="T10" fmla="*/ 2147483647 w 793"/>
              <a:gd name="T11" fmla="*/ 2147483647 h 923"/>
              <a:gd name="T12" fmla="*/ 2147483647 w 793"/>
              <a:gd name="T13" fmla="*/ 2147483647 h 923"/>
              <a:gd name="T14" fmla="*/ 2147483647 w 793"/>
              <a:gd name="T15" fmla="*/ 2147483647 h 923"/>
              <a:gd name="T16" fmla="*/ 2147483647 w 793"/>
              <a:gd name="T17" fmla="*/ 2147483647 h 923"/>
              <a:gd name="T18" fmla="*/ 2147483647 w 793"/>
              <a:gd name="T19" fmla="*/ 2147483647 h 923"/>
              <a:gd name="T20" fmla="*/ 2147483647 w 793"/>
              <a:gd name="T21" fmla="*/ 2147483647 h 923"/>
              <a:gd name="T22" fmla="*/ 2147483647 w 793"/>
              <a:gd name="T23" fmla="*/ 2147483647 h 923"/>
              <a:gd name="T24" fmla="*/ 2147483647 w 793"/>
              <a:gd name="T25" fmla="*/ 2147483647 h 923"/>
              <a:gd name="T26" fmla="*/ 2147483647 w 793"/>
              <a:gd name="T27" fmla="*/ 2147483647 h 923"/>
              <a:gd name="T28" fmla="*/ 2147483647 w 793"/>
              <a:gd name="T29" fmla="*/ 2147483647 h 923"/>
              <a:gd name="T30" fmla="*/ 2147483647 w 793"/>
              <a:gd name="T31" fmla="*/ 2147483647 h 923"/>
              <a:gd name="T32" fmla="*/ 2147483647 w 793"/>
              <a:gd name="T33" fmla="*/ 2147483647 h 923"/>
              <a:gd name="T34" fmla="*/ 0 w 793"/>
              <a:gd name="T35" fmla="*/ 2147483647 h 923"/>
              <a:gd name="T36" fmla="*/ 2147483647 w 793"/>
              <a:gd name="T37" fmla="*/ 2147483647 h 923"/>
              <a:gd name="T38" fmla="*/ 2147483647 w 793"/>
              <a:gd name="T39" fmla="*/ 2147483647 h 92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93"/>
              <a:gd name="T61" fmla="*/ 0 h 923"/>
              <a:gd name="T62" fmla="*/ 793 w 793"/>
              <a:gd name="T63" fmla="*/ 923 h 92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93" h="923">
                <a:moveTo>
                  <a:pt x="158" y="135"/>
                </a:moveTo>
                <a:cubicBezTo>
                  <a:pt x="197" y="96"/>
                  <a:pt x="231" y="64"/>
                  <a:pt x="284" y="51"/>
                </a:cubicBezTo>
                <a:cubicBezTo>
                  <a:pt x="345" y="11"/>
                  <a:pt x="349" y="10"/>
                  <a:pt x="426" y="1"/>
                </a:cubicBezTo>
                <a:cubicBezTo>
                  <a:pt x="451" y="4"/>
                  <a:pt x="477" y="0"/>
                  <a:pt x="501" y="9"/>
                </a:cubicBezTo>
                <a:cubicBezTo>
                  <a:pt x="513" y="13"/>
                  <a:pt x="522" y="50"/>
                  <a:pt x="526" y="59"/>
                </a:cubicBezTo>
                <a:cubicBezTo>
                  <a:pt x="551" y="114"/>
                  <a:pt x="574" y="165"/>
                  <a:pt x="601" y="218"/>
                </a:cubicBezTo>
                <a:cubicBezTo>
                  <a:pt x="614" y="270"/>
                  <a:pt x="647" y="316"/>
                  <a:pt x="676" y="360"/>
                </a:cubicBezTo>
                <a:cubicBezTo>
                  <a:pt x="700" y="397"/>
                  <a:pt x="741" y="416"/>
                  <a:pt x="768" y="452"/>
                </a:cubicBezTo>
                <a:cubicBezTo>
                  <a:pt x="775" y="475"/>
                  <a:pt x="793" y="495"/>
                  <a:pt x="793" y="519"/>
                </a:cubicBezTo>
                <a:cubicBezTo>
                  <a:pt x="793" y="595"/>
                  <a:pt x="739" y="733"/>
                  <a:pt x="693" y="794"/>
                </a:cubicBezTo>
                <a:cubicBezTo>
                  <a:pt x="677" y="840"/>
                  <a:pt x="695" y="813"/>
                  <a:pt x="626" y="827"/>
                </a:cubicBezTo>
                <a:cubicBezTo>
                  <a:pt x="581" y="836"/>
                  <a:pt x="526" y="857"/>
                  <a:pt x="484" y="877"/>
                </a:cubicBezTo>
                <a:cubicBezTo>
                  <a:pt x="455" y="907"/>
                  <a:pt x="441" y="909"/>
                  <a:pt x="401" y="919"/>
                </a:cubicBezTo>
                <a:cubicBezTo>
                  <a:pt x="307" y="912"/>
                  <a:pt x="304" y="923"/>
                  <a:pt x="250" y="869"/>
                </a:cubicBezTo>
                <a:cubicBezTo>
                  <a:pt x="226" y="821"/>
                  <a:pt x="200" y="774"/>
                  <a:pt x="175" y="727"/>
                </a:cubicBezTo>
                <a:cubicBezTo>
                  <a:pt x="152" y="685"/>
                  <a:pt x="111" y="632"/>
                  <a:pt x="92" y="585"/>
                </a:cubicBezTo>
                <a:cubicBezTo>
                  <a:pt x="47" y="476"/>
                  <a:pt x="88" y="541"/>
                  <a:pt x="50" y="485"/>
                </a:cubicBezTo>
                <a:cubicBezTo>
                  <a:pt x="35" y="422"/>
                  <a:pt x="12" y="365"/>
                  <a:pt x="0" y="301"/>
                </a:cubicBezTo>
                <a:cubicBezTo>
                  <a:pt x="3" y="262"/>
                  <a:pt x="1" y="223"/>
                  <a:pt x="8" y="185"/>
                </a:cubicBezTo>
                <a:cubicBezTo>
                  <a:pt x="19" y="123"/>
                  <a:pt x="125" y="135"/>
                  <a:pt x="158" y="135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4267201" y="4267200"/>
            <a:ext cx="1546225" cy="2362200"/>
          </a:xfrm>
          <a:custGeom>
            <a:avLst/>
            <a:gdLst>
              <a:gd name="T0" fmla="*/ 2147483647 w 1078"/>
              <a:gd name="T1" fmla="*/ 2147483647 h 1332"/>
              <a:gd name="T2" fmla="*/ 2147483647 w 1078"/>
              <a:gd name="T3" fmla="*/ 2147483647 h 1332"/>
              <a:gd name="T4" fmla="*/ 2147483647 w 1078"/>
              <a:gd name="T5" fmla="*/ 0 h 1332"/>
              <a:gd name="T6" fmla="*/ 2147483647 w 1078"/>
              <a:gd name="T7" fmla="*/ 2147483647 h 1332"/>
              <a:gd name="T8" fmla="*/ 2147483647 w 1078"/>
              <a:gd name="T9" fmla="*/ 2147483647 h 1332"/>
              <a:gd name="T10" fmla="*/ 2147483647 w 1078"/>
              <a:gd name="T11" fmla="*/ 2147483647 h 1332"/>
              <a:gd name="T12" fmla="*/ 2147483647 w 1078"/>
              <a:gd name="T13" fmla="*/ 2147483647 h 1332"/>
              <a:gd name="T14" fmla="*/ 2147483647 w 1078"/>
              <a:gd name="T15" fmla="*/ 2147483647 h 1332"/>
              <a:gd name="T16" fmla="*/ 2147483647 w 1078"/>
              <a:gd name="T17" fmla="*/ 2147483647 h 1332"/>
              <a:gd name="T18" fmla="*/ 2147483647 w 1078"/>
              <a:gd name="T19" fmla="*/ 2147483647 h 1332"/>
              <a:gd name="T20" fmla="*/ 2147483647 w 1078"/>
              <a:gd name="T21" fmla="*/ 2147483647 h 1332"/>
              <a:gd name="T22" fmla="*/ 2147483647 w 1078"/>
              <a:gd name="T23" fmla="*/ 2147483647 h 1332"/>
              <a:gd name="T24" fmla="*/ 2147483647 w 1078"/>
              <a:gd name="T25" fmla="*/ 2147483647 h 1332"/>
              <a:gd name="T26" fmla="*/ 2147483647 w 1078"/>
              <a:gd name="T27" fmla="*/ 2147483647 h 1332"/>
              <a:gd name="T28" fmla="*/ 2147483647 w 1078"/>
              <a:gd name="T29" fmla="*/ 2147483647 h 1332"/>
              <a:gd name="T30" fmla="*/ 2147483647 w 1078"/>
              <a:gd name="T31" fmla="*/ 2147483647 h 1332"/>
              <a:gd name="T32" fmla="*/ 2147483647 w 1078"/>
              <a:gd name="T33" fmla="*/ 2147483647 h 13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8"/>
              <a:gd name="T52" fmla="*/ 0 h 1332"/>
              <a:gd name="T53" fmla="*/ 1078 w 1078"/>
              <a:gd name="T54" fmla="*/ 1332 h 133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8" h="1332">
                <a:moveTo>
                  <a:pt x="335" y="42"/>
                </a:moveTo>
                <a:cubicBezTo>
                  <a:pt x="343" y="34"/>
                  <a:pt x="349" y="22"/>
                  <a:pt x="360" y="17"/>
                </a:cubicBezTo>
                <a:cubicBezTo>
                  <a:pt x="381" y="7"/>
                  <a:pt x="427" y="0"/>
                  <a:pt x="427" y="0"/>
                </a:cubicBezTo>
                <a:cubicBezTo>
                  <a:pt x="609" y="39"/>
                  <a:pt x="798" y="107"/>
                  <a:pt x="920" y="259"/>
                </a:cubicBezTo>
                <a:cubicBezTo>
                  <a:pt x="964" y="314"/>
                  <a:pt x="1037" y="434"/>
                  <a:pt x="1037" y="434"/>
                </a:cubicBezTo>
                <a:cubicBezTo>
                  <a:pt x="1049" y="472"/>
                  <a:pt x="1066" y="506"/>
                  <a:pt x="1078" y="543"/>
                </a:cubicBezTo>
                <a:cubicBezTo>
                  <a:pt x="1075" y="551"/>
                  <a:pt x="1075" y="561"/>
                  <a:pt x="1070" y="568"/>
                </a:cubicBezTo>
                <a:cubicBezTo>
                  <a:pt x="1064" y="578"/>
                  <a:pt x="1045" y="593"/>
                  <a:pt x="1045" y="593"/>
                </a:cubicBezTo>
                <a:cubicBezTo>
                  <a:pt x="279" y="1332"/>
                  <a:pt x="744" y="1194"/>
                  <a:pt x="394" y="1077"/>
                </a:cubicBezTo>
                <a:cubicBezTo>
                  <a:pt x="295" y="978"/>
                  <a:pt x="196" y="886"/>
                  <a:pt x="85" y="802"/>
                </a:cubicBezTo>
                <a:cubicBezTo>
                  <a:pt x="63" y="748"/>
                  <a:pt x="55" y="692"/>
                  <a:pt x="43" y="635"/>
                </a:cubicBezTo>
                <a:cubicBezTo>
                  <a:pt x="44" y="608"/>
                  <a:pt x="0" y="403"/>
                  <a:pt x="85" y="376"/>
                </a:cubicBezTo>
                <a:cubicBezTo>
                  <a:pt x="125" y="349"/>
                  <a:pt x="111" y="336"/>
                  <a:pt x="127" y="292"/>
                </a:cubicBezTo>
                <a:cubicBezTo>
                  <a:pt x="140" y="258"/>
                  <a:pt x="163" y="222"/>
                  <a:pt x="185" y="192"/>
                </a:cubicBezTo>
                <a:cubicBezTo>
                  <a:pt x="198" y="153"/>
                  <a:pt x="191" y="141"/>
                  <a:pt x="227" y="117"/>
                </a:cubicBezTo>
                <a:cubicBezTo>
                  <a:pt x="229" y="114"/>
                  <a:pt x="268" y="48"/>
                  <a:pt x="285" y="42"/>
                </a:cubicBezTo>
                <a:cubicBezTo>
                  <a:pt x="301" y="37"/>
                  <a:pt x="318" y="42"/>
                  <a:pt x="335" y="4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8585200" y="4267200"/>
            <a:ext cx="1473200" cy="1690688"/>
          </a:xfrm>
          <a:custGeom>
            <a:avLst/>
            <a:gdLst>
              <a:gd name="T0" fmla="*/ 2147483647 w 736"/>
              <a:gd name="T1" fmla="*/ 2147483647 h 1081"/>
              <a:gd name="T2" fmla="*/ 2147483647 w 736"/>
              <a:gd name="T3" fmla="*/ 2147483647 h 1081"/>
              <a:gd name="T4" fmla="*/ 2147483647 w 736"/>
              <a:gd name="T5" fmla="*/ 2147483647 h 1081"/>
              <a:gd name="T6" fmla="*/ 2147483647 w 736"/>
              <a:gd name="T7" fmla="*/ 2147483647 h 1081"/>
              <a:gd name="T8" fmla="*/ 2147483647 w 736"/>
              <a:gd name="T9" fmla="*/ 2147483647 h 1081"/>
              <a:gd name="T10" fmla="*/ 2147483647 w 736"/>
              <a:gd name="T11" fmla="*/ 2147483647 h 1081"/>
              <a:gd name="T12" fmla="*/ 2147483647 w 736"/>
              <a:gd name="T13" fmla="*/ 2147483647 h 1081"/>
              <a:gd name="T14" fmla="*/ 2147483647 w 736"/>
              <a:gd name="T15" fmla="*/ 2147483647 h 1081"/>
              <a:gd name="T16" fmla="*/ 2147483647 w 736"/>
              <a:gd name="T17" fmla="*/ 2147483647 h 1081"/>
              <a:gd name="T18" fmla="*/ 2147483647 w 736"/>
              <a:gd name="T19" fmla="*/ 2147483647 h 1081"/>
              <a:gd name="T20" fmla="*/ 2147483647 w 736"/>
              <a:gd name="T21" fmla="*/ 2147483647 h 1081"/>
              <a:gd name="T22" fmla="*/ 2147483647 w 736"/>
              <a:gd name="T23" fmla="*/ 2147483647 h 1081"/>
              <a:gd name="T24" fmla="*/ 2147483647 w 736"/>
              <a:gd name="T25" fmla="*/ 2147483647 h 1081"/>
              <a:gd name="T26" fmla="*/ 2147483647 w 736"/>
              <a:gd name="T27" fmla="*/ 2147483647 h 108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6"/>
              <a:gd name="T43" fmla="*/ 0 h 1081"/>
              <a:gd name="T44" fmla="*/ 736 w 736"/>
              <a:gd name="T45" fmla="*/ 1081 h 108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6" h="1081">
                <a:moveTo>
                  <a:pt x="333" y="86"/>
                </a:moveTo>
                <a:cubicBezTo>
                  <a:pt x="454" y="0"/>
                  <a:pt x="368" y="41"/>
                  <a:pt x="617" y="70"/>
                </a:cubicBezTo>
                <a:cubicBezTo>
                  <a:pt x="680" y="110"/>
                  <a:pt x="700" y="166"/>
                  <a:pt x="717" y="236"/>
                </a:cubicBezTo>
                <a:cubicBezTo>
                  <a:pt x="736" y="461"/>
                  <a:pt x="736" y="585"/>
                  <a:pt x="726" y="854"/>
                </a:cubicBezTo>
                <a:cubicBezTo>
                  <a:pt x="724" y="907"/>
                  <a:pt x="685" y="988"/>
                  <a:pt x="634" y="1004"/>
                </a:cubicBezTo>
                <a:cubicBezTo>
                  <a:pt x="588" y="1035"/>
                  <a:pt x="529" y="1066"/>
                  <a:pt x="475" y="1080"/>
                </a:cubicBezTo>
                <a:cubicBezTo>
                  <a:pt x="439" y="1077"/>
                  <a:pt x="402" y="1081"/>
                  <a:pt x="367" y="1071"/>
                </a:cubicBezTo>
                <a:cubicBezTo>
                  <a:pt x="293" y="1050"/>
                  <a:pt x="225" y="974"/>
                  <a:pt x="183" y="913"/>
                </a:cubicBezTo>
                <a:cubicBezTo>
                  <a:pt x="166" y="859"/>
                  <a:pt x="123" y="817"/>
                  <a:pt x="91" y="771"/>
                </a:cubicBezTo>
                <a:cubicBezTo>
                  <a:pt x="81" y="730"/>
                  <a:pt x="60" y="696"/>
                  <a:pt x="49" y="654"/>
                </a:cubicBezTo>
                <a:cubicBezTo>
                  <a:pt x="53" y="464"/>
                  <a:pt x="0" y="273"/>
                  <a:pt x="116" y="120"/>
                </a:cubicBezTo>
                <a:cubicBezTo>
                  <a:pt x="136" y="65"/>
                  <a:pt x="158" y="45"/>
                  <a:pt x="208" y="19"/>
                </a:cubicBezTo>
                <a:cubicBezTo>
                  <a:pt x="241" y="22"/>
                  <a:pt x="275" y="23"/>
                  <a:pt x="308" y="28"/>
                </a:cubicBezTo>
                <a:cubicBezTo>
                  <a:pt x="336" y="32"/>
                  <a:pt x="347" y="53"/>
                  <a:pt x="375" y="53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905000" y="4610100"/>
            <a:ext cx="1447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The given complex problem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419600" y="4495801"/>
            <a:ext cx="12192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This simple version can be solved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8686800" y="4572001"/>
            <a:ext cx="1447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This simple version can be solved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429000" y="5105400"/>
            <a:ext cx="762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7848600" y="5105400"/>
            <a:ext cx="762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5943600" y="5105400"/>
            <a:ext cx="762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352800" y="4584700"/>
            <a:ext cx="106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Can be </a:t>
            </a:r>
          </a:p>
          <a:p>
            <a:pPr eaLnBrk="1" hangingPunct="1">
              <a:spcBef>
                <a:spcPct val="50000"/>
              </a:spcBef>
            </a:pPr>
            <a:endParaRPr lang="en-US" sz="1200"/>
          </a:p>
          <a:p>
            <a:pPr eaLnBrk="1" hangingPunct="1">
              <a:spcBef>
                <a:spcPct val="50000"/>
              </a:spcBef>
            </a:pPr>
            <a:r>
              <a:rPr lang="en-US" sz="1600"/>
              <a:t>solved if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696200" y="4572000"/>
            <a:ext cx="106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Can be </a:t>
            </a:r>
          </a:p>
          <a:p>
            <a:pPr eaLnBrk="1" hangingPunct="1">
              <a:spcBef>
                <a:spcPct val="50000"/>
              </a:spcBef>
            </a:pPr>
            <a:endParaRPr lang="en-US" sz="1200"/>
          </a:p>
          <a:p>
            <a:pPr eaLnBrk="1" hangingPunct="1">
              <a:spcBef>
                <a:spcPct val="50000"/>
              </a:spcBef>
            </a:pPr>
            <a:r>
              <a:rPr lang="en-US" sz="1600"/>
              <a:t>solved if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791200" y="4572000"/>
            <a:ext cx="106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Can be </a:t>
            </a:r>
          </a:p>
          <a:p>
            <a:pPr eaLnBrk="1" hangingPunct="1">
              <a:spcBef>
                <a:spcPct val="50000"/>
              </a:spcBef>
            </a:pPr>
            <a:endParaRPr lang="en-US" sz="1200"/>
          </a:p>
          <a:p>
            <a:pPr eaLnBrk="1" hangingPunct="1">
              <a:spcBef>
                <a:spcPct val="50000"/>
              </a:spcBef>
            </a:pPr>
            <a:r>
              <a:rPr lang="en-US" sz="1600"/>
              <a:t>solved if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6781800" y="5105400"/>
            <a:ext cx="990600" cy="0"/>
          </a:xfrm>
          <a:prstGeom prst="line">
            <a:avLst/>
          </a:prstGeom>
          <a:noFill/>
          <a:ln w="5715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1676400" y="6248400"/>
            <a:ext cx="855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2</a:t>
            </a:r>
            <a:r>
              <a:rPr lang="en-US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2</a:t>
            </a:r>
            <a:r>
              <a:rPr lang="en-US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        </a:t>
            </a:r>
            <a:r>
              <a:rPr lang="en-US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2</a:t>
            </a:r>
            <a:r>
              <a:rPr lang="en-US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</a:t>
            </a:r>
            <a:r>
              <a:rPr lang="en-US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41626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1828800" y="5105400"/>
            <a:ext cx="8305800" cy="1600200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2000"/>
              <a:t>   A recursive algorithm provides the solution of a problem of size </a:t>
            </a:r>
            <a:r>
              <a:rPr lang="en-US" sz="2000" i="1"/>
              <a:t>n</a:t>
            </a:r>
            <a:r>
              <a:rPr lang="en-US" sz="2000"/>
              <a:t> in term of  </a:t>
            </a:r>
          </a:p>
          <a:p>
            <a:pPr marL="0" indent="0">
              <a:buNone/>
            </a:pPr>
            <a:r>
              <a:rPr lang="en-US" sz="2000"/>
              <a:t>     the solutions of one or more instances of the same problem in smaller size.</a:t>
            </a:r>
          </a:p>
          <a:p>
            <a:pPr marL="0" indent="0">
              <a:buNone/>
            </a:pPr>
            <a:endParaRPr lang="en-US" sz="1300"/>
          </a:p>
          <a:p>
            <a:pPr marL="0" indent="0"/>
            <a:r>
              <a:rPr lang="en-US" sz="2000"/>
              <a:t>   The initial condition specify the terms that precede the first term where </a:t>
            </a:r>
          </a:p>
          <a:p>
            <a:pPr marL="0" indent="0">
              <a:buNone/>
            </a:pPr>
            <a:r>
              <a:rPr lang="en-US" sz="2000"/>
              <a:t>      the recurrence elation takes effect.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Arial" charset="0"/>
              </a:rPr>
              <a:t>Recurrence Relation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828800" y="1309689"/>
            <a:ext cx="8001000" cy="2308225"/>
          </a:xfrm>
          <a:prstGeom prst="rect">
            <a:avLst/>
          </a:prstGeom>
          <a:solidFill>
            <a:srgbClr val="ECC7AC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200" b="0">
                <a:latin typeface="Calibri" panose="020F0502020204030204" pitchFamily="34" charset="0"/>
              </a:rPr>
              <a:t>A </a:t>
            </a:r>
            <a:r>
              <a:rPr lang="en-US" sz="2200">
                <a:solidFill>
                  <a:srgbClr val="0000CC"/>
                </a:solidFill>
                <a:latin typeface="Calibri" panose="020F0502020204030204" pitchFamily="34" charset="0"/>
              </a:rPr>
              <a:t>recurrence relation</a:t>
            </a:r>
            <a:r>
              <a:rPr lang="en-US" sz="2200" b="0">
                <a:latin typeface="Calibri" panose="020F0502020204030204" pitchFamily="34" charset="0"/>
              </a:rPr>
              <a:t> for the sequence {</a:t>
            </a:r>
            <a:r>
              <a:rPr lang="en-US" sz="2200" b="0" i="1">
                <a:latin typeface="Calibri" panose="020F0502020204030204" pitchFamily="34" charset="0"/>
              </a:rPr>
              <a:t>a</a:t>
            </a:r>
            <a:r>
              <a:rPr lang="en-US" sz="1000" b="0" i="1">
                <a:latin typeface="Calibri" panose="020F0502020204030204" pitchFamily="34" charset="0"/>
              </a:rPr>
              <a:t>n</a:t>
            </a:r>
            <a:r>
              <a:rPr lang="en-US" sz="2200" b="0">
                <a:latin typeface="Calibri" panose="020F0502020204030204" pitchFamily="34" charset="0"/>
              </a:rPr>
              <a:t>} is an equation that expresses </a:t>
            </a:r>
            <a:r>
              <a:rPr lang="en-US" sz="2200" b="0" i="1">
                <a:latin typeface="Calibri" panose="020F0502020204030204" pitchFamily="34" charset="0"/>
              </a:rPr>
              <a:t>a</a:t>
            </a:r>
            <a:r>
              <a:rPr lang="en-US" sz="1000" b="0" i="1">
                <a:latin typeface="Calibri" panose="020F0502020204030204" pitchFamily="34" charset="0"/>
              </a:rPr>
              <a:t>n</a:t>
            </a:r>
            <a:r>
              <a:rPr lang="en-US" sz="2200" b="0">
                <a:latin typeface="Calibri" panose="020F0502020204030204" pitchFamily="34" charset="0"/>
              </a:rPr>
              <a:t> in terms of one or more of the previous terms of the sequence, namely, </a:t>
            </a:r>
            <a:r>
              <a:rPr lang="en-US" sz="2200" b="0" i="1">
                <a:latin typeface="Calibri" panose="020F0502020204030204" pitchFamily="34" charset="0"/>
              </a:rPr>
              <a:t>a</a:t>
            </a:r>
            <a:r>
              <a:rPr lang="en-US" sz="1000" b="0">
                <a:latin typeface="Calibri" panose="020F0502020204030204" pitchFamily="34" charset="0"/>
              </a:rPr>
              <a:t>0</a:t>
            </a:r>
            <a:r>
              <a:rPr lang="en-US" sz="2200" b="0">
                <a:latin typeface="Calibri" panose="020F0502020204030204" pitchFamily="34" charset="0"/>
              </a:rPr>
              <a:t>, </a:t>
            </a:r>
            <a:r>
              <a:rPr lang="en-US" sz="2200" b="0" i="1">
                <a:latin typeface="Calibri" panose="020F0502020204030204" pitchFamily="34" charset="0"/>
              </a:rPr>
              <a:t>a</a:t>
            </a:r>
            <a:r>
              <a:rPr lang="en-US" sz="1000" b="0">
                <a:latin typeface="Calibri" panose="020F0502020204030204" pitchFamily="34" charset="0"/>
              </a:rPr>
              <a:t>1</a:t>
            </a:r>
            <a:r>
              <a:rPr lang="en-US" sz="2200" b="0">
                <a:latin typeface="Calibri" panose="020F0502020204030204" pitchFamily="34" charset="0"/>
              </a:rPr>
              <a:t>,…, </a:t>
            </a:r>
            <a:r>
              <a:rPr lang="en-US" sz="2200" b="0" i="1">
                <a:latin typeface="Calibri" panose="020F0502020204030204" pitchFamily="34" charset="0"/>
              </a:rPr>
              <a:t>a</a:t>
            </a:r>
            <a:r>
              <a:rPr lang="en-US" sz="1000" b="0" i="1">
                <a:latin typeface="Calibri" panose="020F0502020204030204" pitchFamily="34" charset="0"/>
              </a:rPr>
              <a:t>n</a:t>
            </a:r>
            <a:r>
              <a:rPr lang="en-US" sz="1000" b="0">
                <a:latin typeface="Calibri" panose="020F0502020204030204" pitchFamily="34" charset="0"/>
              </a:rPr>
              <a:t>-1</a:t>
            </a:r>
            <a:r>
              <a:rPr lang="en-US" sz="2200" b="0">
                <a:latin typeface="Calibri" panose="020F0502020204030204" pitchFamily="34" charset="0"/>
              </a:rPr>
              <a:t>, for all integers </a:t>
            </a:r>
            <a:r>
              <a:rPr lang="en-US" sz="2200" b="0" i="1">
                <a:latin typeface="Calibri" panose="020F0502020204030204" pitchFamily="34" charset="0"/>
              </a:rPr>
              <a:t>n</a:t>
            </a:r>
            <a:r>
              <a:rPr lang="en-US" sz="2200" b="0">
                <a:latin typeface="Calibri" panose="020F0502020204030204" pitchFamily="34" charset="0"/>
              </a:rPr>
              <a:t> with </a:t>
            </a:r>
            <a:r>
              <a:rPr lang="en-US" sz="2200" b="0" i="1">
                <a:latin typeface="Calibri" panose="020F0502020204030204" pitchFamily="34" charset="0"/>
              </a:rPr>
              <a:t>n</a:t>
            </a:r>
            <a:r>
              <a:rPr lang="en-US" sz="2200" b="0">
                <a:latin typeface="Calibri" panose="020F0502020204030204" pitchFamily="34" charset="0"/>
              </a:rPr>
              <a:t> ≥ </a:t>
            </a:r>
            <a:r>
              <a:rPr lang="en-US" sz="2200" b="0" i="1">
                <a:latin typeface="Calibri" panose="020F0502020204030204" pitchFamily="34" charset="0"/>
              </a:rPr>
              <a:t>n</a:t>
            </a:r>
            <a:r>
              <a:rPr lang="en-US" sz="1000" b="0">
                <a:latin typeface="Calibri" panose="020F0502020204030204" pitchFamily="34" charset="0"/>
              </a:rPr>
              <a:t>0</a:t>
            </a:r>
            <a:r>
              <a:rPr lang="en-US" sz="2200" b="0">
                <a:latin typeface="Calibri" panose="020F0502020204030204" pitchFamily="34" charset="0"/>
              </a:rPr>
              <a:t>, where </a:t>
            </a:r>
            <a:r>
              <a:rPr lang="en-US" sz="2200" b="0" i="1">
                <a:latin typeface="Calibri" panose="020F0502020204030204" pitchFamily="34" charset="0"/>
              </a:rPr>
              <a:t>n</a:t>
            </a:r>
            <a:r>
              <a:rPr lang="en-US" sz="1000" b="0">
                <a:latin typeface="Calibri" panose="020F0502020204030204" pitchFamily="34" charset="0"/>
              </a:rPr>
              <a:t>0</a:t>
            </a:r>
            <a:r>
              <a:rPr lang="en-US" sz="2200" b="0">
                <a:latin typeface="Calibri" panose="020F0502020204030204" pitchFamily="34" charset="0"/>
              </a:rPr>
              <a:t> is a nonnegative integer.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200" b="0">
                <a:latin typeface="Calibri" panose="020F0502020204030204" pitchFamily="34" charset="0"/>
              </a:rPr>
              <a:t>A sequence is call </a:t>
            </a:r>
            <a:r>
              <a:rPr lang="en-US" sz="2200">
                <a:solidFill>
                  <a:srgbClr val="0000CC"/>
                </a:solidFill>
                <a:latin typeface="Calibri" panose="020F0502020204030204" pitchFamily="34" charset="0"/>
              </a:rPr>
              <a:t>solution</a:t>
            </a:r>
            <a:r>
              <a:rPr lang="en-US" sz="2200" b="0">
                <a:latin typeface="Calibri" panose="020F0502020204030204" pitchFamily="34" charset="0"/>
              </a:rPr>
              <a:t> of a recurrence relation if its term satisfy the recurrence relation.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419601" y="3765551"/>
            <a:ext cx="2031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>
                <a:solidFill>
                  <a:srgbClr val="8F05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i="1">
                <a:solidFill>
                  <a:srgbClr val="8F05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>
                <a:solidFill>
                  <a:srgbClr val="8F05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2</a:t>
            </a:r>
            <a:r>
              <a:rPr lang="en-US" sz="2400" i="1">
                <a:solidFill>
                  <a:srgbClr val="8F05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i="1">
                <a:solidFill>
                  <a:srgbClr val="8F05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>
                <a:solidFill>
                  <a:srgbClr val="8F05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sz="2400">
                <a:solidFill>
                  <a:srgbClr val="8F05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/>
            <a:endParaRPr lang="en-US" sz="2400">
              <a:solidFill>
                <a:srgbClr val="8F05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i="1">
                <a:solidFill>
                  <a:srgbClr val="8F05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>
                <a:solidFill>
                  <a:srgbClr val="8F05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>
                <a:solidFill>
                  <a:srgbClr val="8F05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508750" y="4572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Initial condition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508750" y="3886201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Recurrence relation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17750" y="4038600"/>
            <a:ext cx="133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Recursive 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definition</a:t>
            </a:r>
          </a:p>
        </p:txBody>
      </p:sp>
      <p:sp>
        <p:nvSpPr>
          <p:cNvPr id="12298" name="AutoShape 10"/>
          <p:cNvSpPr>
            <a:spLocks/>
          </p:cNvSpPr>
          <p:nvPr/>
        </p:nvSpPr>
        <p:spPr bwMode="auto">
          <a:xfrm>
            <a:off x="3810000" y="396240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59436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943600" y="47244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1828800" y="1447800"/>
            <a:ext cx="7924800" cy="5105400"/>
          </a:xfrm>
          <a:noFill/>
        </p:spPr>
        <p:txBody>
          <a:bodyPr>
            <a:normAutofit lnSpcReduction="10000"/>
          </a:bodyPr>
          <a:lstStyle/>
          <a:p>
            <a:pPr marL="209550" indent="-20955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CC"/>
                </a:solidFill>
              </a:rPr>
              <a:t>Let {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} be a sequence that satisfies the recurrence relation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1200" dirty="0">
                <a:solidFill>
                  <a:srgbClr val="0000CC"/>
                </a:solidFill>
              </a:rPr>
              <a:t>-1</a:t>
            </a:r>
            <a:r>
              <a:rPr lang="en-US" sz="2400" dirty="0">
                <a:solidFill>
                  <a:srgbClr val="0000CC"/>
                </a:solidFill>
              </a:rPr>
              <a:t> –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1200" dirty="0">
                <a:solidFill>
                  <a:srgbClr val="0000CC"/>
                </a:solidFill>
              </a:rPr>
              <a:t>-2</a:t>
            </a:r>
            <a:r>
              <a:rPr lang="en-US" sz="2400" dirty="0">
                <a:solidFill>
                  <a:srgbClr val="0000CC"/>
                </a:solidFill>
              </a:rPr>
              <a:t> for </a:t>
            </a:r>
            <a:r>
              <a:rPr lang="en-US" sz="2400" i="1" dirty="0">
                <a:solidFill>
                  <a:srgbClr val="0000CC"/>
                </a:solidFill>
              </a:rPr>
              <a:t>n </a:t>
            </a:r>
            <a:r>
              <a:rPr lang="en-US" sz="2400" dirty="0">
                <a:solidFill>
                  <a:srgbClr val="0000CC"/>
                </a:solidFill>
              </a:rPr>
              <a:t>= 2, 3,4, and suppose that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dirty="0">
                <a:solidFill>
                  <a:srgbClr val="0000CC"/>
                </a:solidFill>
              </a:rPr>
              <a:t>0</a:t>
            </a:r>
            <a:r>
              <a:rPr lang="en-US" sz="2400" dirty="0">
                <a:solidFill>
                  <a:srgbClr val="0000CC"/>
                </a:solidFill>
              </a:rPr>
              <a:t> =3 and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dirty="0">
                <a:solidFill>
                  <a:srgbClr val="0000CC"/>
                </a:solidFill>
              </a:rPr>
              <a:t>1</a:t>
            </a:r>
            <a:r>
              <a:rPr lang="en-US" sz="2400" dirty="0">
                <a:solidFill>
                  <a:srgbClr val="0000CC"/>
                </a:solidFill>
              </a:rPr>
              <a:t> = 5.</a:t>
            </a:r>
            <a:r>
              <a:rPr lang="en-US" sz="2400" dirty="0"/>
              <a:t> </a:t>
            </a:r>
          </a:p>
          <a:p>
            <a:pPr marL="209550" indent="-209550">
              <a:buNone/>
            </a:pPr>
            <a:r>
              <a:rPr lang="en-US" sz="2400" dirty="0"/>
              <a:t>	</a:t>
            </a:r>
          </a:p>
          <a:p>
            <a:pPr marL="209550" indent="-20955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CC"/>
                </a:solidFill>
              </a:rPr>
              <a:t>List the first four term.</a:t>
            </a:r>
            <a:r>
              <a:rPr lang="en-US" sz="2400" dirty="0"/>
              <a:t> </a:t>
            </a:r>
          </a:p>
          <a:p>
            <a:pPr marL="209550" indent="-209550">
              <a:buNone/>
            </a:pPr>
            <a:endParaRPr lang="en-US" sz="1000" dirty="0"/>
          </a:p>
          <a:p>
            <a:pPr marL="209550" indent="-209550">
              <a:buNone/>
            </a:pPr>
            <a:r>
              <a:rPr lang="en-US" sz="2400" dirty="0"/>
              <a:t>		 </a:t>
            </a:r>
            <a:r>
              <a:rPr lang="en-US" sz="2400" i="1" dirty="0"/>
              <a:t>a</a:t>
            </a:r>
            <a:r>
              <a:rPr lang="en-US" sz="1200" dirty="0"/>
              <a:t>0</a:t>
            </a:r>
            <a:r>
              <a:rPr lang="en-US" sz="2400" dirty="0"/>
              <a:t> = 3 </a:t>
            </a:r>
          </a:p>
          <a:p>
            <a:pPr marL="209550" indent="-209550">
              <a:buNone/>
            </a:pPr>
            <a:r>
              <a:rPr lang="en-US" sz="2400" dirty="0"/>
              <a:t>		 </a:t>
            </a:r>
            <a:r>
              <a:rPr lang="en-US" sz="2400" i="1" dirty="0"/>
              <a:t>a</a:t>
            </a:r>
            <a:r>
              <a:rPr lang="en-US" sz="1200" dirty="0"/>
              <a:t>1</a:t>
            </a:r>
            <a:r>
              <a:rPr lang="en-US" sz="2400" dirty="0"/>
              <a:t> = 5</a:t>
            </a:r>
          </a:p>
          <a:p>
            <a:pPr marL="209550" indent="-209550">
              <a:buNone/>
            </a:pPr>
            <a:r>
              <a:rPr lang="en-US" sz="2400" i="1" dirty="0"/>
              <a:t>		 a</a:t>
            </a:r>
            <a:r>
              <a:rPr lang="en-US" sz="1200" dirty="0"/>
              <a:t>2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1200" dirty="0"/>
              <a:t>1</a:t>
            </a:r>
            <a:r>
              <a:rPr lang="en-US" sz="2400" dirty="0"/>
              <a:t> – </a:t>
            </a:r>
            <a:r>
              <a:rPr lang="en-US" sz="2400" i="1" dirty="0"/>
              <a:t>a</a:t>
            </a:r>
            <a:r>
              <a:rPr lang="en-US" sz="1200" dirty="0"/>
              <a:t>0 </a:t>
            </a:r>
            <a:r>
              <a:rPr lang="en-US" sz="2400" dirty="0"/>
              <a:t> = ___________________</a:t>
            </a:r>
          </a:p>
          <a:p>
            <a:pPr marL="209550" indent="-209550">
              <a:buNone/>
            </a:pPr>
            <a:r>
              <a:rPr lang="en-US" sz="2400" dirty="0"/>
              <a:t>		 </a:t>
            </a:r>
            <a:r>
              <a:rPr lang="en-US" sz="2400" i="1" dirty="0"/>
              <a:t>a</a:t>
            </a:r>
            <a:r>
              <a:rPr lang="en-US" sz="1200" dirty="0"/>
              <a:t>3</a:t>
            </a:r>
            <a:r>
              <a:rPr lang="en-US" sz="2400" dirty="0"/>
              <a:t> = __________________________</a:t>
            </a:r>
          </a:p>
          <a:p>
            <a:pPr marL="209550" indent="-209550">
              <a:buNone/>
            </a:pPr>
            <a:endParaRPr lang="en-US" sz="1000" dirty="0"/>
          </a:p>
          <a:p>
            <a:pPr marL="209550" indent="-20955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CC"/>
                </a:solidFill>
              </a:rPr>
              <a:t>What is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dirty="0">
                <a:solidFill>
                  <a:srgbClr val="0000CC"/>
                </a:solidFill>
              </a:rPr>
              <a:t>5</a:t>
            </a:r>
            <a:r>
              <a:rPr lang="en-US" sz="2400" dirty="0">
                <a:solidFill>
                  <a:srgbClr val="0000CC"/>
                </a:solidFill>
              </a:rPr>
              <a:t>?</a:t>
            </a:r>
          </a:p>
          <a:p>
            <a:pPr marL="209550" indent="-209550">
              <a:buNone/>
            </a:pPr>
            <a:endParaRPr lang="en-US" sz="1000" dirty="0">
              <a:solidFill>
                <a:srgbClr val="0000CC"/>
              </a:solidFill>
            </a:endParaRPr>
          </a:p>
          <a:p>
            <a:pPr marL="209550" indent="-209550">
              <a:buNone/>
            </a:pPr>
            <a:r>
              <a:rPr lang="en-US" sz="2400" i="1" dirty="0"/>
              <a:t>		 a</a:t>
            </a:r>
            <a:r>
              <a:rPr lang="en-US" sz="1200" dirty="0"/>
              <a:t>5</a:t>
            </a:r>
            <a:r>
              <a:rPr lang="en-US" sz="2400" dirty="0"/>
              <a:t> = __________________________ 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Arial" charset="0"/>
              </a:rPr>
              <a:t> Example 2.1.1</a:t>
            </a:r>
          </a:p>
        </p:txBody>
      </p:sp>
    </p:spTree>
    <p:extLst>
      <p:ext uri="{BB962C8B-B14F-4D97-AF65-F5344CB8AC3E}">
        <p14:creationId xmlns:p14="http://schemas.microsoft.com/office/powerpoint/2010/main" val="30610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1828800" y="1447800"/>
            <a:ext cx="7924800" cy="5105400"/>
          </a:xfrm>
          <a:noFill/>
        </p:spPr>
        <p:txBody>
          <a:bodyPr>
            <a:normAutofit lnSpcReduction="10000"/>
          </a:bodyPr>
          <a:lstStyle/>
          <a:p>
            <a:pPr marL="209550" indent="-20955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CC"/>
                </a:solidFill>
              </a:rPr>
              <a:t>Determine whether {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} where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 = 3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 for every nonnegative integer 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, is a solution of recurrence relation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1200" dirty="0">
                <a:solidFill>
                  <a:srgbClr val="0000CC"/>
                </a:solidFill>
              </a:rPr>
              <a:t>-1</a:t>
            </a:r>
            <a:r>
              <a:rPr lang="en-US" sz="2400" dirty="0">
                <a:solidFill>
                  <a:srgbClr val="0000CC"/>
                </a:solidFill>
              </a:rPr>
              <a:t> –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1200" dirty="0">
                <a:solidFill>
                  <a:srgbClr val="0000CC"/>
                </a:solidFill>
              </a:rPr>
              <a:t>-2</a:t>
            </a:r>
            <a:r>
              <a:rPr lang="en-US" sz="2400" dirty="0">
                <a:solidFill>
                  <a:srgbClr val="0000CC"/>
                </a:solidFill>
              </a:rPr>
              <a:t> for 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 = 2, 3, 4, …</a:t>
            </a:r>
            <a:endParaRPr lang="en-US" sz="2400" dirty="0"/>
          </a:p>
          <a:p>
            <a:pPr marL="209550" indent="-209550">
              <a:buNone/>
            </a:pPr>
            <a:endParaRPr lang="en-US" sz="1000" dirty="0"/>
          </a:p>
          <a:p>
            <a:pPr marL="209550" indent="-209550">
              <a:buNone/>
            </a:pPr>
            <a:r>
              <a:rPr lang="en-US" sz="2400" dirty="0"/>
              <a:t>		 Suppose that </a:t>
            </a:r>
            <a:r>
              <a:rPr lang="en-US" sz="2400" i="1" dirty="0"/>
              <a:t>a</a:t>
            </a:r>
            <a:r>
              <a:rPr lang="en-US" sz="1200" i="1" dirty="0"/>
              <a:t>n</a:t>
            </a:r>
            <a:r>
              <a:rPr lang="en-US" sz="2400" dirty="0"/>
              <a:t> = 3</a:t>
            </a:r>
            <a:r>
              <a:rPr lang="en-US" sz="2400" i="1" dirty="0"/>
              <a:t>n</a:t>
            </a:r>
            <a:r>
              <a:rPr lang="en-US" sz="2400" dirty="0"/>
              <a:t> for every nonnegative integer </a:t>
            </a:r>
            <a:r>
              <a:rPr lang="en-US" sz="2400" i="1" dirty="0"/>
              <a:t>n, </a:t>
            </a:r>
            <a:r>
              <a:rPr lang="en-US" sz="2400" dirty="0"/>
              <a:t>Then for </a:t>
            </a:r>
            <a:r>
              <a:rPr lang="en-US" sz="2400" i="1" dirty="0"/>
              <a:t>n</a:t>
            </a:r>
            <a:r>
              <a:rPr lang="en-US" sz="2400" dirty="0"/>
              <a:t> ≥ 2;</a:t>
            </a:r>
          </a:p>
          <a:p>
            <a:pPr marL="209550" indent="-209550">
              <a:buNone/>
            </a:pPr>
            <a:r>
              <a:rPr lang="en-US" sz="2400" dirty="0">
                <a:solidFill>
                  <a:srgbClr val="0000CC"/>
                </a:solidFill>
              </a:rPr>
              <a:t>		 </a:t>
            </a:r>
            <a:r>
              <a:rPr lang="en-US" sz="2400" dirty="0"/>
              <a:t>2</a:t>
            </a:r>
            <a:r>
              <a:rPr lang="en-US" sz="2400" i="1" dirty="0"/>
              <a:t>a</a:t>
            </a:r>
            <a:r>
              <a:rPr lang="en-US" sz="1200" i="1" dirty="0"/>
              <a:t>n</a:t>
            </a:r>
            <a:r>
              <a:rPr lang="en-US" sz="1200" dirty="0"/>
              <a:t>-1</a:t>
            </a:r>
            <a:r>
              <a:rPr lang="en-US" sz="2400" dirty="0"/>
              <a:t> – </a:t>
            </a:r>
            <a:r>
              <a:rPr lang="en-US" sz="2400" i="1" dirty="0"/>
              <a:t>a</a:t>
            </a:r>
            <a:r>
              <a:rPr lang="en-US" sz="1200" i="1" dirty="0"/>
              <a:t>n</a:t>
            </a:r>
            <a:r>
              <a:rPr lang="en-US" sz="1200" dirty="0"/>
              <a:t>-2</a:t>
            </a:r>
            <a:r>
              <a:rPr lang="en-US" sz="2400" i="1" dirty="0"/>
              <a:t> </a:t>
            </a:r>
            <a:r>
              <a:rPr lang="en-US" sz="2400" dirty="0"/>
              <a:t> = ___________________</a:t>
            </a:r>
          </a:p>
          <a:p>
            <a:pPr marL="209550" indent="-209550">
              <a:buNone/>
            </a:pPr>
            <a:r>
              <a:rPr lang="en-US" sz="2400" dirty="0"/>
              <a:t>	Therefore,</a:t>
            </a:r>
          </a:p>
          <a:p>
            <a:pPr marL="209550" indent="-209550">
              <a:buNone/>
            </a:pPr>
            <a:endParaRPr lang="en-US" sz="2400" dirty="0"/>
          </a:p>
          <a:p>
            <a:pPr marL="209550" indent="-20955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CC"/>
                </a:solidFill>
              </a:rPr>
              <a:t>Determine whether {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} where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 = 5 for every nonnegative integer 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, is a solution of recurrence relation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1200" dirty="0">
                <a:solidFill>
                  <a:srgbClr val="0000CC"/>
                </a:solidFill>
              </a:rPr>
              <a:t>-1</a:t>
            </a:r>
            <a:r>
              <a:rPr lang="en-US" sz="2400" dirty="0">
                <a:solidFill>
                  <a:srgbClr val="0000CC"/>
                </a:solidFill>
              </a:rPr>
              <a:t> –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1200" i="1" dirty="0">
                <a:solidFill>
                  <a:srgbClr val="0000CC"/>
                </a:solidFill>
              </a:rPr>
              <a:t>n</a:t>
            </a:r>
            <a:r>
              <a:rPr lang="en-US" sz="1200" dirty="0">
                <a:solidFill>
                  <a:srgbClr val="0000CC"/>
                </a:solidFill>
              </a:rPr>
              <a:t>-2</a:t>
            </a:r>
            <a:r>
              <a:rPr lang="en-US" sz="2400" dirty="0">
                <a:solidFill>
                  <a:srgbClr val="0000CC"/>
                </a:solidFill>
              </a:rPr>
              <a:t> for 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 = 2, 3, 4, …</a:t>
            </a:r>
            <a:endParaRPr lang="en-US" sz="2400" dirty="0"/>
          </a:p>
          <a:p>
            <a:pPr marL="209550" indent="-209550">
              <a:buNone/>
            </a:pPr>
            <a:endParaRPr lang="en-US" sz="1000" dirty="0">
              <a:solidFill>
                <a:srgbClr val="0000CC"/>
              </a:solidFill>
            </a:endParaRPr>
          </a:p>
          <a:p>
            <a:pPr marL="209550" indent="-209550">
              <a:buNone/>
            </a:pPr>
            <a:r>
              <a:rPr lang="en-US" sz="2400" i="1" dirty="0"/>
              <a:t>	</a:t>
            </a:r>
            <a:r>
              <a:rPr lang="en-US" sz="2400" dirty="0"/>
              <a:t>	 2</a:t>
            </a:r>
            <a:r>
              <a:rPr lang="en-US" sz="2400" i="1" dirty="0"/>
              <a:t>a</a:t>
            </a:r>
            <a:r>
              <a:rPr lang="en-US" sz="1200" i="1" dirty="0"/>
              <a:t>n</a:t>
            </a:r>
            <a:r>
              <a:rPr lang="en-US" sz="1200" dirty="0"/>
              <a:t>-1</a:t>
            </a:r>
            <a:r>
              <a:rPr lang="en-US" sz="2400" dirty="0"/>
              <a:t> – </a:t>
            </a:r>
            <a:r>
              <a:rPr lang="en-US" sz="2400" i="1" dirty="0"/>
              <a:t>a</a:t>
            </a:r>
            <a:r>
              <a:rPr lang="en-US" sz="1200" i="1" dirty="0"/>
              <a:t>n</a:t>
            </a:r>
            <a:r>
              <a:rPr lang="en-US" sz="1200" dirty="0"/>
              <a:t>-2</a:t>
            </a:r>
            <a:r>
              <a:rPr lang="en-US" sz="2400" i="1" dirty="0"/>
              <a:t> </a:t>
            </a:r>
            <a:r>
              <a:rPr lang="en-US" sz="2400" dirty="0"/>
              <a:t> = ___________________</a:t>
            </a:r>
          </a:p>
          <a:p>
            <a:pPr marL="209550" indent="-209550">
              <a:buNone/>
            </a:pPr>
            <a:endParaRPr lang="en-US" sz="2400" dirty="0"/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2165685" y="525463"/>
            <a:ext cx="8077200" cy="762000"/>
          </a:xfrm>
          <a:prstGeom prst="rect">
            <a:avLst/>
          </a:prstGeom>
          <a:solidFill>
            <a:srgbClr val="B87E3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Arial" charset="0"/>
              </a:rPr>
              <a:t> Example 2.1.2</a:t>
            </a:r>
          </a:p>
        </p:txBody>
      </p:sp>
    </p:spTree>
    <p:extLst>
      <p:ext uri="{BB962C8B-B14F-4D97-AF65-F5344CB8AC3E}">
        <p14:creationId xmlns:p14="http://schemas.microsoft.com/office/powerpoint/2010/main" val="37687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1828800" y="1447800"/>
            <a:ext cx="8077200" cy="4800600"/>
          </a:xfrm>
        </p:spPr>
        <p:txBody>
          <a:bodyPr/>
          <a:lstStyle/>
          <a:p>
            <a:pPr marL="209550" indent="-209550">
              <a:buFontTx/>
              <a:buAutoNum type="arabicPeriod"/>
            </a:pPr>
            <a:r>
              <a:rPr lang="en-US" sz="2400"/>
              <a:t> Let </a:t>
            </a:r>
            <a:r>
              <a:rPr lang="en-US" sz="2400" i="1"/>
              <a:t>a</a:t>
            </a:r>
            <a:r>
              <a:rPr lang="en-US" sz="1200" i="1"/>
              <a:t>n</a:t>
            </a:r>
            <a:r>
              <a:rPr lang="en-US" sz="2400"/>
              <a:t> denotes the </a:t>
            </a:r>
            <a:r>
              <a:rPr lang="en-US" sz="2400" i="1"/>
              <a:t>n</a:t>
            </a:r>
            <a:r>
              <a:rPr lang="en-US" sz="2400"/>
              <a:t>th term of a sequence satisfying the given initial condition (s) and the recurrence relation. Compute the first four terms of the sequence. 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Arial" charset="0"/>
              </a:rPr>
              <a:t>EXERCISE 2.1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035300" y="3495676"/>
          <a:ext cx="43703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032000" imgH="393700" progId="Equation.DSMT4">
                  <p:embed/>
                </p:oleObj>
              </mc:Choice>
              <mc:Fallback>
                <p:oleObj name="Equation" r:id="rId4" imgW="2032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495676"/>
                        <a:ext cx="4370388" cy="8477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0" y="2895600"/>
            <a:ext cx="53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endParaRPr lang="en-US" sz="140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B</a:t>
            </a:r>
          </a:p>
          <a:p>
            <a:pPr eaLnBrk="1" hangingPunct="1">
              <a:spcBef>
                <a:spcPct val="50000"/>
              </a:spcBef>
            </a:pPr>
            <a:endParaRPr lang="en-US" sz="140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C</a:t>
            </a:r>
          </a:p>
          <a:p>
            <a:pPr eaLnBrk="1" hangingPunct="1">
              <a:spcBef>
                <a:spcPct val="50000"/>
              </a:spcBef>
            </a:pPr>
            <a:endParaRPr lang="en-US" sz="140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D</a:t>
            </a:r>
          </a:p>
          <a:p>
            <a:pPr eaLnBrk="1" hangingPunct="1">
              <a:spcBef>
                <a:spcPct val="50000"/>
              </a:spcBef>
            </a:pPr>
            <a:endParaRPr lang="en-US" sz="140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E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089276" y="4449764"/>
          <a:ext cx="4468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2032000" imgH="228600" progId="Equation.DSMT4">
                  <p:embed/>
                </p:oleObj>
              </mc:Choice>
              <mc:Fallback>
                <p:oleObj name="Equation" r:id="rId6" imgW="2032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6" y="4449764"/>
                        <a:ext cx="4468813" cy="50323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3033714" y="2835276"/>
          <a:ext cx="57292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692400" imgH="279400" progId="Equation.DSMT4">
                  <p:embed/>
                </p:oleObj>
              </mc:Choice>
              <mc:Fallback>
                <p:oleObj name="Equation" r:id="rId8" imgW="2692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4" y="2835276"/>
                        <a:ext cx="5729287" cy="5937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3011489" y="6035676"/>
          <a:ext cx="71024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3302000" imgH="228600" progId="Equation.DSMT4">
                  <p:embed/>
                </p:oleObj>
              </mc:Choice>
              <mc:Fallback>
                <p:oleObj name="Equation" r:id="rId10" imgW="3302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9" y="6035676"/>
                        <a:ext cx="7102475" cy="4921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1"/>
          <p:cNvGraphicFramePr>
            <a:graphicFrameLocks noChangeAspect="1"/>
          </p:cNvGraphicFramePr>
          <p:nvPr/>
        </p:nvGraphicFramePr>
        <p:xfrm>
          <a:off x="3048000" y="5251451"/>
          <a:ext cx="58372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2743200" imgH="228600" progId="Equation.DSMT4">
                  <p:embed/>
                </p:oleObj>
              </mc:Choice>
              <mc:Fallback>
                <p:oleObj name="Equation" r:id="rId12" imgW="274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251451"/>
                        <a:ext cx="5837238" cy="4857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4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1828800" y="1447800"/>
            <a:ext cx="8077200" cy="4800600"/>
          </a:xfrm>
        </p:spPr>
        <p:txBody>
          <a:bodyPr/>
          <a:lstStyle/>
          <a:p>
            <a:pPr marL="209550" indent="-209550">
              <a:buFontTx/>
              <a:buAutoNum type="arabicPeriod" startAt="2"/>
            </a:pPr>
            <a:r>
              <a:rPr lang="en-US" sz="2400"/>
              <a:t> Is the sequence {</a:t>
            </a:r>
            <a:r>
              <a:rPr lang="en-US" sz="2400" i="1"/>
              <a:t>a</a:t>
            </a:r>
            <a:r>
              <a:rPr lang="en-US" sz="1200" i="1"/>
              <a:t>n</a:t>
            </a:r>
            <a:r>
              <a:rPr lang="en-US" sz="2400"/>
              <a:t>} a solution of the                                        if </a:t>
            </a:r>
          </a:p>
          <a:p>
            <a:pPr marL="209550" indent="-209550">
              <a:buFontTx/>
              <a:buAutoNum type="arabicPeriod" startAt="2"/>
            </a:pPr>
            <a:endParaRPr lang="en-US" sz="2400"/>
          </a:p>
          <a:p>
            <a:pPr marL="209550" indent="-209550">
              <a:buFontTx/>
              <a:buAutoNum type="arabicPeriod" startAt="2"/>
            </a:pPr>
            <a:endParaRPr lang="en-US" sz="2400"/>
          </a:p>
          <a:p>
            <a:pPr marL="209550" indent="-209550">
              <a:buFontTx/>
              <a:buAutoNum type="arabicPeriod" startAt="2"/>
            </a:pPr>
            <a:endParaRPr lang="en-US" sz="2400"/>
          </a:p>
          <a:p>
            <a:pPr marL="209550" indent="-209550">
              <a:buFontTx/>
              <a:buAutoNum type="arabicPeriod" startAt="2"/>
            </a:pPr>
            <a:r>
              <a:rPr lang="en-US" sz="2400"/>
              <a:t> Is the sequence {</a:t>
            </a:r>
            <a:r>
              <a:rPr lang="en-US" sz="2400" i="1"/>
              <a:t>a</a:t>
            </a:r>
            <a:r>
              <a:rPr lang="en-US" sz="1200" i="1"/>
              <a:t>n</a:t>
            </a:r>
            <a:r>
              <a:rPr lang="en-US" sz="2400"/>
              <a:t>} a solution of the                                        if </a:t>
            </a:r>
          </a:p>
          <a:p>
            <a:pPr marL="209550" indent="-209550">
              <a:buFontTx/>
              <a:buAutoNum type="arabicPeriod" startAt="2"/>
            </a:pPr>
            <a:endParaRPr lang="en-US" sz="2400"/>
          </a:p>
          <a:p>
            <a:pPr marL="209550" indent="-209550">
              <a:buFontTx/>
              <a:buAutoNum type="arabicPeriod" startAt="2"/>
            </a:pPr>
            <a:endParaRPr lang="en-US" sz="2400"/>
          </a:p>
          <a:p>
            <a:pPr marL="209550" indent="-209550">
              <a:buFontTx/>
              <a:buAutoNum type="arabicPeriod" startAt="2"/>
            </a:pPr>
            <a:endParaRPr lang="en-US" sz="2400"/>
          </a:p>
          <a:p>
            <a:pPr marL="209550" indent="-209550">
              <a:buFontTx/>
              <a:buAutoNum type="arabicPeriod" startAt="2"/>
            </a:pPr>
            <a:r>
              <a:rPr lang="en-US" sz="2400"/>
              <a:t> Show that the sequence {</a:t>
            </a:r>
            <a:r>
              <a:rPr lang="en-US" sz="2400" i="1"/>
              <a:t>a</a:t>
            </a:r>
            <a:r>
              <a:rPr lang="en-US" sz="1200" i="1"/>
              <a:t>n</a:t>
            </a:r>
            <a:r>
              <a:rPr lang="en-US" sz="2400"/>
              <a:t>} is a solution of the recurrence</a:t>
            </a:r>
          </a:p>
          <a:p>
            <a:pPr marL="209550" indent="-209550">
              <a:buNone/>
            </a:pPr>
            <a:r>
              <a:rPr lang="en-US" sz="2400"/>
              <a:t>    relation                                             if 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1828800" y="304800"/>
            <a:ext cx="8077200" cy="762000"/>
          </a:xfrm>
          <a:prstGeom prst="rect">
            <a:avLst/>
          </a:prstGeom>
          <a:solidFill>
            <a:srgbClr val="B87E3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Arial" charset="0"/>
              </a:rPr>
              <a:t>EXERCISE 2.1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209800" y="1981201"/>
          <a:ext cx="1447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672808" imgH="228501" progId="Equation.DSMT4">
                  <p:embed/>
                </p:oleObj>
              </mc:Choice>
              <mc:Fallback>
                <p:oleObj name="Equation" r:id="rId4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1"/>
                        <a:ext cx="1447800" cy="4921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8"/>
          <p:cNvGraphicFramePr>
            <a:graphicFrameLocks noChangeAspect="1"/>
          </p:cNvGraphicFramePr>
          <p:nvPr/>
        </p:nvGraphicFramePr>
        <p:xfrm>
          <a:off x="6781800" y="1425576"/>
          <a:ext cx="2540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193800" imgH="228600" progId="Equation.DSMT4">
                  <p:embed/>
                </p:oleObj>
              </mc:Choice>
              <mc:Fallback>
                <p:oleObj name="Equation" r:id="rId6" imgW="119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425576"/>
                        <a:ext cx="2540000" cy="4857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9"/>
          <p:cNvGraphicFramePr>
            <a:graphicFrameLocks noChangeAspect="1"/>
          </p:cNvGraphicFramePr>
          <p:nvPr/>
        </p:nvGraphicFramePr>
        <p:xfrm>
          <a:off x="3382964" y="5375276"/>
          <a:ext cx="26511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231366" imgH="228501" progId="Equation.DSMT4">
                  <p:embed/>
                </p:oleObj>
              </mc:Choice>
              <mc:Fallback>
                <p:oleObj name="Equation" r:id="rId8" imgW="123136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4" y="5375276"/>
                        <a:ext cx="2651125" cy="4921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0"/>
          <p:cNvGraphicFramePr>
            <a:graphicFrameLocks noChangeAspect="1"/>
          </p:cNvGraphicFramePr>
          <p:nvPr/>
        </p:nvGraphicFramePr>
        <p:xfrm>
          <a:off x="6692900" y="5334001"/>
          <a:ext cx="14605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685800" imgH="241300" progId="Equation.DSMT4">
                  <p:embed/>
                </p:oleObj>
              </mc:Choice>
              <mc:Fallback>
                <p:oleObj name="Equation" r:id="rId10" imgW="685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5334001"/>
                        <a:ext cx="1460500" cy="5127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1"/>
          <p:cNvGraphicFramePr>
            <a:graphicFrameLocks noChangeAspect="1"/>
          </p:cNvGraphicFramePr>
          <p:nvPr/>
        </p:nvGraphicFramePr>
        <p:xfrm>
          <a:off x="2273301" y="3665538"/>
          <a:ext cx="14208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660400" imgH="279400" progId="Equation.DSMT4">
                  <p:embed/>
                </p:oleObj>
              </mc:Choice>
              <mc:Fallback>
                <p:oleObj name="Equation" r:id="rId12" imgW="660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3665538"/>
                        <a:ext cx="1420813" cy="6016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2"/>
          <p:cNvGraphicFramePr>
            <a:graphicFrameLocks noChangeAspect="1"/>
          </p:cNvGraphicFramePr>
          <p:nvPr/>
        </p:nvGraphicFramePr>
        <p:xfrm>
          <a:off x="6872289" y="3163889"/>
          <a:ext cx="24590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1155700" imgH="228600" progId="Equation.DSMT4">
                  <p:embed/>
                </p:oleObj>
              </mc:Choice>
              <mc:Fallback>
                <p:oleObj name="Equation" r:id="rId14" imgW="115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9" y="3163889"/>
                        <a:ext cx="2459037" cy="4857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2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384</TotalTime>
  <Words>1212</Words>
  <Application>Microsoft Office PowerPoint</Application>
  <PresentationFormat>Widescreen</PresentationFormat>
  <Paragraphs>279</Paragraphs>
  <Slides>30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MathType 5.0 Equation</vt:lpstr>
      <vt:lpstr>Recurrent Problem</vt:lpstr>
      <vt:lpstr>2.1 RECURRENCE RELATIONS</vt:lpstr>
      <vt:lpstr>2.1 RECURRENCE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with Recursive Solution</vt:lpstr>
      <vt:lpstr>Tower of Hanoi Problem</vt:lpstr>
      <vt:lpstr>Tower of Hanoi : 3 Disks START</vt:lpstr>
      <vt:lpstr>Tower of Hanoi : 3 Disks FINISH</vt:lpstr>
      <vt:lpstr>Tower of Hanoi : Recursive Solution</vt:lpstr>
      <vt:lpstr>Tower of Hanoi : 3 Disks</vt:lpstr>
      <vt:lpstr>Tower of Hanoi : 3 Disks</vt:lpstr>
      <vt:lpstr>Tower of Hanoi : 3 Disks</vt:lpstr>
      <vt:lpstr>Tower of Hanoi : 3 Disks</vt:lpstr>
      <vt:lpstr>Tower of Hanoi : 3 Disks</vt:lpstr>
      <vt:lpstr>Tower of Hanoi : 3 Disks</vt:lpstr>
      <vt:lpstr>Tower of Hanoi : 3 Disks</vt:lpstr>
      <vt:lpstr>Tower of Hanoi : 3 Disks</vt:lpstr>
      <vt:lpstr>Tower of Hanoi : No. of Moves, Tn</vt:lpstr>
      <vt:lpstr>Tower of Hanoi : No. of Moves, Tn</vt:lpstr>
      <vt:lpstr>Tower of Hanoi : Recursive Solution Difficulties</vt:lpstr>
      <vt:lpstr>Tower of Hanoi : Finding Closed 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Problem</dc:title>
  <dc:creator>Mehnuma</dc:creator>
  <cp:lastModifiedBy>Moon</cp:lastModifiedBy>
  <cp:revision>125</cp:revision>
  <dcterms:created xsi:type="dcterms:W3CDTF">2013-12-19T19:41:22Z</dcterms:created>
  <dcterms:modified xsi:type="dcterms:W3CDTF">2016-07-12T00:58:48Z</dcterms:modified>
</cp:coreProperties>
</file>