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81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Dosis" pitchFamily="2" charset="0"/>
      <p:regular r:id="rId28"/>
      <p:bold r:id="rId29"/>
    </p:embeddedFont>
    <p:embeddedFont>
      <p:font typeface="Lucida Sans" panose="020B0602030504020204" pitchFamily="34" charset="0"/>
      <p:regular r:id="rId30"/>
      <p:bold r:id="rId31"/>
      <p:italic r:id="rId32"/>
      <p:boldItalic r:id="rId33"/>
    </p:embeddedFont>
    <p:embeddedFont>
      <p:font typeface="Source Sans Pro" panose="020B0503030403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BfzrLOXy0V7h00QWsp1r+obT/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E061FE-39A1-45D7-86E9-D20AEA292A1B}">
  <a:tblStyle styleId="{E2E061FE-39A1-45D7-86E9-D20AEA292A1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 rot="10800000">
            <a:off x="-150" y="4156674"/>
            <a:ext cx="9144000" cy="276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2"/>
          <p:cNvSpPr/>
          <p:nvPr/>
        </p:nvSpPr>
        <p:spPr>
          <a:xfrm flipH="1">
            <a:off x="-150" y="0"/>
            <a:ext cx="9144000" cy="41567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699" cy="115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3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44425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2"/>
          </p:nvPr>
        </p:nvSpPr>
        <p:spPr>
          <a:xfrm>
            <a:off x="3818122" y="1534256"/>
            <a:ext cx="2804699" cy="3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/>
          <p:nvPr/>
        </p:nvSpPr>
        <p:spPr>
          <a:xfrm rot="10800000">
            <a:off x="-150" y="3082199"/>
            <a:ext cx="9144000" cy="687600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4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4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008199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199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599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  <a:defRPr>
                <a:solidFill>
                  <a:srgbClr val="0DB7C4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5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/>
        </p:nvSpPr>
        <p:spPr>
          <a:xfrm flipH="1">
            <a:off x="-74" y="0"/>
            <a:ext cx="669599" cy="5143499"/>
          </a:xfrm>
          <a:prstGeom prst="rect">
            <a:avLst/>
          </a:prstGeom>
          <a:solidFill>
            <a:srgbClr val="000000">
              <a:alpha val="313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6"/>
          <p:cNvSpPr/>
          <p:nvPr/>
        </p:nvSpPr>
        <p:spPr>
          <a:xfrm flipH="1">
            <a:off x="-74" y="0"/>
            <a:ext cx="669599" cy="1139999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Dosis"/>
              <a:buNone/>
              <a:defRPr sz="2400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3000"/>
              <a:buFont typeface="Source Sans Pro"/>
              <a:buChar char="▹"/>
              <a:defRPr sz="30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▸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Char char="⬩"/>
              <a:defRPr sz="24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⬞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rgbClr val="41566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599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1"/>
          <p:cNvGrpSpPr/>
          <p:nvPr/>
        </p:nvGrpSpPr>
        <p:grpSpPr>
          <a:xfrm>
            <a:off x="6533473" y="417730"/>
            <a:ext cx="2120984" cy="4361089"/>
            <a:chOff x="5160100" y="1609475"/>
            <a:chExt cx="975300" cy="2005375"/>
          </a:xfrm>
        </p:grpSpPr>
        <p:sp>
          <p:nvSpPr>
            <p:cNvPr id="41" name="Google Shape;41;p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0A9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1"/>
          <p:cNvSpPr txBox="1">
            <a:spLocks noGrp="1"/>
          </p:cNvSpPr>
          <p:nvPr>
            <p:ph type="ctrTitle"/>
          </p:nvPr>
        </p:nvSpPr>
        <p:spPr>
          <a:xfrm>
            <a:off x="560978" y="388717"/>
            <a:ext cx="5610902" cy="242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800"/>
              <a:t>Gene Duplication and Read Mapping</a:t>
            </a:r>
            <a:endParaRPr sz="4800"/>
          </a:p>
        </p:txBody>
      </p:sp>
      <p:grpSp>
        <p:nvGrpSpPr>
          <p:cNvPr id="44" name="Google Shape;44;p1"/>
          <p:cNvGrpSpPr/>
          <p:nvPr/>
        </p:nvGrpSpPr>
        <p:grpSpPr>
          <a:xfrm>
            <a:off x="7859064" y="996385"/>
            <a:ext cx="433800" cy="433800"/>
            <a:chOff x="5382800" y="412975"/>
            <a:chExt cx="433800" cy="433800"/>
          </a:xfrm>
        </p:grpSpPr>
        <p:sp>
          <p:nvSpPr>
            <p:cNvPr id="45" name="Google Shape;45;p1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5495482" y="525657"/>
              <a:ext cx="208199" cy="208199"/>
            </a:xfrm>
            <a:prstGeom prst="ellipse">
              <a:avLst/>
            </a:prstGeom>
            <a:solidFill>
              <a:srgbClr val="F24745">
                <a:alpha val="3333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544572" y="574747"/>
              <a:ext cx="110099" cy="110099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1"/>
          <p:cNvSpPr txBox="1"/>
          <p:nvPr/>
        </p:nvSpPr>
        <p:spPr>
          <a:xfrm>
            <a:off x="645061" y="2816772"/>
            <a:ext cx="49083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osis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Week  7 </a:t>
            </a:r>
            <a:endParaRPr sz="28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645061" y="3728709"/>
            <a:ext cx="480715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osis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Department of CSE, DIU</a:t>
            </a:r>
            <a:endParaRPr sz="1600" b="0" i="0" u="none" strike="noStrike" cap="none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ctrTitle"/>
          </p:nvPr>
        </p:nvSpPr>
        <p:spPr>
          <a:xfrm>
            <a:off x="685800" y="1786760"/>
            <a:ext cx="7932683" cy="1166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3. Read Mapping</a:t>
            </a:r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7102366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Short Read Mapping, Genome Indexing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ctrTitle" idx="4294967295"/>
          </p:nvPr>
        </p:nvSpPr>
        <p:spPr>
          <a:xfrm>
            <a:off x="830552" y="935842"/>
            <a:ext cx="4673725" cy="9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lang="en-US" sz="5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Read Mapping</a:t>
            </a:r>
            <a:endParaRPr sz="54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5" name="Google Shape;145;p10"/>
          <p:cNvSpPr txBox="1">
            <a:spLocks noGrp="1"/>
          </p:cNvSpPr>
          <p:nvPr>
            <p:ph type="subTitle" idx="4294967295"/>
          </p:nvPr>
        </p:nvSpPr>
        <p:spPr>
          <a:xfrm>
            <a:off x="830553" y="1887691"/>
            <a:ext cx="3436648" cy="258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lang="en-US"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Mapping refers to the process of aligning short reads to and finding the starting position in a reference sequence (typically Genome).</a:t>
            </a:r>
            <a:endParaRPr/>
          </a:p>
          <a:p>
            <a:pPr marL="12065" marR="508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lang="en-US"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Short read generally are reads with a length of 30-350 base pairs.</a:t>
            </a:r>
            <a:endParaRPr sz="18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46" name="Google Shape;146;p10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47" name="Google Shape;147;p1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0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52" name="Google Shape;152;p10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383794"/>
            <a:ext cx="4343400" cy="282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(Keyword Tree)</a:t>
            </a:r>
            <a:endParaRPr/>
          </a:p>
        </p:txBody>
      </p:sp>
      <p:sp>
        <p:nvSpPr>
          <p:cNvPr id="162" name="Google Shape;162;p11"/>
          <p:cNvSpPr txBox="1">
            <a:spLocks noGrp="1"/>
          </p:cNvSpPr>
          <p:nvPr>
            <p:ph type="body" idx="1"/>
          </p:nvPr>
        </p:nvSpPr>
        <p:spPr>
          <a:xfrm>
            <a:off x="5412827" y="1045728"/>
            <a:ext cx="3436741" cy="2422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Stores a set of keywords in a rooted labeled tree.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Each edge is labeled with a letter from an alphabet.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Any two edges coming out of the same vertex have distinct labels.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Every keyword stored can be spelled on a path from root to some leaf.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Furthermore, every path from root to leaf gives a keyword.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5412826" y="3363309"/>
            <a:ext cx="3436741" cy="145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1" i="0" u="sng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Keywords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Apple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Apropos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Banana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Bandana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Char char="▹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Orange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4" name="Google Shape;164;p11" descr="key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276" y="1045728"/>
            <a:ext cx="1675806" cy="392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(Suffix Tree)</a:t>
            </a:r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"/>
          </p:nvPr>
        </p:nvSpPr>
        <p:spPr>
          <a:xfrm>
            <a:off x="914390" y="1040422"/>
            <a:ext cx="3436741" cy="259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Similar to Keyword Tree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Suffixes of the text are keywords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Edges that form paths are collapsed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Each edge is labeled with a substring of the text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All internal edges have at least two outgoing edges.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Leaves are labeled by the index of the pattern.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latin typeface="Dosis"/>
                <a:ea typeface="Dosis"/>
                <a:cs typeface="Dosis"/>
                <a:sym typeface="Dosis"/>
              </a:rPr>
              <a:t>Suffix tree of  </a:t>
            </a:r>
            <a:r>
              <a:rPr lang="en-US" sz="1800" b="1" u="sng">
                <a:latin typeface="Dosis"/>
                <a:ea typeface="Dosis"/>
                <a:cs typeface="Dosis"/>
                <a:sym typeface="Dosis"/>
              </a:rPr>
              <a:t>ATCATG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71" name="Google Shape;1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682" y="3636469"/>
            <a:ext cx="3567234" cy="126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2" descr="suffixTree"/>
          <p:cNvPicPr preferRelativeResize="0"/>
          <p:nvPr/>
        </p:nvPicPr>
        <p:blipFill rotWithShape="1">
          <a:blip r:embed="rId4">
            <a:alphaModFix/>
          </a:blip>
          <a:srcRect b="4729"/>
          <a:stretch/>
        </p:blipFill>
        <p:spPr>
          <a:xfrm>
            <a:off x="4718701" y="1040423"/>
            <a:ext cx="4046928" cy="390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691957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(Suffix Array)</a:t>
            </a:r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5412827" y="1045728"/>
            <a:ext cx="3436741" cy="231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More space efficient than suffix tree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Suffix tree index for human genome is about 47 GB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Lexicographically sort all the suffixes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Store the starting indices of the suffixes along with the original string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5412827" y="3436881"/>
            <a:ext cx="3436741" cy="126127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endParaRPr sz="1400" b="1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000"/>
              <a:buFont typeface="Source Sans Pro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Generate Suffix Array of </a:t>
            </a:r>
            <a:r>
              <a:rPr lang="en-US" sz="2000" b="1" i="0" u="sng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ATCATG</a:t>
            </a:r>
            <a:endParaRPr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80" name="Google Shape;180;p13"/>
          <p:cNvGraphicFramePr/>
          <p:nvPr/>
        </p:nvGraphicFramePr>
        <p:xfrm>
          <a:off x="805533" y="1300858"/>
          <a:ext cx="1516375" cy="3596710"/>
        </p:xfrm>
        <a:graphic>
          <a:graphicData uri="http://schemas.openxmlformats.org/drawingml/2006/table">
            <a:tbl>
              <a:tblPr firstRow="1" bandRow="1">
                <a:noFill/>
                <a:tableStyleId>{E2E061FE-39A1-45D7-86E9-D20AEA292A1B}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ATCATG$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TCATG$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CATG$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ATG$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endParaRPr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TG$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6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G$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$</a:t>
                      </a:r>
                      <a:endParaRPr sz="140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1" name="Google Shape;181;p13"/>
          <p:cNvSpPr txBox="1"/>
          <p:nvPr/>
        </p:nvSpPr>
        <p:spPr>
          <a:xfrm>
            <a:off x="2112560" y="2041635"/>
            <a:ext cx="13244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Sort the suffixes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lexicographically</a:t>
            </a: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>
            <a:off x="2123292" y="2687966"/>
            <a:ext cx="1313670" cy="2682"/>
          </a:xfrm>
          <a:prstGeom prst="straightConnector1">
            <a:avLst/>
          </a:prstGeom>
          <a:noFill/>
          <a:ln w="25400" cap="flat" cmpd="sng">
            <a:solidFill>
              <a:srgbClr val="347EB8"/>
            </a:solidFill>
            <a:prstDash val="solid"/>
            <a:round/>
            <a:headEnd type="none" w="sm" len="sm"/>
            <a:tailEnd type="stealth" w="med" len="med"/>
          </a:ln>
        </p:spPr>
      </p:cxnSp>
      <p:graphicFrame>
        <p:nvGraphicFramePr>
          <p:cNvPr id="183" name="Google Shape;183;p13"/>
          <p:cNvGraphicFramePr/>
          <p:nvPr/>
        </p:nvGraphicFramePr>
        <p:xfrm>
          <a:off x="3639653" y="1287923"/>
          <a:ext cx="1501550" cy="2595950"/>
        </p:xfrm>
        <a:graphic>
          <a:graphicData uri="http://schemas.openxmlformats.org/drawingml/2006/table">
            <a:tbl>
              <a:tblPr firstRow="1" bandRow="1">
                <a:noFill/>
                <a:tableStyleId>{E2E061FE-39A1-45D7-86E9-D20AEA292A1B}</a:tableStyleId>
              </a:tblPr>
              <a:tblGrid>
                <a:gridCol w="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7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$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ATCATG$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4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ATG$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3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CATG$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6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G$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2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TCATG$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5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Font typeface="Dosis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2"/>
                          </a:solidFill>
                          <a:latin typeface="Dosis"/>
                          <a:ea typeface="Dosis"/>
                          <a:cs typeface="Dosis"/>
                          <a:sym typeface="Dosis"/>
                        </a:rPr>
                        <a:t>TG$</a:t>
                      </a:r>
                      <a:endParaRPr sz="1400" b="0" u="none" strike="noStrike" cap="none">
                        <a:solidFill>
                          <a:schemeClr val="dk2"/>
                        </a:solidFill>
                        <a:latin typeface="Dosis"/>
                        <a:ea typeface="Dosis"/>
                        <a:cs typeface="Dosis"/>
                        <a:sym typeface="Dosi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body" idx="1"/>
          </p:nvPr>
        </p:nvSpPr>
        <p:spPr>
          <a:xfrm>
            <a:off x="914391" y="1040422"/>
            <a:ext cx="2680148" cy="345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Given Sequence – </a:t>
            </a: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abaaba</a:t>
            </a:r>
            <a:br>
              <a:rPr lang="en-US" sz="1400" b="1">
                <a:latin typeface="Dosis"/>
                <a:ea typeface="Dosis"/>
                <a:cs typeface="Dosis"/>
                <a:sym typeface="Dosis"/>
              </a:rPr>
            </a:br>
            <a:endParaRPr sz="1400" b="1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Add </a:t>
            </a: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$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as ending notation – </a:t>
            </a: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abaaba$</a:t>
            </a:r>
            <a:br>
              <a:rPr lang="en-US" sz="1400" b="1">
                <a:latin typeface="Dosis"/>
                <a:ea typeface="Dosis"/>
                <a:cs typeface="Dosis"/>
                <a:sym typeface="Dosis"/>
              </a:rPr>
            </a:br>
            <a:endParaRPr sz="1400" b="1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By Shifting each alphabet to the right once, generate all the rotations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Lexicographically Sort all the rotations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The very last column will be denoted as BWT (T)  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031" y="1572128"/>
            <a:ext cx="5209376" cy="218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body" idx="1"/>
          </p:nvPr>
        </p:nvSpPr>
        <p:spPr>
          <a:xfrm>
            <a:off x="6180074" y="1450427"/>
            <a:ext cx="2680148" cy="348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Given Sequence – </a:t>
            </a: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abaaba</a:t>
            </a:r>
            <a:br>
              <a:rPr lang="en-US" sz="1400" b="1">
                <a:latin typeface="Dosis"/>
                <a:ea typeface="Dosis"/>
                <a:cs typeface="Dosis"/>
                <a:sym typeface="Dosis"/>
              </a:rPr>
            </a:br>
            <a:endParaRPr sz="1400" b="1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Add </a:t>
            </a: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$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as ending notation – </a:t>
            </a: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abaaba$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Lexicographically sorted all rotations will generate BWT Matrix which will be denoted as BWM (T)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Suffix Array generated from all the rotations will be called SA (T)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BWM can be derived from any given BWT (T)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899" y="1450427"/>
            <a:ext cx="4959046" cy="2512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1"/>
          </p:nvPr>
        </p:nvSpPr>
        <p:spPr>
          <a:xfrm>
            <a:off x="963987" y="1671144"/>
            <a:ext cx="2680148" cy="250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u="sng">
                <a:latin typeface="Dosis"/>
                <a:ea typeface="Dosis"/>
                <a:cs typeface="Dosis"/>
                <a:sym typeface="Dosis"/>
              </a:rPr>
              <a:t>LF (Last to First) Mapping </a:t>
            </a:r>
            <a:br>
              <a:rPr lang="en-US" sz="1400" b="1">
                <a:latin typeface="Dosis"/>
                <a:ea typeface="Dosis"/>
                <a:cs typeface="Dosis"/>
                <a:sym typeface="Dosis"/>
              </a:rPr>
            </a:br>
            <a:endParaRPr sz="1400" b="1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Generate Burrows Wheeler Matrix for a given sequence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Assign numbers to distinguish same characters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Assign the numbers in a ascending manner for each character</a:t>
            </a:r>
            <a:endParaRPr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4" name="Google Shape;2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319" y="1671145"/>
            <a:ext cx="5011645" cy="2639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4109536" y="1061341"/>
            <a:ext cx="4595928" cy="365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1" i="0" u="sng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Find out the row starting with b1 using LF Mapping</a:t>
            </a:r>
            <a:br>
              <a:rPr lang="en-US" sz="1400" b="1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endParaRPr sz="1400" b="1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Start from the row containing </a:t>
            </a:r>
            <a:r>
              <a:rPr lang="en-US" sz="1400" b="1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$</a:t>
            </a: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in the First Column</a:t>
            </a:r>
            <a:b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Find out what’s in Last Column of that row (here its </a:t>
            </a:r>
            <a:r>
              <a:rPr lang="en-US" sz="1400" b="1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a</a:t>
            </a:r>
            <a:r>
              <a:rPr lang="en-US" sz="1400" b="1" i="0" u="none" strike="noStrike" cap="none" baseline="-2500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b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</a:b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Compare it with query </a:t>
            </a:r>
            <a:r>
              <a:rPr lang="en-US" sz="1400" b="1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(b</a:t>
            </a:r>
            <a:r>
              <a:rPr lang="en-US" sz="1400" b="1" i="0" u="none" strike="noStrike" cap="none" baseline="-2500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r>
              <a:rPr lang="en-US" sz="1400" b="1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If MATCH, then 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Find </a:t>
            </a:r>
            <a:r>
              <a:rPr lang="en-US" sz="1400" b="1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b1</a:t>
            </a: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 in First Column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Print row number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Terminate</a:t>
            </a:r>
            <a:endParaRPr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If No MATCH, then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Find the row with that element in the First column</a:t>
            </a:r>
            <a:endParaRPr/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- Go to Step 2 and Repeat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r>
              <a:rPr lang="en-US" sz="14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400"/>
              <a:buFont typeface="Source Sans Pro"/>
              <a:buNone/>
            </a:pPr>
            <a:endParaRPr sz="14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211" name="Google Shape;211;p17"/>
          <p:cNvGrpSpPr/>
          <p:nvPr/>
        </p:nvGrpSpPr>
        <p:grpSpPr>
          <a:xfrm>
            <a:off x="1141865" y="1324303"/>
            <a:ext cx="2592874" cy="2953406"/>
            <a:chOff x="4638244" y="1909221"/>
            <a:chExt cx="1878170" cy="2515633"/>
          </a:xfrm>
        </p:grpSpPr>
        <p:pic>
          <p:nvPicPr>
            <p:cNvPr id="212" name="Google Shape;212;p17"/>
            <p:cNvPicPr preferRelativeResize="0"/>
            <p:nvPr/>
          </p:nvPicPr>
          <p:blipFill rotWithShape="1">
            <a:blip r:embed="rId3">
              <a:alphaModFix/>
            </a:blip>
            <a:srcRect r="58316"/>
            <a:stretch/>
          </p:blipFill>
          <p:spPr>
            <a:xfrm>
              <a:off x="4638244" y="1909221"/>
              <a:ext cx="1878170" cy="2515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7"/>
            <p:cNvSpPr/>
            <p:nvPr/>
          </p:nvSpPr>
          <p:spPr>
            <a:xfrm>
              <a:off x="4943236" y="2312277"/>
              <a:ext cx="385509" cy="12612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 txBox="1"/>
            <p:nvPr/>
          </p:nvSpPr>
          <p:spPr>
            <a:xfrm>
              <a:off x="4836445" y="2004500"/>
              <a:ext cx="5990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sz="14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668899" y="162860"/>
            <a:ext cx="8548674" cy="87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Genome Indexing (Burrows Wheeler Transform)</a:t>
            </a:r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body" idx="1"/>
          </p:nvPr>
        </p:nvSpPr>
        <p:spPr>
          <a:xfrm>
            <a:off x="935411" y="1232882"/>
            <a:ext cx="2942907" cy="354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b="1" u="sng">
                <a:latin typeface="Dosis"/>
                <a:ea typeface="Dosis"/>
                <a:cs typeface="Dosis"/>
                <a:sym typeface="Dosis"/>
              </a:rPr>
              <a:t>Find Original Gene using LF Mapping if BWT (T) is Given</a:t>
            </a:r>
            <a:br>
              <a:rPr lang="en-US" sz="1400" b="1">
                <a:latin typeface="Dosis"/>
                <a:ea typeface="Dosis"/>
                <a:cs typeface="Dosis"/>
                <a:sym typeface="Dosis"/>
              </a:rPr>
            </a:br>
            <a:endParaRPr sz="1400" b="1">
              <a:latin typeface="Dosis"/>
              <a:ea typeface="Dosis"/>
              <a:cs typeface="Dosis"/>
              <a:sym typeface="Dosi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Original Gene = </a:t>
            </a: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abaaba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 (Not Given)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Given BWT (T) = </a:t>
            </a: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abba$aa</a:t>
            </a:r>
            <a:endParaRPr sz="1400" b="1">
              <a:latin typeface="Dosis"/>
              <a:ea typeface="Dosis"/>
              <a:cs typeface="Dosis"/>
              <a:sym typeface="Dosi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Store it as Last Column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Draw the First Column by sorting the elements of Last Column Lexicographically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Assign numbers to distinguish characters in an ascending manner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Start LF Mapping from Starting Element ($)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For each element found in the </a:t>
            </a:r>
            <a:r>
              <a:rPr lang="en-US" sz="1400" b="1">
                <a:latin typeface="Dosis"/>
                <a:ea typeface="Dosis"/>
                <a:cs typeface="Dosis"/>
                <a:sym typeface="Dosis"/>
              </a:rPr>
              <a:t>LAST </a:t>
            </a:r>
            <a:r>
              <a:rPr lang="en-US" sz="1400">
                <a:latin typeface="Dosis"/>
                <a:ea typeface="Dosis"/>
                <a:cs typeface="Dosis"/>
                <a:sym typeface="Dosis"/>
              </a:rPr>
              <a:t>column, write it from right to left</a:t>
            </a:r>
            <a:endParaRPr sz="1400" b="1">
              <a:latin typeface="Dosis"/>
              <a:ea typeface="Dosis"/>
              <a:cs typeface="Dosis"/>
              <a:sym typeface="Dosis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34290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Dosis"/>
                <a:ea typeface="Dosis"/>
                <a:cs typeface="Dosis"/>
                <a:sym typeface="Dosis"/>
              </a:rPr>
              <a:t>		</a:t>
            </a:r>
            <a:br>
              <a:rPr lang="en-US" sz="1400">
                <a:latin typeface="Dosis"/>
                <a:ea typeface="Dosis"/>
                <a:cs typeface="Dosis"/>
                <a:sym typeface="Dosis"/>
              </a:rPr>
            </a:br>
            <a:endParaRPr sz="14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21" name="Google Shape;221;p18"/>
          <p:cNvSpPr/>
          <p:nvPr/>
        </p:nvSpPr>
        <p:spPr>
          <a:xfrm>
            <a:off x="5452774" y="1713669"/>
            <a:ext cx="2984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8"/>
          <p:cNvSpPr/>
          <p:nvPr/>
        </p:nvSpPr>
        <p:spPr>
          <a:xfrm>
            <a:off x="6652027" y="1713669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5452774" y="2021445"/>
            <a:ext cx="3593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6645614" y="2021446"/>
            <a:ext cx="3722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5452774" y="2386916"/>
            <a:ext cx="3593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6645614" y="2386916"/>
            <a:ext cx="3722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5452774" y="2727532"/>
            <a:ext cx="35939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6645614" y="2752386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5452773" y="3068148"/>
            <a:ext cx="35939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6652027" y="3117856"/>
            <a:ext cx="3225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5452773" y="3413666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6643546" y="3425633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452773" y="3749380"/>
            <a:ext cx="3722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6652027" y="3791103"/>
            <a:ext cx="35939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</a:t>
            </a:r>
            <a:r>
              <a:rPr lang="en-US" sz="1400" b="0" i="0" u="none" strike="noStrike" cap="none" baseline="-25000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5429067" y="1219165"/>
            <a:ext cx="2808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F</a:t>
            </a:r>
            <a:endParaRPr sz="1400" b="1" i="0" u="none" strike="noStrike" cap="none" baseline="-250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6672864" y="1219165"/>
            <a:ext cx="2808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ucida Sans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L</a:t>
            </a:r>
            <a:endParaRPr sz="1400" b="1" i="0" u="none" strike="noStrike" cap="none" baseline="-25000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5452773" y="1713669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6674892" y="1713669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p18"/>
          <p:cNvCxnSpPr>
            <a:stCxn id="238" idx="2"/>
            <a:endCxn id="240" idx="7"/>
          </p:cNvCxnSpPr>
          <p:nvPr/>
        </p:nvCxnSpPr>
        <p:spPr>
          <a:xfrm flipH="1">
            <a:off x="5713692" y="1867557"/>
            <a:ext cx="961200" cy="2319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" name="Google Shape;240;p18"/>
          <p:cNvSpPr/>
          <p:nvPr/>
        </p:nvSpPr>
        <p:spPr>
          <a:xfrm>
            <a:off x="5458816" y="2054284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8"/>
          <p:cNvCxnSpPr>
            <a:stCxn id="237" idx="6"/>
            <a:endCxn id="238" idx="2"/>
          </p:cNvCxnSpPr>
          <p:nvPr/>
        </p:nvCxnSpPr>
        <p:spPr>
          <a:xfrm>
            <a:off x="5751254" y="1867557"/>
            <a:ext cx="9237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2" name="Google Shape;242;p18"/>
          <p:cNvSpPr/>
          <p:nvPr/>
        </p:nvSpPr>
        <p:spPr>
          <a:xfrm>
            <a:off x="6655230" y="2054284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5471725" y="2715565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18"/>
          <p:cNvCxnSpPr/>
          <p:nvPr/>
        </p:nvCxnSpPr>
        <p:spPr>
          <a:xfrm>
            <a:off x="5751254" y="2208172"/>
            <a:ext cx="923638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" name="Google Shape;245;p18"/>
          <p:cNvCxnSpPr>
            <a:stCxn id="224" idx="1"/>
          </p:cNvCxnSpPr>
          <p:nvPr/>
        </p:nvCxnSpPr>
        <p:spPr>
          <a:xfrm flipH="1">
            <a:off x="5706914" y="2175335"/>
            <a:ext cx="938700" cy="13377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18"/>
          <p:cNvSpPr/>
          <p:nvPr/>
        </p:nvSpPr>
        <p:spPr>
          <a:xfrm>
            <a:off x="5483228" y="3425634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8"/>
          <p:cNvCxnSpPr/>
          <p:nvPr/>
        </p:nvCxnSpPr>
        <p:spPr>
          <a:xfrm>
            <a:off x="5781709" y="3579521"/>
            <a:ext cx="923638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8" name="Google Shape;248;p18"/>
          <p:cNvSpPr/>
          <p:nvPr/>
        </p:nvSpPr>
        <p:spPr>
          <a:xfrm>
            <a:off x="6666629" y="3413667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8"/>
          <p:cNvCxnSpPr>
            <a:stCxn id="248" idx="2"/>
            <a:endCxn id="243" idx="6"/>
          </p:cNvCxnSpPr>
          <p:nvPr/>
        </p:nvCxnSpPr>
        <p:spPr>
          <a:xfrm rot="10800000">
            <a:off x="5770229" y="2869455"/>
            <a:ext cx="896400" cy="6981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" name="Google Shape;250;p18"/>
          <p:cNvCxnSpPr/>
          <p:nvPr/>
        </p:nvCxnSpPr>
        <p:spPr>
          <a:xfrm>
            <a:off x="5751254" y="2869453"/>
            <a:ext cx="923638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1" name="Google Shape;251;p18"/>
          <p:cNvSpPr/>
          <p:nvPr/>
        </p:nvSpPr>
        <p:spPr>
          <a:xfrm>
            <a:off x="6655124" y="2720971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18"/>
          <p:cNvCxnSpPr>
            <a:stCxn id="251" idx="2"/>
            <a:endCxn id="253" idx="6"/>
          </p:cNvCxnSpPr>
          <p:nvPr/>
        </p:nvCxnSpPr>
        <p:spPr>
          <a:xfrm rot="10800000">
            <a:off x="5759624" y="2539459"/>
            <a:ext cx="895500" cy="3354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3" name="Google Shape;253;p18"/>
          <p:cNvSpPr/>
          <p:nvPr/>
        </p:nvSpPr>
        <p:spPr>
          <a:xfrm>
            <a:off x="5477912" y="2385604"/>
            <a:ext cx="28165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8"/>
          <p:cNvCxnSpPr>
            <a:endCxn id="255" idx="2"/>
          </p:cNvCxnSpPr>
          <p:nvPr/>
        </p:nvCxnSpPr>
        <p:spPr>
          <a:xfrm>
            <a:off x="5794327" y="2539419"/>
            <a:ext cx="857700" cy="30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5" name="Google Shape;255;p18"/>
          <p:cNvSpPr/>
          <p:nvPr/>
        </p:nvSpPr>
        <p:spPr>
          <a:xfrm>
            <a:off x="6652027" y="2388531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18"/>
          <p:cNvCxnSpPr>
            <a:stCxn id="255" idx="2"/>
            <a:endCxn id="257" idx="6"/>
          </p:cNvCxnSpPr>
          <p:nvPr/>
        </p:nvCxnSpPr>
        <p:spPr>
          <a:xfrm flipH="1">
            <a:off x="5775727" y="2542419"/>
            <a:ext cx="876300" cy="13659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7" name="Google Shape;257;p18"/>
          <p:cNvSpPr/>
          <p:nvPr/>
        </p:nvSpPr>
        <p:spPr>
          <a:xfrm>
            <a:off x="5477159" y="3754282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6666629" y="3754738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18"/>
          <p:cNvCxnSpPr>
            <a:stCxn id="257" idx="6"/>
            <a:endCxn id="258" idx="2"/>
          </p:cNvCxnSpPr>
          <p:nvPr/>
        </p:nvCxnSpPr>
        <p:spPr>
          <a:xfrm>
            <a:off x="5775640" y="3908170"/>
            <a:ext cx="891000" cy="60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0" name="Google Shape;260;p18"/>
          <p:cNvSpPr/>
          <p:nvPr/>
        </p:nvSpPr>
        <p:spPr>
          <a:xfrm>
            <a:off x="5477158" y="3078299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18"/>
          <p:cNvCxnSpPr>
            <a:endCxn id="260" idx="6"/>
          </p:cNvCxnSpPr>
          <p:nvPr/>
        </p:nvCxnSpPr>
        <p:spPr>
          <a:xfrm rot="10800000">
            <a:off x="5775639" y="3232187"/>
            <a:ext cx="821100" cy="637800"/>
          </a:xfrm>
          <a:prstGeom prst="straightConnector1">
            <a:avLst/>
          </a:prstGeom>
          <a:noFill/>
          <a:ln w="9525" cap="flat" cmpd="sng">
            <a:solidFill>
              <a:srgbClr val="347EB8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2" name="Google Shape;262;p18"/>
          <p:cNvCxnSpPr/>
          <p:nvPr/>
        </p:nvCxnSpPr>
        <p:spPr>
          <a:xfrm>
            <a:off x="5770206" y="3236553"/>
            <a:ext cx="923638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3" name="Google Shape;263;p18"/>
          <p:cNvSpPr/>
          <p:nvPr/>
        </p:nvSpPr>
        <p:spPr>
          <a:xfrm>
            <a:off x="6661317" y="3080381"/>
            <a:ext cx="298481" cy="307776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7749811" y="4222182"/>
            <a:ext cx="2806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7561661" y="4222181"/>
            <a:ext cx="3608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 txBox="1"/>
          <p:nvPr/>
        </p:nvSpPr>
        <p:spPr>
          <a:xfrm>
            <a:off x="7359534" y="4222181"/>
            <a:ext cx="3608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/>
        </p:nvSpPr>
        <p:spPr>
          <a:xfrm>
            <a:off x="7177386" y="4222181"/>
            <a:ext cx="36086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 txBox="1"/>
          <p:nvPr/>
        </p:nvSpPr>
        <p:spPr>
          <a:xfrm>
            <a:off x="6982163" y="4222181"/>
            <a:ext cx="361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 txBox="1"/>
          <p:nvPr/>
        </p:nvSpPr>
        <p:spPr>
          <a:xfrm>
            <a:off x="6793334" y="4214266"/>
            <a:ext cx="361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8"/>
          <p:cNvSpPr txBox="1"/>
          <p:nvPr/>
        </p:nvSpPr>
        <p:spPr>
          <a:xfrm>
            <a:off x="6597718" y="4218499"/>
            <a:ext cx="3610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400" b="0" i="0" u="none" strike="noStrike" cap="none" baseline="-25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7086600" y="3105889"/>
            <a:ext cx="835925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4329292" y="1705155"/>
            <a:ext cx="835925" cy="30777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844425" y="5597"/>
            <a:ext cx="3552600" cy="113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2936086" y="1692134"/>
            <a:ext cx="4011251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Mutation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Gene Duplication 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endParaRPr sz="1400" b="0" i="0" u="none" strike="noStrike" cap="none">
              <a:solidFill>
                <a:schemeClr val="dk2"/>
              </a:solidFill>
              <a:latin typeface="Dosis"/>
              <a:ea typeface="Dosis"/>
              <a:cs typeface="Dosis"/>
              <a:sym typeface="Dosi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Read Mapping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Keyword Tree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Suffix Tree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Suffix Array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Dosis"/>
              <a:buNone/>
            </a:pP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- Burrows Wheeler Transform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b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1400" b="0" i="0" u="none" strike="noStrike" cap="none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039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ctrTitle" idx="4294967295"/>
          </p:nvPr>
        </p:nvSpPr>
        <p:spPr>
          <a:xfrm>
            <a:off x="1284412" y="87064"/>
            <a:ext cx="7173899" cy="91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Whales and Dolphins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4294967295"/>
          </p:nvPr>
        </p:nvSpPr>
        <p:spPr>
          <a:xfrm>
            <a:off x="1284422" y="665100"/>
            <a:ext cx="7173899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Their ancestors had back legs once, they could walk </a:t>
            </a:r>
            <a:endParaRPr sz="2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19"/>
          <p:cNvSpPr txBox="1">
            <a:spLocks noGrp="1"/>
          </p:cNvSpPr>
          <p:nvPr>
            <p:ph type="ctrTitle" idx="4294967295"/>
          </p:nvPr>
        </p:nvSpPr>
        <p:spPr>
          <a:xfrm>
            <a:off x="1284412" y="2225644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Humans have tails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4294967295"/>
          </p:nvPr>
        </p:nvSpPr>
        <p:spPr>
          <a:xfrm>
            <a:off x="1284412" y="2824660"/>
            <a:ext cx="6335582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While they are inside the womb! It dissolves eventually.</a:t>
            </a:r>
            <a:endParaRPr sz="2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1" name="Google Shape;281;p19"/>
          <p:cNvSpPr txBox="1">
            <a:spLocks noGrp="1"/>
          </p:cNvSpPr>
          <p:nvPr>
            <p:ph type="ctrTitle" idx="4294967295"/>
          </p:nvPr>
        </p:nvSpPr>
        <p:spPr>
          <a:xfrm>
            <a:off x="1284421" y="1091048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Birds </a:t>
            </a:r>
            <a:r>
              <a:rPr lang="en-US" sz="36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came from </a:t>
            </a:r>
            <a:r>
              <a:rPr lang="en-US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Dinosaurs 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4294967295"/>
          </p:nvPr>
        </p:nvSpPr>
        <p:spPr>
          <a:xfrm>
            <a:off x="1284412" y="1816777"/>
            <a:ext cx="6335582" cy="615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they both descended from Reptiles</a:t>
            </a:r>
            <a:endParaRPr sz="2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7023016" y="372225"/>
            <a:ext cx="2120984" cy="4361089"/>
          </a:xfrm>
          <a:custGeom>
            <a:avLst/>
            <a:gdLst/>
            <a:ahLst/>
            <a:cxnLst/>
            <a:rect l="l" t="t" r="r" b="b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1284415" y="3473303"/>
            <a:ext cx="7173899" cy="89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4800"/>
              <a:buFont typeface="Dosis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Bacterium</a:t>
            </a:r>
            <a:endParaRPr sz="4800" b="0" i="0" u="none" strike="noStrike" cap="none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1284412" y="4130421"/>
            <a:ext cx="5967723" cy="84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Font typeface="Source Sans Pro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livings beings can be traced back to a bacterium</a:t>
            </a:r>
            <a:endParaRPr sz="2400" b="0" i="0" u="none" strike="noStrike" cap="non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4BA1DC-1176-4B82-8AD8-1CAA9078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55" y="0"/>
            <a:ext cx="72667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1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22F6C-E2BC-446A-AF86-F41693A29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07098"/>
            <a:ext cx="4630314" cy="48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2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791DE0-80DF-41D9-AD35-31422D590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61925"/>
            <a:ext cx="89725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059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ABD8C-C823-4B8C-817D-8F27B4AA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00025"/>
            <a:ext cx="84582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3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0A1A-9B95-4578-9495-5B48F3DBC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ACC00-8023-4C39-982E-EB73BAC0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371475"/>
            <a:ext cx="8401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3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5389179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1. DNA Mutation</a:t>
            </a:r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5"/>
              </a:buClr>
              <a:buSzPts val="1800"/>
              <a:buNone/>
            </a:pPr>
            <a:r>
              <a:rPr lang="en-US"/>
              <a:t>What and how mutation occurs, common forms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>
            <a:spLocks noGrp="1"/>
          </p:cNvSpPr>
          <p:nvPr>
            <p:ph type="ctrTitle" idx="4294967295"/>
          </p:nvPr>
        </p:nvSpPr>
        <p:spPr>
          <a:xfrm>
            <a:off x="949309" y="882869"/>
            <a:ext cx="3696043" cy="167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lang="en-US" sz="5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Mutation</a:t>
            </a:r>
            <a:endParaRPr sz="54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67" name="Google Shape;67;p4"/>
          <p:cNvSpPr txBox="1">
            <a:spLocks noGrp="1"/>
          </p:cNvSpPr>
          <p:nvPr>
            <p:ph type="subTitle" idx="4294967295"/>
          </p:nvPr>
        </p:nvSpPr>
        <p:spPr>
          <a:xfrm>
            <a:off x="844426" y="2555377"/>
            <a:ext cx="4515851" cy="236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lang="en-US"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DNA Mutation refers to sudden, random changes in DNA sequences which leads to different phenotypic expressions.</a:t>
            </a:r>
            <a:endParaRPr sz="1800" b="0" i="0" u="none" strike="noStrike" cap="none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68" name="Google Shape;68;p4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69" name="Google Shape;69;p4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74" name="Google Shape;74;p4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4"/>
          <p:cNvSpPr txBox="1"/>
          <p:nvPr/>
        </p:nvSpPr>
        <p:spPr>
          <a:xfrm>
            <a:off x="5822731" y="2555377"/>
            <a:ext cx="292187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2800"/>
              <a:buFont typeface="Dosis"/>
              <a:buNone/>
            </a:pPr>
            <a:r>
              <a:rPr lang="en-US" sz="2800" b="1" i="0" u="none" strike="noStrike" cap="non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  <a:t>A T C C G A</a:t>
            </a:r>
            <a:br>
              <a:rPr lang="en-US" sz="2800" b="1" i="0" u="none" strike="noStrike" cap="non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-US" sz="2800" b="1" i="0" u="none" strike="noStrike" cap="non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  <a:t>A T </a:t>
            </a:r>
            <a:r>
              <a:rPr lang="en-US" sz="2800" b="1" i="0" u="none" strike="noStrike" cap="none">
                <a:solidFill>
                  <a:srgbClr val="FF0000"/>
                </a:solidFill>
                <a:latin typeface="Dosis"/>
                <a:ea typeface="Dosis"/>
                <a:cs typeface="Dosis"/>
                <a:sym typeface="Dosis"/>
              </a:rPr>
              <a:t>G</a:t>
            </a:r>
            <a:r>
              <a:rPr lang="en-US" sz="2800" b="1" i="0" u="none" strike="noStrike" cap="none">
                <a:solidFill>
                  <a:srgbClr val="4C4C4C"/>
                </a:solidFill>
                <a:latin typeface="Dosis"/>
                <a:ea typeface="Dosis"/>
                <a:cs typeface="Dosis"/>
                <a:sym typeface="Dosis"/>
              </a:rPr>
              <a:t> C C G A</a:t>
            </a:r>
            <a:endParaRPr sz="2800" b="1" i="0" u="none" strike="noStrike" cap="none">
              <a:solidFill>
                <a:srgbClr val="4C4C4C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6376163" y="3036030"/>
            <a:ext cx="357352" cy="506682"/>
          </a:xfrm>
          <a:prstGeom prst="ellipse">
            <a:avLst/>
          </a:prstGeom>
          <a:solidFill>
            <a:srgbClr val="FF0000">
              <a:alpha val="24705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 rot="8183830" flipH="1">
            <a:off x="6768611" y="3492208"/>
            <a:ext cx="262759" cy="622673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2A5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7069187" y="4142699"/>
            <a:ext cx="915189" cy="30777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Insertion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805533" y="512298"/>
            <a:ext cx="3619322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Common Mutation Types</a:t>
            </a: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>
            <a:off x="805534" y="1045728"/>
            <a:ext cx="2652370" cy="1371651"/>
            <a:chOff x="805534" y="1045728"/>
            <a:chExt cx="2652370" cy="1371651"/>
          </a:xfrm>
        </p:grpSpPr>
        <p:sp>
          <p:nvSpPr>
            <p:cNvPr id="88" name="Google Shape;88;p5"/>
            <p:cNvSpPr txBox="1"/>
            <p:nvPr/>
          </p:nvSpPr>
          <p:spPr>
            <a:xfrm>
              <a:off x="805534" y="1045728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" marR="508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lang="en-US" sz="1800" b="1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Substitution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lang="en-US" sz="1800" b="1" i="0" u="none" strike="noStrike" cap="non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lang="en-US" sz="1800" b="1" i="0" u="none" strike="noStrike" cap="non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G</a:t>
              </a: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endParaRPr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424763" y="1135117"/>
              <a:ext cx="1402520" cy="1282262"/>
            </a:xfrm>
            <a:prstGeom prst="roundRect">
              <a:avLst>
                <a:gd name="adj" fmla="val 16667"/>
              </a:avLst>
            </a:prstGeom>
            <a:solidFill>
              <a:srgbClr val="7030A0">
                <a:alpha val="24705"/>
              </a:srgbClr>
            </a:solidFill>
            <a:ln w="25400" cap="flat" cmpd="sng">
              <a:solidFill>
                <a:srgbClr val="2A5E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5"/>
          <p:cNvGrpSpPr/>
          <p:nvPr/>
        </p:nvGrpSpPr>
        <p:grpSpPr>
          <a:xfrm>
            <a:off x="805534" y="2884604"/>
            <a:ext cx="2652370" cy="1371651"/>
            <a:chOff x="805534" y="2669577"/>
            <a:chExt cx="2652370" cy="1371651"/>
          </a:xfrm>
        </p:grpSpPr>
        <p:sp>
          <p:nvSpPr>
            <p:cNvPr id="91" name="Google Shape;91;p5"/>
            <p:cNvSpPr txBox="1"/>
            <p:nvPr/>
          </p:nvSpPr>
          <p:spPr>
            <a:xfrm>
              <a:off x="805534" y="2669577"/>
              <a:ext cx="2652370" cy="13716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" marR="508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lang="en-US" sz="1800" b="1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Deletion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lang="en-US" sz="1800" b="1" i="0" u="none" strike="noStrike" cap="non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AATCGCA</a:t>
              </a:r>
              <a:endParaRPr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424763" y="2758966"/>
              <a:ext cx="1402520" cy="1282262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24705"/>
              </a:srgbClr>
            </a:solidFill>
            <a:ln w="25400" cap="flat" cmpd="sng">
              <a:solidFill>
                <a:srgbClr val="2A5E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5"/>
          <p:cNvGrpSpPr/>
          <p:nvPr/>
        </p:nvGrpSpPr>
        <p:grpSpPr>
          <a:xfrm>
            <a:off x="6161725" y="2803199"/>
            <a:ext cx="2652370" cy="1623849"/>
            <a:chOff x="3098670" y="1731553"/>
            <a:chExt cx="2652370" cy="1623849"/>
          </a:xfrm>
        </p:grpSpPr>
        <p:sp>
          <p:nvSpPr>
            <p:cNvPr id="94" name="Google Shape;94;p5"/>
            <p:cNvSpPr txBox="1"/>
            <p:nvPr/>
          </p:nvSpPr>
          <p:spPr>
            <a:xfrm>
              <a:off x="3098670" y="1731553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" marR="508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lang="en-US" sz="1800" b="1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Insertion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AATCGCA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AAT</a:t>
              </a:r>
              <a:r>
                <a:rPr lang="en-US" sz="1800" b="1" i="0" u="none" strike="noStrike" cap="non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T</a:t>
              </a: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CGCA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12065" marR="508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723595" y="1857652"/>
              <a:ext cx="1402520" cy="1282262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24705"/>
              </a:srgbClr>
            </a:solidFill>
            <a:ln w="25400" cap="flat" cmpd="sng">
              <a:solidFill>
                <a:srgbClr val="2A5E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5"/>
          <p:cNvGrpSpPr/>
          <p:nvPr/>
        </p:nvGrpSpPr>
        <p:grpSpPr>
          <a:xfrm>
            <a:off x="6161725" y="1033109"/>
            <a:ext cx="2652370" cy="1623849"/>
            <a:chOff x="5391806" y="1045728"/>
            <a:chExt cx="2652370" cy="1623849"/>
          </a:xfrm>
        </p:grpSpPr>
        <p:sp>
          <p:nvSpPr>
            <p:cNvPr id="97" name="Google Shape;97;p5"/>
            <p:cNvSpPr txBox="1"/>
            <p:nvPr/>
          </p:nvSpPr>
          <p:spPr>
            <a:xfrm>
              <a:off x="5391806" y="1045728"/>
              <a:ext cx="2652370" cy="16238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2065" marR="508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r>
                <a:rPr lang="en-US" sz="1800" b="1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Duplication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</a:t>
              </a:r>
              <a:r>
                <a:rPr lang="en-US" sz="1800" b="1" i="0" u="none" strike="noStrike" cap="non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ATC</a:t>
              </a: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GCA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A</a:t>
              </a:r>
              <a:r>
                <a:rPr lang="en-US" sz="1800" b="1" i="0" u="none" strike="noStrike" cap="none">
                  <a:solidFill>
                    <a:srgbClr val="FF0000"/>
                  </a:solidFill>
                  <a:latin typeface="Dosis"/>
                  <a:ea typeface="Dosis"/>
                  <a:cs typeface="Dosis"/>
                  <a:sym typeface="Dosis"/>
                </a:rPr>
                <a:t>ATCATC</a:t>
              </a:r>
              <a: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  <a:t>GCA</a:t>
              </a: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  <a:p>
              <a:pPr marL="12065" marR="5080" lvl="0" indent="0" algn="ctr" rtl="0">
                <a:lnSpc>
                  <a:spcPct val="15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DB7C4"/>
                </a:buClr>
                <a:buSzPts val="1800"/>
                <a:buFont typeface="Source Sans Pro"/>
                <a:buNone/>
              </a:pPr>
              <a:br>
                <a:rPr lang="en-US"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rPr>
              </a:br>
              <a:endParaRPr sz="1800" b="0" i="0" u="none" strike="noStrike" cap="none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6016731" y="1135117"/>
              <a:ext cx="1402520" cy="1282262"/>
            </a:xfrm>
            <a:prstGeom prst="roundRect">
              <a:avLst>
                <a:gd name="adj" fmla="val 16667"/>
              </a:avLst>
            </a:prstGeom>
            <a:solidFill>
              <a:srgbClr val="E7C586">
                <a:alpha val="24705"/>
              </a:srgbClr>
            </a:solidFill>
            <a:ln w="25400" cap="flat" cmpd="sng">
              <a:solidFill>
                <a:srgbClr val="2A5E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3247936" y="1918154"/>
            <a:ext cx="3123758" cy="1623849"/>
            <a:chOff x="3329097" y="3355402"/>
            <a:chExt cx="3123758" cy="1623849"/>
          </a:xfrm>
        </p:grpSpPr>
        <p:sp>
          <p:nvSpPr>
            <p:cNvPr id="100" name="Google Shape;100;p5"/>
            <p:cNvSpPr/>
            <p:nvPr/>
          </p:nvSpPr>
          <p:spPr>
            <a:xfrm>
              <a:off x="4592523" y="4167326"/>
              <a:ext cx="462455" cy="19969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2A5E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" name="Google Shape;101;p5"/>
            <p:cNvGrpSpPr/>
            <p:nvPr/>
          </p:nvGrpSpPr>
          <p:grpSpPr>
            <a:xfrm>
              <a:off x="3329097" y="3355402"/>
              <a:ext cx="3123758" cy="1623849"/>
              <a:chOff x="5358090" y="2674730"/>
              <a:chExt cx="3123758" cy="1623849"/>
            </a:xfrm>
          </p:grpSpPr>
          <p:sp>
            <p:nvSpPr>
              <p:cNvPr id="102" name="Google Shape;102;p5"/>
              <p:cNvSpPr txBox="1"/>
              <p:nvPr/>
            </p:nvSpPr>
            <p:spPr>
              <a:xfrm>
                <a:off x="5391805" y="2674730"/>
                <a:ext cx="3090043" cy="16238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2065" marR="508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</a:pPr>
                <a:r>
                  <a:rPr lang="en-US" sz="1800" b="1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	Inversion</a:t>
                </a:r>
                <a:b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ATC</a:t>
                </a:r>
                <a: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GCA		A</a:t>
                </a: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ACG</a:t>
                </a:r>
                <a: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GCA</a:t>
                </a:r>
                <a:b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A</a:t>
                </a: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GCA</a:t>
                </a:r>
                <a: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TCG		A</a:t>
                </a:r>
                <a:r>
                  <a:rPr lang="en-US" sz="1800" b="1" i="0" u="none" strike="noStrike" cap="none">
                    <a:solidFill>
                      <a:srgbClr val="FF0000"/>
                    </a:solidFill>
                    <a:latin typeface="Dosis"/>
                    <a:ea typeface="Dosis"/>
                    <a:cs typeface="Dosis"/>
                    <a:sym typeface="Dosis"/>
                  </a:rPr>
                  <a:t>CTA</a:t>
                </a:r>
                <a: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  <a:t>TCG</a:t>
                </a:r>
                <a:b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endParaRPr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endParaRPr>
              </a:p>
              <a:p>
                <a:pPr marL="12065" marR="5080" lvl="0" indent="0" algn="ctr" rtl="0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DB7C4"/>
                  </a:buClr>
                  <a:buSzPts val="1800"/>
                  <a:buFont typeface="Source Sans Pro"/>
                  <a:buNone/>
                </a:pPr>
                <a:br>
                  <a:rPr lang="en-US" sz="1800" b="0" i="0" u="none" strike="noStrike" cap="none">
                    <a:solidFill>
                      <a:srgbClr val="415665"/>
                    </a:solidFill>
                    <a:latin typeface="Dosis"/>
                    <a:ea typeface="Dosis"/>
                    <a:cs typeface="Dosis"/>
                    <a:sym typeface="Dosis"/>
                  </a:rPr>
                </a:br>
                <a:endParaRPr sz="1800" b="0" i="0" u="none" strike="noStrike" cap="none">
                  <a:solidFill>
                    <a:srgbClr val="415665"/>
                  </a:solidFill>
                  <a:latin typeface="Dosis"/>
                  <a:ea typeface="Dosis"/>
                  <a:cs typeface="Dosis"/>
                  <a:sym typeface="Dosis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358090" y="2762332"/>
                <a:ext cx="2989309" cy="1282262"/>
              </a:xfrm>
              <a:prstGeom prst="roundRect">
                <a:avLst>
                  <a:gd name="adj" fmla="val 16667"/>
                </a:avLst>
              </a:prstGeom>
              <a:solidFill>
                <a:srgbClr val="FF0000">
                  <a:alpha val="24705"/>
                </a:srgbClr>
              </a:solidFill>
              <a:ln w="25400" cap="flat" cmpd="sng">
                <a:solidFill>
                  <a:srgbClr val="2A5E8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ctrTitle"/>
          </p:nvPr>
        </p:nvSpPr>
        <p:spPr>
          <a:xfrm>
            <a:off x="685800" y="1907658"/>
            <a:ext cx="7869621" cy="104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2. Gene Duplication</a:t>
            </a:r>
            <a:endParaRPr/>
          </a:p>
        </p:txBody>
      </p:sp>
      <p:sp>
        <p:nvSpPr>
          <p:cNvPr id="109" name="Google Shape;109;p6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6377152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Duplication of Genes, Homolog, Ortholog, Paralogs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ctrTitle" idx="4294967295"/>
          </p:nvPr>
        </p:nvSpPr>
        <p:spPr>
          <a:xfrm>
            <a:off x="830552" y="935842"/>
            <a:ext cx="4673725" cy="987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5400"/>
              <a:buFont typeface="Dosis"/>
              <a:buNone/>
            </a:pPr>
            <a:r>
              <a:rPr lang="en-US" sz="5400" b="0" i="0" u="none" strike="noStrike" cap="none">
                <a:solidFill>
                  <a:srgbClr val="0DB7C4"/>
                </a:solidFill>
                <a:latin typeface="Dosis"/>
                <a:ea typeface="Dosis"/>
                <a:cs typeface="Dosis"/>
                <a:sym typeface="Dosis"/>
              </a:rPr>
              <a:t>Gene Duplication</a:t>
            </a:r>
            <a:endParaRPr sz="5400" b="0" i="0" u="none" strike="noStrike" cap="none">
              <a:solidFill>
                <a:srgbClr val="0DB7C4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4294967295"/>
          </p:nvPr>
        </p:nvSpPr>
        <p:spPr>
          <a:xfrm>
            <a:off x="830552" y="1887691"/>
            <a:ext cx="4515851" cy="258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" marR="508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415665"/>
                </a:solidFill>
                <a:latin typeface="Dosis"/>
                <a:ea typeface="Dosis"/>
                <a:cs typeface="Dosis"/>
                <a:sym typeface="Dosis"/>
              </a:rPr>
              <a:t>Gene duplication (or chromosomal duplication or gene amplification) is a major mechanism through which new genetic material is generated during molecular evolution. It can be defined as any duplication of a region of DNA that contains a gene.</a:t>
            </a:r>
            <a:endParaRPr sz="1800" b="0" i="0" u="none" strike="noStrike" cap="none" dirty="0">
              <a:solidFill>
                <a:srgbClr val="41566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16" name="Google Shape;116;p7"/>
          <p:cNvGrpSpPr/>
          <p:nvPr/>
        </p:nvGrpSpPr>
        <p:grpSpPr>
          <a:xfrm>
            <a:off x="7841620" y="3181753"/>
            <a:ext cx="320398" cy="320377"/>
            <a:chOff x="1951075" y="2333250"/>
            <a:chExt cx="381200" cy="381175"/>
          </a:xfrm>
        </p:grpSpPr>
        <p:sp>
          <p:nvSpPr>
            <p:cNvPr id="117" name="Google Shape;117;p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7"/>
          <p:cNvGrpSpPr/>
          <p:nvPr/>
        </p:nvGrpSpPr>
        <p:grpSpPr>
          <a:xfrm>
            <a:off x="6134869" y="1247078"/>
            <a:ext cx="320377" cy="320377"/>
            <a:chOff x="1278900" y="2333250"/>
            <a:chExt cx="381175" cy="381175"/>
          </a:xfrm>
        </p:grpSpPr>
        <p:sp>
          <p:nvSpPr>
            <p:cNvPr id="122" name="Google Shape;122;p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4869" y="712976"/>
            <a:ext cx="2539682" cy="388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805534" y="512298"/>
            <a:ext cx="5122300" cy="53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Homolog, Ortholog, Paralog and Speciation</a:t>
            </a:r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body" idx="1"/>
          </p:nvPr>
        </p:nvSpPr>
        <p:spPr>
          <a:xfrm>
            <a:off x="5660293" y="1137324"/>
            <a:ext cx="3220806" cy="3370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Homolog - A gene related to a second gene by descent from a common ancestral DNA sequence</a:t>
            </a:r>
            <a:br>
              <a:rPr lang="en-US" sz="1400" dirty="0">
                <a:latin typeface="Dosis"/>
                <a:ea typeface="Dosis"/>
                <a:cs typeface="Dosis"/>
                <a:sym typeface="Dosis"/>
              </a:rPr>
            </a:br>
            <a:endParaRPr sz="1400" dirty="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Ortholog - Orthologs are genes in different species that evolved from a common ancestral gene by speciation*</a:t>
            </a:r>
            <a:endParaRPr sz="1400" dirty="0">
              <a:latin typeface="Dosis"/>
              <a:ea typeface="Dosis"/>
              <a:cs typeface="Dosis"/>
              <a:sym typeface="Dosis"/>
            </a:endParaRPr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dirty="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Paralog - Paralogs are genes related by duplication within a genome</a:t>
            </a:r>
            <a:endParaRPr dirty="0"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dirty="0">
              <a:latin typeface="Dosis"/>
              <a:ea typeface="Dosis"/>
              <a:cs typeface="Dosis"/>
              <a:sym typeface="Dosi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Dosis"/>
                <a:ea typeface="Dosis"/>
                <a:cs typeface="Dosis"/>
                <a:sym typeface="Dosis"/>
              </a:rPr>
              <a:t>Speciation* - Speciation is the origin of a new species capable of making a living in a new way from the species from which it arose</a:t>
            </a:r>
            <a:endParaRPr dirty="0"/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dirty="0">
              <a:latin typeface="Dosis"/>
              <a:ea typeface="Dosis"/>
              <a:cs typeface="Dosis"/>
              <a:sym typeface="Dosis"/>
            </a:endParaRPr>
          </a:p>
          <a:p>
            <a:pPr marL="28575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4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91698" y="1213550"/>
            <a:ext cx="4768595" cy="3217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14145-5C35-4D8B-85D5-ED1AC706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714" y="781318"/>
            <a:ext cx="3976706" cy="37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7964"/>
      </p:ext>
    </p:extLst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966</Words>
  <Application>Microsoft Office PowerPoint</Application>
  <PresentationFormat>On-screen Show (16:9)</PresentationFormat>
  <Paragraphs>185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Source Sans Pro</vt:lpstr>
      <vt:lpstr>Arial</vt:lpstr>
      <vt:lpstr>Dosis</vt:lpstr>
      <vt:lpstr>Lucida Sans</vt:lpstr>
      <vt:lpstr>Cerimon template</vt:lpstr>
      <vt:lpstr>Gene Duplication and Read Mapping</vt:lpstr>
      <vt:lpstr>CONTENTS</vt:lpstr>
      <vt:lpstr>1. DNA Mutation</vt:lpstr>
      <vt:lpstr>Mutation</vt:lpstr>
      <vt:lpstr>Common Mutation Types</vt:lpstr>
      <vt:lpstr>2. Gene Duplication</vt:lpstr>
      <vt:lpstr>Gene Duplication</vt:lpstr>
      <vt:lpstr>Homolog, Ortholog, Paralog and Speciation</vt:lpstr>
      <vt:lpstr>PowerPoint Presentation</vt:lpstr>
      <vt:lpstr>3. Read Mapping</vt:lpstr>
      <vt:lpstr>Read Mapping</vt:lpstr>
      <vt:lpstr>Genome Indexing (Keyword Tree)</vt:lpstr>
      <vt:lpstr>Genome Indexing (Suffix Tree)</vt:lpstr>
      <vt:lpstr>Genome Indexing (Suffix Array)</vt:lpstr>
      <vt:lpstr>Genome Indexing (Burrows Wheeler Transform)</vt:lpstr>
      <vt:lpstr>Genome Indexing (Burrows Wheeler Transform)</vt:lpstr>
      <vt:lpstr>Genome Indexing (Burrows Wheeler Transform)</vt:lpstr>
      <vt:lpstr>Genome Indexing (Burrows Wheeler Transform)</vt:lpstr>
      <vt:lpstr>Genome Indexing (Burrows Wheeler Transform)</vt:lpstr>
      <vt:lpstr>Whales and Dolphins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 Duplication and Read Mapping</dc:title>
  <dc:creator>Nafis Neehal</dc:creator>
  <cp:lastModifiedBy>Tanim Ahmed</cp:lastModifiedBy>
  <cp:revision>7</cp:revision>
  <dcterms:modified xsi:type="dcterms:W3CDTF">2022-03-20T04:20:23Z</dcterms:modified>
</cp:coreProperties>
</file>