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C6968-35D3-4520-AEA5-92E3F9DE89B1}"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7D5C9-380E-45D2-9CAC-9B54C7BD4943}" type="slidenum">
              <a:rPr lang="en-US" smtClean="0"/>
              <a:t>‹#›</a:t>
            </a:fld>
            <a:endParaRPr lang="en-US"/>
          </a:p>
        </p:txBody>
      </p:sp>
    </p:spTree>
    <p:extLst>
      <p:ext uri="{BB962C8B-B14F-4D97-AF65-F5344CB8AC3E}">
        <p14:creationId xmlns:p14="http://schemas.microsoft.com/office/powerpoint/2010/main" val="349347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7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1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402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02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37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51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Computational chemistry.</a:t>
            </a:r>
            <a:endParaRPr/>
          </a:p>
        </p:txBody>
      </p:sp>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0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181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622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4511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567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284EBF-4907-4C3A-9E24-D36B51F86A2C}"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57671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84EBF-4907-4C3A-9E24-D36B51F86A2C}"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399893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84EBF-4907-4C3A-9E24-D36B51F86A2C}"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367413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84EBF-4907-4C3A-9E24-D36B51F86A2C}"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21689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284EBF-4907-4C3A-9E24-D36B51F86A2C}"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353825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284EBF-4907-4C3A-9E24-D36B51F86A2C}"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333958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284EBF-4907-4C3A-9E24-D36B51F86A2C}"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378336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284EBF-4907-4C3A-9E24-D36B51F86A2C}"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312681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84EBF-4907-4C3A-9E24-D36B51F86A2C}"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37792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84EBF-4907-4C3A-9E24-D36B51F86A2C}"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180851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84EBF-4907-4C3A-9E24-D36B51F86A2C}"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67BE-6BDB-4012-8006-F14C27964F3B}" type="slidenum">
              <a:rPr lang="en-US" smtClean="0"/>
              <a:t>‹#›</a:t>
            </a:fld>
            <a:endParaRPr lang="en-US"/>
          </a:p>
        </p:txBody>
      </p:sp>
    </p:spTree>
    <p:extLst>
      <p:ext uri="{BB962C8B-B14F-4D97-AF65-F5344CB8AC3E}">
        <p14:creationId xmlns:p14="http://schemas.microsoft.com/office/powerpoint/2010/main" val="247753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84EBF-4907-4C3A-9E24-D36B51F86A2C}"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867BE-6BDB-4012-8006-F14C27964F3B}" type="slidenum">
              <a:rPr lang="en-US" smtClean="0"/>
              <a:t>‹#›</a:t>
            </a:fld>
            <a:endParaRPr lang="en-US"/>
          </a:p>
        </p:txBody>
      </p:sp>
    </p:spTree>
    <p:extLst>
      <p:ext uri="{BB962C8B-B14F-4D97-AF65-F5344CB8AC3E}">
        <p14:creationId xmlns:p14="http://schemas.microsoft.com/office/powerpoint/2010/main" val="1959647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7895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p:nvPr/>
        </p:nvSpPr>
        <p:spPr>
          <a:xfrm>
            <a:off x="1828800" y="1054101"/>
            <a:ext cx="3810000" cy="1477287"/>
          </a:xfrm>
          <a:prstGeom prst="rect">
            <a:avLst/>
          </a:prstGeom>
          <a:solidFill>
            <a:schemeClr val="dk2"/>
          </a:solidFill>
          <a:ln>
            <a:noFill/>
          </a:ln>
        </p:spPr>
        <p:txBody>
          <a:bodyPr spcFirstLastPara="1" wrap="square" lIns="91425" tIns="45700" rIns="91425" bIns="45700" anchor="t" anchorCtr="0">
            <a:spAutoFit/>
          </a:bodyPr>
          <a:lstStyle/>
          <a:p>
            <a:r>
              <a:rPr lang="en-US" b="1">
                <a:solidFill>
                  <a:schemeClr val="dk1"/>
                </a:solidFill>
                <a:latin typeface="Georgia"/>
                <a:ea typeface="Georgia"/>
                <a:cs typeface="Georgia"/>
                <a:sym typeface="Georgia"/>
              </a:rPr>
              <a:t>Biologists</a:t>
            </a:r>
            <a:r>
              <a:rPr lang="en-US">
                <a:solidFill>
                  <a:schemeClr val="dk1"/>
                </a:solidFill>
                <a:latin typeface="Georgia"/>
                <a:ea typeface="Georgia"/>
                <a:cs typeface="Georgia"/>
                <a:sym typeface="Georgia"/>
              </a:rPr>
              <a:t> </a:t>
            </a:r>
            <a:endParaRPr/>
          </a:p>
          <a:p>
            <a:r>
              <a:rPr lang="en-US">
                <a:solidFill>
                  <a:schemeClr val="dk1"/>
                </a:solidFill>
                <a:latin typeface="Georgia"/>
                <a:ea typeface="Georgia"/>
                <a:cs typeface="Georgia"/>
                <a:sym typeface="Georgia"/>
              </a:rPr>
              <a:t>collect molecular data: </a:t>
            </a:r>
            <a:endParaRPr/>
          </a:p>
          <a:p>
            <a:r>
              <a:rPr lang="en-US">
                <a:solidFill>
                  <a:schemeClr val="dk1"/>
                </a:solidFill>
                <a:latin typeface="Georgia"/>
                <a:ea typeface="Georgia"/>
                <a:cs typeface="Georgia"/>
                <a:sym typeface="Georgia"/>
              </a:rPr>
              <a:t>DNA &amp; Protein sequences,</a:t>
            </a:r>
            <a:endParaRPr/>
          </a:p>
          <a:p>
            <a:r>
              <a:rPr lang="en-US">
                <a:solidFill>
                  <a:schemeClr val="dk1"/>
                </a:solidFill>
                <a:latin typeface="Georgia"/>
                <a:ea typeface="Georgia"/>
                <a:cs typeface="Georgia"/>
                <a:sym typeface="Georgia"/>
              </a:rPr>
              <a:t>gene expression, etc.</a:t>
            </a:r>
            <a:endParaRPr/>
          </a:p>
          <a:p>
            <a:endParaRPr>
              <a:solidFill>
                <a:schemeClr val="dk1"/>
              </a:solidFill>
              <a:latin typeface="Georgia"/>
              <a:ea typeface="Georgia"/>
              <a:cs typeface="Georgia"/>
              <a:sym typeface="Georgia"/>
            </a:endParaRPr>
          </a:p>
        </p:txBody>
      </p:sp>
      <p:sp>
        <p:nvSpPr>
          <p:cNvPr id="123" name="Google Shape;123;p9"/>
          <p:cNvSpPr txBox="1"/>
          <p:nvPr/>
        </p:nvSpPr>
        <p:spPr>
          <a:xfrm>
            <a:off x="1752600" y="4483100"/>
            <a:ext cx="5164200" cy="1477500"/>
          </a:xfrm>
          <a:prstGeom prst="rect">
            <a:avLst/>
          </a:prstGeom>
          <a:solidFill>
            <a:schemeClr val="dk2"/>
          </a:solidFill>
          <a:ln>
            <a:noFill/>
          </a:ln>
        </p:spPr>
        <p:txBody>
          <a:bodyPr spcFirstLastPara="1" wrap="square" lIns="91425" tIns="45700" rIns="91425" bIns="45700" anchor="t" anchorCtr="0">
            <a:spAutoFit/>
          </a:bodyPr>
          <a:lstStyle/>
          <a:p>
            <a:endParaRPr b="1">
              <a:solidFill>
                <a:schemeClr val="dk1"/>
              </a:solidFill>
              <a:latin typeface="Georgia"/>
              <a:ea typeface="Georgia"/>
              <a:cs typeface="Georgia"/>
              <a:sym typeface="Georgia"/>
            </a:endParaRPr>
          </a:p>
          <a:p>
            <a:r>
              <a:rPr lang="en-US" b="1">
                <a:solidFill>
                  <a:schemeClr val="dk1"/>
                </a:solidFill>
                <a:latin typeface="Georgia"/>
                <a:ea typeface="Georgia"/>
                <a:cs typeface="Georgia"/>
                <a:sym typeface="Georgia"/>
              </a:rPr>
              <a:t>Computer scientists</a:t>
            </a:r>
            <a:r>
              <a:rPr lang="en-US">
                <a:solidFill>
                  <a:schemeClr val="dk1"/>
                </a:solidFill>
                <a:latin typeface="Georgia"/>
                <a:ea typeface="Georgia"/>
                <a:cs typeface="Georgia"/>
                <a:sym typeface="Georgia"/>
              </a:rPr>
              <a:t> </a:t>
            </a:r>
            <a:endParaRPr/>
          </a:p>
          <a:p>
            <a:r>
              <a:rPr lang="en-US">
                <a:solidFill>
                  <a:schemeClr val="dk1"/>
                </a:solidFill>
                <a:latin typeface="Georgia"/>
                <a:ea typeface="Georgia"/>
                <a:cs typeface="Georgia"/>
                <a:sym typeface="Georgia"/>
              </a:rPr>
              <a:t>(+Mathematicians, Statisticians, etc.)</a:t>
            </a:r>
            <a:endParaRPr/>
          </a:p>
          <a:p>
            <a:r>
              <a:rPr lang="en-US">
                <a:solidFill>
                  <a:schemeClr val="dk1"/>
                </a:solidFill>
                <a:latin typeface="Georgia"/>
                <a:ea typeface="Georgia"/>
                <a:cs typeface="Georgia"/>
                <a:sym typeface="Georgia"/>
              </a:rPr>
              <a:t>Develop tools, softwares, algorithms </a:t>
            </a:r>
            <a:br>
              <a:rPr lang="en-US">
                <a:solidFill>
                  <a:schemeClr val="dk1"/>
                </a:solidFill>
                <a:latin typeface="Georgia"/>
                <a:ea typeface="Georgia"/>
                <a:cs typeface="Georgia"/>
                <a:sym typeface="Georgia"/>
              </a:rPr>
            </a:br>
            <a:r>
              <a:rPr lang="en-US">
                <a:solidFill>
                  <a:schemeClr val="dk1"/>
                </a:solidFill>
                <a:latin typeface="Georgia"/>
                <a:ea typeface="Georgia"/>
                <a:cs typeface="Georgia"/>
                <a:sym typeface="Georgia"/>
              </a:rPr>
              <a:t>to store and analyze the data.</a:t>
            </a:r>
            <a:endParaRPr/>
          </a:p>
        </p:txBody>
      </p:sp>
      <p:sp>
        <p:nvSpPr>
          <p:cNvPr id="124" name="Google Shape;124;p9"/>
          <p:cNvSpPr txBox="1"/>
          <p:nvPr/>
        </p:nvSpPr>
        <p:spPr>
          <a:xfrm>
            <a:off x="6172200" y="2730500"/>
            <a:ext cx="3505200" cy="1200600"/>
          </a:xfrm>
          <a:prstGeom prst="rect">
            <a:avLst/>
          </a:prstGeom>
          <a:solidFill>
            <a:schemeClr val="dk2"/>
          </a:solidFill>
          <a:ln>
            <a:noFill/>
          </a:ln>
        </p:spPr>
        <p:txBody>
          <a:bodyPr spcFirstLastPara="1" wrap="square" lIns="91425" tIns="45700" rIns="91425" bIns="45700" anchor="t" anchorCtr="0">
            <a:spAutoFit/>
          </a:bodyPr>
          <a:lstStyle/>
          <a:p>
            <a:r>
              <a:rPr lang="en-US" b="1">
                <a:solidFill>
                  <a:schemeClr val="dk1"/>
                </a:solidFill>
                <a:latin typeface="Georgia"/>
                <a:ea typeface="Georgia"/>
                <a:cs typeface="Georgia"/>
                <a:sym typeface="Georgia"/>
              </a:rPr>
              <a:t>Bioinformaticians</a:t>
            </a:r>
            <a:endParaRPr/>
          </a:p>
          <a:p>
            <a:r>
              <a:rPr lang="en-US">
                <a:solidFill>
                  <a:schemeClr val="dk1"/>
                </a:solidFill>
                <a:latin typeface="Georgia"/>
                <a:ea typeface="Georgia"/>
                <a:cs typeface="Georgia"/>
                <a:sym typeface="Georgia"/>
              </a:rPr>
              <a:t>Study biological questions by analyzing molecular data</a:t>
            </a:r>
            <a:endParaRPr b="1">
              <a:solidFill>
                <a:schemeClr val="dk1"/>
              </a:solidFill>
              <a:latin typeface="Georgia"/>
              <a:ea typeface="Georgia"/>
              <a:cs typeface="Georgia"/>
              <a:sym typeface="Georgia"/>
            </a:endParaRPr>
          </a:p>
          <a:p>
            <a:endParaRPr>
              <a:solidFill>
                <a:schemeClr val="dk1"/>
              </a:solidFill>
              <a:latin typeface="Georgia"/>
              <a:ea typeface="Georgia"/>
              <a:cs typeface="Georgia"/>
              <a:sym typeface="Georgia"/>
            </a:endParaRPr>
          </a:p>
        </p:txBody>
      </p:sp>
      <p:sp>
        <p:nvSpPr>
          <p:cNvPr id="125" name="Google Shape;125;p9"/>
          <p:cNvSpPr/>
          <p:nvPr/>
        </p:nvSpPr>
        <p:spPr>
          <a:xfrm>
            <a:off x="3200400" y="2438400"/>
            <a:ext cx="2743200" cy="838200"/>
          </a:xfrm>
          <a:custGeom>
            <a:avLst/>
            <a:gdLst/>
            <a:ahLst/>
            <a:cxnLst/>
            <a:rect l="l" t="t" r="r" b="b"/>
            <a:pathLst>
              <a:path w="1728" h="528" extrusionOk="0">
                <a:moveTo>
                  <a:pt x="0" y="0"/>
                </a:moveTo>
                <a:cubicBezTo>
                  <a:pt x="96" y="172"/>
                  <a:pt x="192" y="344"/>
                  <a:pt x="480" y="432"/>
                </a:cubicBezTo>
                <a:cubicBezTo>
                  <a:pt x="768" y="520"/>
                  <a:pt x="1248" y="524"/>
                  <a:pt x="1728" y="528"/>
                </a:cubicBezTo>
              </a:path>
            </a:pathLst>
          </a:custGeom>
          <a:solidFill>
            <a:schemeClr val="dk2"/>
          </a:solidFill>
          <a:ln w="254000" cap="flat" cmpd="sng">
            <a:solidFill>
              <a:srgbClr val="00FF00"/>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Georgia"/>
              <a:ea typeface="Georgia"/>
              <a:cs typeface="Georgia"/>
              <a:sym typeface="Georgia"/>
            </a:endParaRPr>
          </a:p>
        </p:txBody>
      </p:sp>
      <p:sp>
        <p:nvSpPr>
          <p:cNvPr id="126" name="Google Shape;126;p9"/>
          <p:cNvSpPr/>
          <p:nvPr/>
        </p:nvSpPr>
        <p:spPr>
          <a:xfrm>
            <a:off x="3200400" y="3810000"/>
            <a:ext cx="2743200" cy="990600"/>
          </a:xfrm>
          <a:custGeom>
            <a:avLst/>
            <a:gdLst/>
            <a:ahLst/>
            <a:cxnLst/>
            <a:rect l="l" t="t" r="r" b="b"/>
            <a:pathLst>
              <a:path w="1680" h="432" extrusionOk="0">
                <a:moveTo>
                  <a:pt x="0" y="432"/>
                </a:moveTo>
                <a:cubicBezTo>
                  <a:pt x="76" y="300"/>
                  <a:pt x="152" y="168"/>
                  <a:pt x="432" y="96"/>
                </a:cubicBezTo>
                <a:cubicBezTo>
                  <a:pt x="712" y="24"/>
                  <a:pt x="1196" y="12"/>
                  <a:pt x="1680" y="0"/>
                </a:cubicBezTo>
              </a:path>
            </a:pathLst>
          </a:custGeom>
          <a:solidFill>
            <a:schemeClr val="dk2"/>
          </a:solidFill>
          <a:ln w="254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Georgia"/>
              <a:ea typeface="Georgia"/>
              <a:cs typeface="Georgia"/>
              <a:sym typeface="Georgia"/>
            </a:endParaRPr>
          </a:p>
        </p:txBody>
      </p:sp>
      <p:sp>
        <p:nvSpPr>
          <p:cNvPr id="127" name="Google Shape;127;p9"/>
          <p:cNvSpPr/>
          <p:nvPr/>
        </p:nvSpPr>
        <p:spPr>
          <a:xfrm>
            <a:off x="2057400" y="150814"/>
            <a:ext cx="8153400" cy="763587"/>
          </a:xfrm>
          <a:prstGeom prst="rect">
            <a:avLst/>
          </a:prstGeom>
          <a:solidFill>
            <a:schemeClr val="dk2"/>
          </a:solidFill>
          <a:ln>
            <a:noFill/>
          </a:ln>
        </p:spPr>
        <p:txBody>
          <a:bodyPr spcFirstLastPara="1" wrap="square" lIns="91425" tIns="45700" rIns="91425" bIns="45700" anchor="t" anchorCtr="0">
            <a:spAutoFit/>
          </a:bodyPr>
          <a:lstStyle/>
          <a:p>
            <a:pPr>
              <a:lnSpc>
                <a:spcPct val="110000"/>
              </a:lnSpc>
              <a:buClr>
                <a:schemeClr val="lt2"/>
              </a:buClr>
              <a:buSzPts val="1500"/>
            </a:pPr>
            <a:r>
              <a:rPr lang="en-US" sz="2000">
                <a:solidFill>
                  <a:schemeClr val="dk1"/>
                </a:solidFill>
                <a:latin typeface="Georgia"/>
                <a:ea typeface="Georgia"/>
                <a:cs typeface="Georgia"/>
                <a:sym typeface="Georgia"/>
              </a:rPr>
              <a:t>The field of science in which </a:t>
            </a:r>
            <a:r>
              <a:rPr lang="en-US" sz="2000" b="1">
                <a:solidFill>
                  <a:schemeClr val="dk1"/>
                </a:solidFill>
                <a:latin typeface="Georgia"/>
                <a:ea typeface="Georgia"/>
                <a:cs typeface="Georgia"/>
                <a:sym typeface="Georgia"/>
              </a:rPr>
              <a:t>biology</a:t>
            </a:r>
            <a:r>
              <a:rPr lang="en-US" sz="2000">
                <a:solidFill>
                  <a:schemeClr val="dk1"/>
                </a:solidFill>
                <a:latin typeface="Georgia"/>
                <a:ea typeface="Georgia"/>
                <a:cs typeface="Georgia"/>
                <a:sym typeface="Georgia"/>
              </a:rPr>
              <a:t>, </a:t>
            </a:r>
            <a:r>
              <a:rPr lang="en-US" sz="2000" b="1">
                <a:solidFill>
                  <a:schemeClr val="dk1"/>
                </a:solidFill>
                <a:latin typeface="Georgia"/>
                <a:ea typeface="Georgia"/>
                <a:cs typeface="Georgia"/>
                <a:sym typeface="Georgia"/>
              </a:rPr>
              <a:t>computer science</a:t>
            </a:r>
            <a:r>
              <a:rPr lang="en-US" sz="2000">
                <a:solidFill>
                  <a:schemeClr val="dk1"/>
                </a:solidFill>
                <a:latin typeface="Georgia"/>
                <a:ea typeface="Georgia"/>
                <a:cs typeface="Georgia"/>
                <a:sym typeface="Georgia"/>
              </a:rPr>
              <a:t> and </a:t>
            </a:r>
            <a:r>
              <a:rPr lang="en-US" sz="2000" b="1">
                <a:solidFill>
                  <a:schemeClr val="dk1"/>
                </a:solidFill>
                <a:latin typeface="Georgia"/>
                <a:ea typeface="Georgia"/>
                <a:cs typeface="Georgia"/>
                <a:sym typeface="Georgia"/>
              </a:rPr>
              <a:t>information technology</a:t>
            </a:r>
            <a:r>
              <a:rPr lang="en-US" sz="2000">
                <a:solidFill>
                  <a:schemeClr val="dk1"/>
                </a:solidFill>
                <a:latin typeface="Georgia"/>
                <a:ea typeface="Georgia"/>
                <a:cs typeface="Georgia"/>
                <a:sym typeface="Georgia"/>
              </a:rPr>
              <a:t> merge into a single discipline </a:t>
            </a:r>
            <a:endParaRPr sz="2000">
              <a:solidFill>
                <a:schemeClr val="dk1"/>
              </a:solidFill>
              <a:latin typeface="Georgia"/>
              <a:ea typeface="Georgia"/>
              <a:cs typeface="Georgia"/>
              <a:sym typeface="Georgia"/>
            </a:endParaRPr>
          </a:p>
        </p:txBody>
      </p:sp>
      <p:sp>
        <p:nvSpPr>
          <p:cNvPr id="128" name="Google Shape;128;p9"/>
          <p:cNvSpPr txBox="1">
            <a:spLocks noGrp="1"/>
          </p:cNvSpPr>
          <p:nvPr>
            <p:ph type="sldNum" idx="12"/>
          </p:nvPr>
        </p:nvSpPr>
        <p:spPr>
          <a:xfrm>
            <a:off x="9996458" y="6217622"/>
            <a:ext cx="548700" cy="524700"/>
          </a:xfrm>
          <a:prstGeom prst="rect">
            <a:avLst/>
          </a:prstGeom>
          <a:solidFill>
            <a:schemeClr val="dk2"/>
          </a:solidFill>
          <a:ln>
            <a:noFill/>
          </a:ln>
        </p:spPr>
        <p:txBody>
          <a:bodyPr spcFirstLastPara="1" vert="horz" wrap="square" lIns="45700" tIns="45700" rIns="45700" bIns="45700" rtlCol="0" anchor="ctr" anchorCtr="0">
            <a:normAutofit/>
          </a:bodyPr>
          <a:lstStyle/>
          <a:p>
            <a:fld id="{00000000-1234-1234-1234-123412341234}" type="slidenum">
              <a:rPr lang="en-US">
                <a:latin typeface="Roboto"/>
                <a:ea typeface="Roboto"/>
                <a:cs typeface="Roboto"/>
                <a:sym typeface="Roboto"/>
              </a:rPr>
              <a:pPr/>
              <a:t>10</a:t>
            </a:fld>
            <a:endParaRPr>
              <a:latin typeface="Roboto"/>
              <a:ea typeface="Roboto"/>
              <a:cs typeface="Roboto"/>
              <a:sym typeface="Roboto"/>
            </a:endParaRPr>
          </a:p>
        </p:txBody>
      </p:sp>
    </p:spTree>
    <p:extLst>
      <p:ext uri="{BB962C8B-B14F-4D97-AF65-F5344CB8AC3E}">
        <p14:creationId xmlns:p14="http://schemas.microsoft.com/office/powerpoint/2010/main" val="264067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1810452" y="257650"/>
            <a:ext cx="8534400" cy="759000"/>
          </a:xfrm>
          <a:prstGeom prst="rect">
            <a:avLst/>
          </a:prstGeom>
          <a:solidFill>
            <a:schemeClr val="accen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Computers in Biology</a:t>
            </a:r>
            <a:endParaRPr/>
          </a:p>
        </p:txBody>
      </p:sp>
      <p:sp>
        <p:nvSpPr>
          <p:cNvPr id="134" name="Google Shape;134;p10"/>
          <p:cNvSpPr txBox="1">
            <a:spLocks noGrp="1"/>
          </p:cNvSpPr>
          <p:nvPr>
            <p:ph type="body" idx="1"/>
          </p:nvPr>
        </p:nvSpPr>
        <p:spPr>
          <a:xfrm>
            <a:off x="1689100" y="1331225"/>
            <a:ext cx="8503800" cy="4749900"/>
          </a:xfrm>
          <a:prstGeom prst="rect">
            <a:avLst/>
          </a:prstGeom>
          <a:solidFill>
            <a:schemeClr val="accen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DNA sequencing</a:t>
            </a:r>
            <a:endParaRPr/>
          </a:p>
          <a:p>
            <a:pPr marL="274320" indent="-274320">
              <a:spcBef>
                <a:spcPts val="540"/>
              </a:spcBef>
              <a:buSzPts val="2295"/>
              <a:buChar char="●"/>
            </a:pPr>
            <a:r>
              <a:rPr lang="en-US"/>
              <a:t>Sequence Alignment</a:t>
            </a:r>
            <a:endParaRPr/>
          </a:p>
          <a:p>
            <a:pPr marL="274320" indent="-274320">
              <a:spcBef>
                <a:spcPts val="540"/>
              </a:spcBef>
              <a:buSzPts val="2295"/>
              <a:buChar char="●"/>
            </a:pPr>
            <a:r>
              <a:rPr lang="en-US"/>
              <a:t>Gene duplication </a:t>
            </a:r>
            <a:endParaRPr/>
          </a:p>
          <a:p>
            <a:pPr marL="274320" indent="-274320">
              <a:spcBef>
                <a:spcPts val="540"/>
              </a:spcBef>
              <a:buSzPts val="2295"/>
              <a:buChar char="●"/>
            </a:pPr>
            <a:r>
              <a:rPr lang="en-US"/>
              <a:t>DNA database searching</a:t>
            </a:r>
            <a:endParaRPr/>
          </a:p>
          <a:p>
            <a:pPr marL="274320" indent="-274320">
              <a:spcBef>
                <a:spcPts val="540"/>
              </a:spcBef>
              <a:buSzPts val="2295"/>
              <a:buChar char="●"/>
            </a:pPr>
            <a:r>
              <a:rPr lang="en-US"/>
              <a:t>Gene Therapy</a:t>
            </a:r>
            <a:endParaRPr/>
          </a:p>
          <a:p>
            <a:pPr marL="274320" indent="-274320">
              <a:spcBef>
                <a:spcPts val="540"/>
              </a:spcBef>
              <a:buSzPts val="2295"/>
              <a:buChar char="●"/>
            </a:pPr>
            <a:r>
              <a:rPr lang="en-US"/>
              <a:t>Drug development</a:t>
            </a:r>
            <a:endParaRPr/>
          </a:p>
          <a:p>
            <a:pPr marL="274320" indent="-128587">
              <a:spcBef>
                <a:spcPts val="540"/>
              </a:spcBef>
              <a:buSzPts val="2295"/>
              <a:buNone/>
            </a:pPr>
            <a:endParaRPr/>
          </a:p>
          <a:p>
            <a:pPr marL="274320" indent="-274320">
              <a:spcBef>
                <a:spcPts val="540"/>
              </a:spcBef>
              <a:buSzPts val="2295"/>
              <a:buNone/>
            </a:pPr>
            <a:endParaRPr/>
          </a:p>
          <a:p>
            <a:pPr marL="274320" indent="-128587">
              <a:spcBef>
                <a:spcPts val="540"/>
              </a:spcBef>
              <a:spcAft>
                <a:spcPts val="1200"/>
              </a:spcAft>
              <a:buSzPts val="2295"/>
              <a:buNone/>
            </a:pPr>
            <a:endParaRPr/>
          </a:p>
        </p:txBody>
      </p:sp>
    </p:spTree>
    <p:extLst>
      <p:ext uri="{BB962C8B-B14F-4D97-AF65-F5344CB8AC3E}">
        <p14:creationId xmlns:p14="http://schemas.microsoft.com/office/powerpoint/2010/main" val="83392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1"/>
          <p:cNvPicPr preferRelativeResize="0"/>
          <p:nvPr/>
        </p:nvPicPr>
        <p:blipFill rotWithShape="1">
          <a:blip r:embed="rId3">
            <a:alphaModFix/>
          </a:blip>
          <a:srcRect/>
          <a:stretch/>
        </p:blipFill>
        <p:spPr>
          <a:xfrm>
            <a:off x="1818799" y="1188426"/>
            <a:ext cx="8686802" cy="4295775"/>
          </a:xfrm>
          <a:prstGeom prst="rect">
            <a:avLst/>
          </a:prstGeom>
          <a:noFill/>
          <a:ln>
            <a:noFill/>
          </a:ln>
        </p:spPr>
      </p:pic>
    </p:spTree>
    <p:extLst>
      <p:ext uri="{BB962C8B-B14F-4D97-AF65-F5344CB8AC3E}">
        <p14:creationId xmlns:p14="http://schemas.microsoft.com/office/powerpoint/2010/main" val="262193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subTitle" idx="1"/>
          </p:nvPr>
        </p:nvSpPr>
        <p:spPr>
          <a:xfrm>
            <a:off x="4433777" y="4338083"/>
            <a:ext cx="7145078" cy="1477925"/>
          </a:xfrm>
          <a:prstGeom prst="rect">
            <a:avLst/>
          </a:prstGeom>
          <a:solidFill>
            <a:schemeClr val="dk2"/>
          </a:solidFill>
          <a:ln>
            <a:noFill/>
          </a:ln>
        </p:spPr>
        <p:txBody>
          <a:bodyPr spcFirstLastPara="1" vert="horz" wrap="square" lIns="91425" tIns="45700" rIns="91425" bIns="45700" rtlCol="0" anchor="t" anchorCtr="0">
            <a:normAutofit/>
          </a:bodyPr>
          <a:lstStyle/>
          <a:p>
            <a:pPr>
              <a:spcBef>
                <a:spcPts val="0"/>
              </a:spcBef>
              <a:buSzPct val="56666"/>
            </a:pPr>
            <a:r>
              <a:rPr lang="en-US" dirty="0"/>
              <a:t>PRESENTED BY-</a:t>
            </a:r>
            <a:endParaRPr dirty="0"/>
          </a:p>
          <a:p>
            <a:pPr>
              <a:spcBef>
                <a:spcPts val="320"/>
              </a:spcBef>
              <a:buSzPct val="56666"/>
            </a:pPr>
            <a:r>
              <a:rPr lang="en-US" dirty="0" smtClean="0"/>
              <a:t>Tanim Ahmed</a:t>
            </a:r>
          </a:p>
          <a:p>
            <a:pPr>
              <a:spcBef>
                <a:spcPts val="320"/>
              </a:spcBef>
              <a:buSzPct val="56666"/>
            </a:pPr>
            <a:r>
              <a:rPr lang="en-US" dirty="0" smtClean="0"/>
              <a:t>Lecturer,CSE(DIU)</a:t>
            </a:r>
            <a:endParaRPr dirty="0"/>
          </a:p>
        </p:txBody>
      </p:sp>
      <p:sp>
        <p:nvSpPr>
          <p:cNvPr id="74" name="Google Shape;74;p1"/>
          <p:cNvSpPr txBox="1">
            <a:spLocks noGrp="1"/>
          </p:cNvSpPr>
          <p:nvPr>
            <p:ph type="ctrTitle"/>
          </p:nvPr>
        </p:nvSpPr>
        <p:spPr>
          <a:xfrm>
            <a:off x="499730" y="701749"/>
            <a:ext cx="11079125" cy="1467293"/>
          </a:xfrm>
          <a:prstGeom prst="rect">
            <a:avLst/>
          </a:prstGeom>
          <a:solidFill>
            <a:schemeClr val="accent5"/>
          </a:solidFill>
          <a:ln>
            <a:noFill/>
          </a:ln>
        </p:spPr>
        <p:txBody>
          <a:bodyPr spcFirstLastPara="1" vert="horz" wrap="square" lIns="91425" tIns="45700" rIns="91425" bIns="45700" rtlCol="0" anchor="b" anchorCtr="0">
            <a:normAutofit fontScale="90000"/>
          </a:bodyPr>
          <a:lstStyle/>
          <a:p>
            <a:pPr>
              <a:spcBef>
                <a:spcPts val="0"/>
              </a:spcBef>
              <a:buClr>
                <a:schemeClr val="accent1"/>
              </a:buClr>
              <a:buSzPts val="4200"/>
            </a:pPr>
            <a:r>
              <a:rPr lang="en-US" dirty="0"/>
              <a:t>CSE115:</a:t>
            </a:r>
            <a:r>
              <a:rPr lang="en-US" b="1" dirty="0"/>
              <a:t>Introduction to Biology and Chemistry for Computation</a:t>
            </a:r>
            <a:endParaRPr dirty="0"/>
          </a:p>
        </p:txBody>
      </p:sp>
    </p:spTree>
    <p:extLst>
      <p:ext uri="{BB962C8B-B14F-4D97-AF65-F5344CB8AC3E}">
        <p14:creationId xmlns:p14="http://schemas.microsoft.com/office/powerpoint/2010/main" val="419920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1825752" y="228600"/>
            <a:ext cx="8534400" cy="758952"/>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Lecture Outline</a:t>
            </a:r>
            <a:endParaRPr/>
          </a:p>
        </p:txBody>
      </p:sp>
      <p:sp>
        <p:nvSpPr>
          <p:cNvPr id="80" name="Google Shape;80;p2"/>
          <p:cNvSpPr txBox="1">
            <a:spLocks noGrp="1"/>
          </p:cNvSpPr>
          <p:nvPr>
            <p:ph type="body" idx="1"/>
          </p:nvPr>
        </p:nvSpPr>
        <p:spPr>
          <a:xfrm>
            <a:off x="1825752" y="1527048"/>
            <a:ext cx="8503800" cy="4572000"/>
          </a:xfrm>
          <a:prstGeom prst="rect">
            <a:avLst/>
          </a:prstGeom>
          <a:solidFill>
            <a:schemeClr val="l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Introduction</a:t>
            </a:r>
            <a:endParaRPr/>
          </a:p>
          <a:p>
            <a:pPr marL="274320" indent="-274320">
              <a:spcBef>
                <a:spcPts val="540"/>
              </a:spcBef>
              <a:buSzPts val="2295"/>
              <a:buChar char="●"/>
            </a:pPr>
            <a:r>
              <a:rPr lang="en-US"/>
              <a:t>Computer for Chemistry</a:t>
            </a:r>
            <a:endParaRPr/>
          </a:p>
          <a:p>
            <a:pPr marL="274320" indent="-274320">
              <a:spcBef>
                <a:spcPts val="540"/>
              </a:spcBef>
              <a:buSzPts val="2295"/>
              <a:buChar char="●"/>
            </a:pPr>
            <a:r>
              <a:rPr lang="en-US"/>
              <a:t>Computer for Biology</a:t>
            </a:r>
            <a:endParaRPr/>
          </a:p>
          <a:p>
            <a:pPr marL="274320" indent="-274320">
              <a:spcBef>
                <a:spcPts val="540"/>
              </a:spcBef>
              <a:buSzPts val="2295"/>
              <a:buChar char="●"/>
            </a:pPr>
            <a:r>
              <a:rPr lang="en-US"/>
              <a:t>Future scopes </a:t>
            </a:r>
            <a:endParaRPr/>
          </a:p>
          <a:p>
            <a:pPr marL="274320" indent="-128587">
              <a:spcBef>
                <a:spcPts val="540"/>
              </a:spcBef>
              <a:spcAft>
                <a:spcPts val="1200"/>
              </a:spcAft>
              <a:buSzPts val="2295"/>
              <a:buNone/>
            </a:pPr>
            <a:endParaRPr/>
          </a:p>
        </p:txBody>
      </p:sp>
    </p:spTree>
    <p:extLst>
      <p:ext uri="{BB962C8B-B14F-4D97-AF65-F5344CB8AC3E}">
        <p14:creationId xmlns:p14="http://schemas.microsoft.com/office/powerpoint/2010/main" val="185244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1709350" y="228600"/>
            <a:ext cx="8620200" cy="759000"/>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Introduction</a:t>
            </a:r>
            <a:endParaRPr/>
          </a:p>
        </p:txBody>
      </p:sp>
      <p:sp>
        <p:nvSpPr>
          <p:cNvPr id="86" name="Google Shape;86;p3"/>
          <p:cNvSpPr txBox="1">
            <a:spLocks noGrp="1"/>
          </p:cNvSpPr>
          <p:nvPr>
            <p:ph type="body" idx="1"/>
          </p:nvPr>
        </p:nvSpPr>
        <p:spPr>
          <a:xfrm>
            <a:off x="1825752" y="1527048"/>
            <a:ext cx="8503920" cy="4572000"/>
          </a:xfrm>
          <a:prstGeom prst="rect">
            <a:avLst/>
          </a:prstGeom>
          <a:solidFill>
            <a:schemeClr val="l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We live in the era of computers. The word computer comes from the word “compute”, which means, “to calculate”. Despite computing it has many aspects in our life. </a:t>
            </a:r>
            <a:endParaRPr/>
          </a:p>
          <a:p>
            <a:pPr marL="274320" indent="-274320">
              <a:spcBef>
                <a:spcPts val="540"/>
              </a:spcBef>
              <a:buSzPts val="2295"/>
              <a:buChar char="●"/>
            </a:pPr>
            <a:r>
              <a:rPr lang="en-US"/>
              <a:t>The evolution of computer is still on and the ability of computers to sort, massive amount of data quickly produce useful information for almost any kind of user and makes them essential tool in modern society.</a:t>
            </a:r>
            <a:endParaRPr/>
          </a:p>
          <a:p>
            <a:pPr marL="274320" indent="-128587">
              <a:spcBef>
                <a:spcPts val="540"/>
              </a:spcBef>
              <a:buSzPts val="2295"/>
              <a:buNone/>
            </a:pPr>
            <a:endParaRPr/>
          </a:p>
          <a:p>
            <a:pPr marL="274320" indent="-274320">
              <a:spcBef>
                <a:spcPts val="540"/>
              </a:spcBef>
              <a:buSzPts val="2295"/>
              <a:buNone/>
            </a:pPr>
            <a:endParaRPr/>
          </a:p>
          <a:p>
            <a:pPr marL="274320" indent="-274320">
              <a:spcBef>
                <a:spcPts val="540"/>
              </a:spcBef>
              <a:buSzPts val="2295"/>
              <a:buNone/>
            </a:pPr>
            <a:endParaRPr/>
          </a:p>
          <a:p>
            <a:pPr marL="274320" indent="-128587">
              <a:spcBef>
                <a:spcPts val="540"/>
              </a:spcBef>
              <a:spcAft>
                <a:spcPts val="1200"/>
              </a:spcAft>
              <a:buSzPts val="2295"/>
              <a:buNone/>
            </a:pPr>
            <a:endParaRPr/>
          </a:p>
        </p:txBody>
      </p:sp>
    </p:spTree>
    <p:extLst>
      <p:ext uri="{BB962C8B-B14F-4D97-AF65-F5344CB8AC3E}">
        <p14:creationId xmlns:p14="http://schemas.microsoft.com/office/powerpoint/2010/main" val="344001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1825752" y="228600"/>
            <a:ext cx="8534400" cy="758952"/>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Fields of Computer</a:t>
            </a:r>
            <a:endParaRPr/>
          </a:p>
        </p:txBody>
      </p:sp>
      <p:sp>
        <p:nvSpPr>
          <p:cNvPr id="92" name="Google Shape;92;p4"/>
          <p:cNvSpPr txBox="1">
            <a:spLocks noGrp="1"/>
          </p:cNvSpPr>
          <p:nvPr>
            <p:ph type="body" idx="1"/>
          </p:nvPr>
        </p:nvSpPr>
        <p:spPr>
          <a:xfrm>
            <a:off x="1749552" y="1527048"/>
            <a:ext cx="8503800" cy="4572000"/>
          </a:xfrm>
          <a:prstGeom prst="rect">
            <a:avLst/>
          </a:prstGeom>
          <a:solidFill>
            <a:schemeClr val="l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Science(e.g. Chemical industry)</a:t>
            </a:r>
            <a:endParaRPr/>
          </a:p>
          <a:p>
            <a:pPr marL="274320" indent="-274320">
              <a:spcBef>
                <a:spcPts val="540"/>
              </a:spcBef>
              <a:buSzPts val="2295"/>
              <a:buChar char="●"/>
            </a:pPr>
            <a:r>
              <a:rPr lang="en-US"/>
              <a:t>Medicine(e.g. Bioinformatics)</a:t>
            </a:r>
            <a:endParaRPr/>
          </a:p>
          <a:p>
            <a:pPr marL="274320" indent="-274320">
              <a:spcBef>
                <a:spcPts val="540"/>
              </a:spcBef>
              <a:buSzPts val="2295"/>
              <a:buChar char="●"/>
            </a:pPr>
            <a:r>
              <a:rPr lang="en-US"/>
              <a:t>Education</a:t>
            </a:r>
            <a:endParaRPr/>
          </a:p>
          <a:p>
            <a:pPr marL="274320" indent="-274320">
              <a:spcBef>
                <a:spcPts val="540"/>
              </a:spcBef>
              <a:buSzPts val="2295"/>
              <a:buChar char="●"/>
            </a:pPr>
            <a:r>
              <a:rPr lang="en-US"/>
              <a:t>Banking</a:t>
            </a:r>
            <a:endParaRPr/>
          </a:p>
          <a:p>
            <a:pPr marL="274320" indent="-274320">
              <a:spcBef>
                <a:spcPts val="540"/>
              </a:spcBef>
              <a:buSzPts val="2295"/>
              <a:buChar char="●"/>
            </a:pPr>
            <a:r>
              <a:rPr lang="en-US"/>
              <a:t>Crime Investigation</a:t>
            </a:r>
            <a:endParaRPr/>
          </a:p>
          <a:p>
            <a:pPr marL="274320" indent="-274320">
              <a:spcBef>
                <a:spcPts val="540"/>
              </a:spcBef>
              <a:buSzPts val="2295"/>
              <a:buChar char="●"/>
            </a:pPr>
            <a:r>
              <a:rPr lang="en-US"/>
              <a:t>Entertainment</a:t>
            </a:r>
            <a:endParaRPr/>
          </a:p>
          <a:p>
            <a:pPr marL="274320" indent="-274320">
              <a:spcBef>
                <a:spcPts val="540"/>
              </a:spcBef>
              <a:buSzPts val="2295"/>
              <a:buChar char="●"/>
            </a:pPr>
            <a:r>
              <a:rPr lang="en-US"/>
              <a:t>And much more</a:t>
            </a:r>
            <a:endParaRPr/>
          </a:p>
          <a:p>
            <a:pPr marL="274320" indent="-274320">
              <a:spcBef>
                <a:spcPts val="540"/>
              </a:spcBef>
              <a:spcAft>
                <a:spcPts val="1200"/>
              </a:spcAft>
              <a:buSzPts val="2295"/>
              <a:buNone/>
            </a:pPr>
            <a:r>
              <a:rPr lang="en-US"/>
              <a:t/>
            </a:r>
            <a:br>
              <a:rPr lang="en-US"/>
            </a:br>
            <a:endParaRPr/>
          </a:p>
        </p:txBody>
      </p:sp>
    </p:spTree>
    <p:extLst>
      <p:ext uri="{BB962C8B-B14F-4D97-AF65-F5344CB8AC3E}">
        <p14:creationId xmlns:p14="http://schemas.microsoft.com/office/powerpoint/2010/main" val="70068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1828800" y="279400"/>
            <a:ext cx="8534400" cy="871200"/>
          </a:xfrm>
          <a:prstGeom prst="rect">
            <a:avLst/>
          </a:prstGeom>
          <a:solidFill>
            <a:schemeClr val="lt1"/>
          </a:solidFill>
          <a:ln>
            <a:noFill/>
          </a:ln>
        </p:spPr>
        <p:txBody>
          <a:bodyPr spcFirstLastPara="1" vert="horz" wrap="square" lIns="91425" tIns="45700" rIns="91425" bIns="45700" rtlCol="0" anchor="b" anchorCtr="0">
            <a:noAutofit/>
          </a:bodyPr>
          <a:lstStyle/>
          <a:p>
            <a:pPr algn="ctr">
              <a:spcBef>
                <a:spcPts val="0"/>
              </a:spcBef>
              <a:buClr>
                <a:srgbClr val="7A9798"/>
              </a:buClr>
              <a:buSzPts val="3300"/>
            </a:pPr>
            <a:r>
              <a:rPr lang="en-US"/>
              <a:t/>
            </a:r>
            <a:br>
              <a:rPr lang="en-US"/>
            </a:br>
            <a:r>
              <a:rPr lang="en-US"/>
              <a:t> Computers in Chemistry :</a:t>
            </a:r>
            <a:endParaRPr/>
          </a:p>
        </p:txBody>
      </p:sp>
      <p:sp>
        <p:nvSpPr>
          <p:cNvPr id="98" name="Google Shape;98;p5"/>
          <p:cNvSpPr txBox="1">
            <a:spLocks noGrp="1"/>
          </p:cNvSpPr>
          <p:nvPr>
            <p:ph type="body" idx="1"/>
          </p:nvPr>
        </p:nvSpPr>
        <p:spPr>
          <a:xfrm>
            <a:off x="1844100" y="1583700"/>
            <a:ext cx="8503800" cy="5274300"/>
          </a:xfrm>
          <a:prstGeom prst="rect">
            <a:avLst/>
          </a:prstGeom>
          <a:solidFill>
            <a:schemeClr val="l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There are several scopes of working for computer engineers in chemistry. Such as: </a:t>
            </a:r>
            <a:endParaRPr/>
          </a:p>
          <a:p>
            <a:pPr marL="274320" indent="-274320">
              <a:spcBef>
                <a:spcPts val="540"/>
              </a:spcBef>
              <a:buSzPts val="2295"/>
              <a:buChar char="●"/>
            </a:pPr>
            <a:r>
              <a:rPr lang="en-US" b="1"/>
              <a:t>Computational chemistry</a:t>
            </a:r>
            <a:endParaRPr/>
          </a:p>
          <a:p>
            <a:pPr marL="274320" indent="-274320">
              <a:spcBef>
                <a:spcPts val="540"/>
              </a:spcBef>
              <a:spcAft>
                <a:spcPts val="1200"/>
              </a:spcAft>
              <a:buSzPts val="2295"/>
              <a:buChar char="●"/>
            </a:pPr>
            <a:r>
              <a:rPr lang="en-US"/>
              <a:t>It is the branch of chemistry where computers are used for solving chemical problems related to simulation. It uses the methods of theoretical chemistry, incorporated into computer programs, to calculate the structures and properties of molecules, groups of molecules and solids.</a:t>
            </a:r>
            <a:endParaRPr/>
          </a:p>
        </p:txBody>
      </p:sp>
    </p:spTree>
    <p:extLst>
      <p:ext uri="{BB962C8B-B14F-4D97-AF65-F5344CB8AC3E}">
        <p14:creationId xmlns:p14="http://schemas.microsoft.com/office/powerpoint/2010/main" val="261618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1739875" y="333850"/>
            <a:ext cx="8534400" cy="701400"/>
          </a:xfrm>
          <a:prstGeom prst="rect">
            <a:avLst/>
          </a:prstGeom>
          <a:solidFill>
            <a:schemeClr val="lt1"/>
          </a:solidFill>
          <a:ln>
            <a:noFill/>
          </a:ln>
        </p:spPr>
        <p:txBody>
          <a:bodyPr spcFirstLastPara="1" vert="horz" wrap="square" lIns="91425" tIns="45700" rIns="91425" bIns="45700" rtlCol="0" anchor="b" anchorCtr="0">
            <a:normAutofit/>
          </a:bodyPr>
          <a:lstStyle/>
          <a:p>
            <a:pPr algn="ctr">
              <a:spcBef>
                <a:spcPts val="0"/>
              </a:spcBef>
              <a:buClr>
                <a:srgbClr val="7A9798"/>
              </a:buClr>
              <a:buSzPts val="3300"/>
            </a:pPr>
            <a:r>
              <a:rPr lang="en-US"/>
              <a:t>Visual Models &amp; Packages</a:t>
            </a:r>
            <a:endParaRPr/>
          </a:p>
        </p:txBody>
      </p:sp>
      <p:sp>
        <p:nvSpPr>
          <p:cNvPr id="104" name="Google Shape;104;p6"/>
          <p:cNvSpPr txBox="1">
            <a:spLocks noGrp="1"/>
          </p:cNvSpPr>
          <p:nvPr>
            <p:ph type="body" idx="1"/>
          </p:nvPr>
        </p:nvSpPr>
        <p:spPr>
          <a:xfrm>
            <a:off x="1825752" y="1527048"/>
            <a:ext cx="8503920" cy="4572000"/>
          </a:xfrm>
          <a:prstGeom prst="rect">
            <a:avLst/>
          </a:prstGeom>
          <a:solidFill>
            <a:srgbClr val="000000"/>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Many self-sufficient computational chemistry software packages exist. Some include many methods covering a wide range, while others concentrate on a very specific range or even on one method. </a:t>
            </a:r>
            <a:endParaRPr/>
          </a:p>
          <a:p>
            <a:pPr marL="274320" indent="-274320">
              <a:spcBef>
                <a:spcPts val="540"/>
              </a:spcBef>
              <a:buSzPts val="2295"/>
              <a:buChar char="●"/>
            </a:pPr>
            <a:r>
              <a:rPr lang="en-US"/>
              <a:t>For example: </a:t>
            </a:r>
            <a:endParaRPr/>
          </a:p>
          <a:p>
            <a:pPr marL="274320" indent="-274320">
              <a:spcBef>
                <a:spcPts val="480"/>
              </a:spcBef>
              <a:buSzPts val="2040"/>
              <a:buFont typeface="Noto Sans Symbols"/>
              <a:buChar char="⮚"/>
            </a:pPr>
            <a:r>
              <a:rPr lang="en-US" sz="2400"/>
              <a:t>For drawing packages -</a:t>
            </a:r>
            <a:r>
              <a:rPr lang="en-US" sz="2400" i="1"/>
              <a:t>ISIS/Draw by MDL</a:t>
            </a:r>
            <a:r>
              <a:rPr lang="en-US" sz="2400" b="1"/>
              <a:t> </a:t>
            </a:r>
            <a:r>
              <a:rPr lang="en-US" sz="2400"/>
              <a:t>Information Systems </a:t>
            </a:r>
            <a:endParaRPr/>
          </a:p>
          <a:p>
            <a:pPr marL="274320" indent="-274320">
              <a:spcBef>
                <a:spcPts val="480"/>
              </a:spcBef>
              <a:buSzPts val="2040"/>
              <a:buFont typeface="Noto Sans Symbols"/>
              <a:buChar char="⮚"/>
            </a:pPr>
            <a:r>
              <a:rPr lang="en-US" sz="2400"/>
              <a:t>For modelling packages such as </a:t>
            </a:r>
            <a:r>
              <a:rPr lang="en-US" sz="2400" i="1"/>
              <a:t>ArgusLab</a:t>
            </a:r>
            <a:r>
              <a:rPr lang="en-US" sz="2400"/>
              <a:t> </a:t>
            </a:r>
            <a:endParaRPr/>
          </a:p>
          <a:p>
            <a:pPr marL="274320" indent="-274320">
              <a:spcBef>
                <a:spcPts val="480"/>
              </a:spcBef>
              <a:buSzPts val="2040"/>
              <a:buFont typeface="Noto Sans Symbols"/>
              <a:buChar char="⮚"/>
            </a:pPr>
            <a:r>
              <a:rPr lang="en-US" sz="2400"/>
              <a:t>These software packages allow you to create your own molecular-structure</a:t>
            </a:r>
            <a:endParaRPr sz="2000"/>
          </a:p>
          <a:p>
            <a:pPr marL="274320" indent="-128587">
              <a:spcBef>
                <a:spcPts val="540"/>
              </a:spcBef>
              <a:spcAft>
                <a:spcPts val="1200"/>
              </a:spcAft>
              <a:buSzPts val="2295"/>
              <a:buNone/>
            </a:pPr>
            <a:endParaRPr/>
          </a:p>
        </p:txBody>
      </p:sp>
    </p:spTree>
    <p:extLst>
      <p:ext uri="{BB962C8B-B14F-4D97-AF65-F5344CB8AC3E}">
        <p14:creationId xmlns:p14="http://schemas.microsoft.com/office/powerpoint/2010/main" val="242654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1825752" y="228600"/>
            <a:ext cx="8534400" cy="758952"/>
          </a:xfrm>
          <a:prstGeom prst="rect">
            <a:avLst/>
          </a:prstGeom>
          <a:solidFill>
            <a:schemeClr val="lt1"/>
          </a:solidFill>
          <a:ln>
            <a:noFill/>
          </a:ln>
        </p:spPr>
        <p:txBody>
          <a:bodyPr spcFirstLastPara="1" vert="horz" wrap="square" lIns="91425" tIns="45700" rIns="91425" bIns="45700" rtlCol="0" anchor="b" anchorCtr="0">
            <a:normAutofit fontScale="90000"/>
          </a:bodyPr>
          <a:lstStyle/>
          <a:p>
            <a:pPr algn="ctr">
              <a:spcBef>
                <a:spcPts val="0"/>
              </a:spcBef>
              <a:buClr>
                <a:srgbClr val="7A9798"/>
              </a:buClr>
              <a:buSzPct val="110000"/>
            </a:pPr>
            <a:r>
              <a:rPr lang="en-US"/>
              <a:t>Applications of computer for chemistry in Industry</a:t>
            </a:r>
            <a:endParaRPr/>
          </a:p>
        </p:txBody>
      </p:sp>
      <p:sp>
        <p:nvSpPr>
          <p:cNvPr id="110" name="Google Shape;110;p7"/>
          <p:cNvSpPr txBox="1">
            <a:spLocks noGrp="1"/>
          </p:cNvSpPr>
          <p:nvPr>
            <p:ph type="body" idx="1"/>
          </p:nvPr>
        </p:nvSpPr>
        <p:spPr>
          <a:xfrm>
            <a:off x="1825752" y="1527048"/>
            <a:ext cx="8503800" cy="4572000"/>
          </a:xfrm>
          <a:prstGeom prst="rect">
            <a:avLst/>
          </a:prstGeom>
          <a:solidFill>
            <a:schemeClr val="l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b="1"/>
              <a:t>DCS (distributed control system)</a:t>
            </a:r>
            <a:endParaRPr/>
          </a:p>
          <a:p>
            <a:pPr marL="274320" indent="-274320">
              <a:spcBef>
                <a:spcPts val="540"/>
              </a:spcBef>
              <a:buSzPts val="2295"/>
              <a:buChar char="●"/>
            </a:pPr>
            <a:r>
              <a:rPr lang="en-US"/>
              <a:t>A distributed control system (DCS) is </a:t>
            </a:r>
            <a:r>
              <a:rPr lang="en-US" b="1"/>
              <a:t>a </a:t>
            </a:r>
            <a:r>
              <a:rPr lang="en-US"/>
              <a:t>computerized control system for a process or plant usually with many control loops.</a:t>
            </a:r>
            <a:endParaRPr/>
          </a:p>
          <a:p>
            <a:pPr marL="274320" indent="-128587">
              <a:spcBef>
                <a:spcPts val="540"/>
              </a:spcBef>
              <a:buSzPts val="2295"/>
              <a:buNone/>
            </a:pPr>
            <a:endParaRPr/>
          </a:p>
          <a:p>
            <a:pPr marL="274320" indent="-274320">
              <a:spcBef>
                <a:spcPts val="540"/>
              </a:spcBef>
              <a:buSzPts val="2295"/>
              <a:buChar char="●"/>
            </a:pPr>
            <a:r>
              <a:rPr lang="en-US" b="1"/>
              <a:t>Chromatography</a:t>
            </a:r>
            <a:endParaRPr/>
          </a:p>
          <a:p>
            <a:pPr marL="274320" indent="-274320">
              <a:spcBef>
                <a:spcPts val="540"/>
              </a:spcBef>
              <a:spcAft>
                <a:spcPts val="1200"/>
              </a:spcAft>
              <a:buSzPts val="2295"/>
              <a:buChar char="●"/>
            </a:pPr>
            <a:r>
              <a:rPr lang="en-US"/>
              <a:t>Chromatography is an analytical technique commonly used for separating a mixture of chemical substances into its individual components.</a:t>
            </a:r>
            <a:endParaRPr/>
          </a:p>
        </p:txBody>
      </p:sp>
    </p:spTree>
    <p:extLst>
      <p:ext uri="{BB962C8B-B14F-4D97-AF65-F5344CB8AC3E}">
        <p14:creationId xmlns:p14="http://schemas.microsoft.com/office/powerpoint/2010/main" val="179598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1702625" y="290575"/>
            <a:ext cx="8559300" cy="523200"/>
          </a:xfrm>
          <a:prstGeom prst="rect">
            <a:avLst/>
          </a:prstGeom>
          <a:solidFill>
            <a:schemeClr val="lt1"/>
          </a:solidFill>
          <a:ln>
            <a:noFill/>
          </a:ln>
        </p:spPr>
        <p:txBody>
          <a:bodyPr spcFirstLastPara="1" vert="horz" wrap="square" lIns="91425" tIns="45700" rIns="91425" bIns="45700" rtlCol="0" anchor="b" anchorCtr="0">
            <a:normAutofit fontScale="90000"/>
          </a:bodyPr>
          <a:lstStyle/>
          <a:p>
            <a:pPr algn="ctr">
              <a:spcBef>
                <a:spcPts val="0"/>
              </a:spcBef>
              <a:buClr>
                <a:srgbClr val="7A9798"/>
              </a:buClr>
              <a:buSzPct val="110000"/>
            </a:pPr>
            <a:r>
              <a:rPr lang="en-US"/>
              <a:t> Computers in Biology :</a:t>
            </a:r>
            <a:endParaRPr/>
          </a:p>
        </p:txBody>
      </p:sp>
      <p:sp>
        <p:nvSpPr>
          <p:cNvPr id="116" name="Google Shape;116;p8"/>
          <p:cNvSpPr txBox="1">
            <a:spLocks noGrp="1"/>
          </p:cNvSpPr>
          <p:nvPr>
            <p:ph type="body" idx="1"/>
          </p:nvPr>
        </p:nvSpPr>
        <p:spPr>
          <a:xfrm>
            <a:off x="1702625" y="938225"/>
            <a:ext cx="8688900" cy="12846900"/>
          </a:xfrm>
          <a:prstGeom prst="rect">
            <a:avLst/>
          </a:prstGeom>
          <a:solidFill>
            <a:schemeClr val="lt1"/>
          </a:solidFill>
          <a:ln>
            <a:noFill/>
          </a:ln>
        </p:spPr>
        <p:txBody>
          <a:bodyPr spcFirstLastPara="1" vert="horz" wrap="square" lIns="91425" tIns="45700" rIns="91425" bIns="45700" rtlCol="0" anchor="t" anchorCtr="0">
            <a:normAutofit/>
          </a:bodyPr>
          <a:lstStyle/>
          <a:p>
            <a:pPr marL="274320" indent="-274320">
              <a:spcBef>
                <a:spcPts val="0"/>
              </a:spcBef>
              <a:buSzPts val="2295"/>
              <a:buChar char="●"/>
            </a:pPr>
            <a:r>
              <a:rPr lang="en-US"/>
              <a:t>Computer has worked wonderfully in Medical science and biology. There are numerous of fields in biology where computer has successfully proved it’s, existence</a:t>
            </a:r>
            <a:endParaRPr/>
          </a:p>
        </p:txBody>
      </p:sp>
    </p:spTree>
    <p:extLst>
      <p:ext uri="{BB962C8B-B14F-4D97-AF65-F5344CB8AC3E}">
        <p14:creationId xmlns:p14="http://schemas.microsoft.com/office/powerpoint/2010/main" val="3648032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Widescreen</PresentationFormat>
  <Paragraphs>63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Georgia</vt:lpstr>
      <vt:lpstr>Noto Sans Symbols</vt:lpstr>
      <vt:lpstr>Roboto</vt:lpstr>
      <vt:lpstr>Office Theme</vt:lpstr>
      <vt:lpstr>PowerPoint Presentation</vt:lpstr>
      <vt:lpstr>CSE115:Introduction to Biology and Chemistry for Computation</vt:lpstr>
      <vt:lpstr>Lecture Outline</vt:lpstr>
      <vt:lpstr>Introduction</vt:lpstr>
      <vt:lpstr>Fields of Computer</vt:lpstr>
      <vt:lpstr>  Computers in Chemistry :</vt:lpstr>
      <vt:lpstr>Visual Models &amp; Packages</vt:lpstr>
      <vt:lpstr>Applications of computer for chemistry in Industry</vt:lpstr>
      <vt:lpstr> Computers in Biology :</vt:lpstr>
      <vt:lpstr>PowerPoint Presentation</vt:lpstr>
      <vt:lpstr>Computers in Biology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Tanim Ahmed</dc:creator>
  <cp:lastModifiedBy>Tanim Ahmed</cp:lastModifiedBy>
  <cp:revision>1</cp:revision>
  <dcterms:created xsi:type="dcterms:W3CDTF">2023-01-23T09:09:56Z</dcterms:created>
  <dcterms:modified xsi:type="dcterms:W3CDTF">2023-01-23T09:10:35Z</dcterms:modified>
</cp:coreProperties>
</file>