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Dosis"/>
      <p:regular r:id="rId14"/>
      <p:bold r:id="rId15"/>
    </p:embeddedFont>
    <p:embeddedFont>
      <p:font typeface="Raleway"/>
      <p:regular r:id="rId16"/>
      <p:bold r:id="rId17"/>
      <p:italic r:id="rId18"/>
      <p:boldItalic r:id="rId19"/>
    </p:embeddedFont>
    <p:embeddedFont>
      <p:font typeface="Lato"/>
      <p:regular r:id="rId20"/>
      <p:bold r:id="rId21"/>
      <p:italic r:id="rId22"/>
      <p:boldItalic r:id="rId23"/>
    </p:embeddedFont>
    <p:embeddedFont>
      <p:font typeface="Average Sans"/>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4JOwXNSii/+13GyvFlxSDbSvs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AverageSans-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Dosis-bold.fntdata"/><Relationship Id="rId14" Type="http://schemas.openxmlformats.org/officeDocument/2006/relationships/font" Target="fonts/Dosis-regular.fntdata"/><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6: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2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g12d15da3dd1_1_141"/>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g12d15da3dd1_1_14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g12d15da3dd1_1_141"/>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g12d15da3dd1_1_141"/>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g12d15da3dd1_1_141"/>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g12d15da3dd1_1_14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g12d15da3dd1_1_19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g12d15da3dd1_1_19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g12d15da3dd1_1_192"/>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g12d15da3dd1_1_192"/>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g12d15da3dd1_1_19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g12d15da3dd1_1_19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68" name="Shape 68"/>
        <p:cNvGrpSpPr/>
        <p:nvPr/>
      </p:nvGrpSpPr>
      <p:grpSpPr>
        <a:xfrm>
          <a:off x="0" y="0"/>
          <a:ext cx="0" cy="0"/>
          <a:chOff x="0" y="0"/>
          <a:chExt cx="0" cy="0"/>
        </a:xfrm>
      </p:grpSpPr>
      <p:sp>
        <p:nvSpPr>
          <p:cNvPr id="69" name="Google Shape;69;g12d15da3dd1_1_200"/>
          <p:cNvSpPr/>
          <p:nvPr/>
        </p:nvSpPr>
        <p:spPr>
          <a:xfrm rot="10800000">
            <a:off x="-150" y="4156674"/>
            <a:ext cx="9144000" cy="276600"/>
          </a:xfrm>
          <a:prstGeom prst="rect">
            <a:avLst/>
          </a:prstGeom>
          <a:solidFill>
            <a:srgbClr val="000000">
              <a:alpha val="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2d15da3dd1_1_200"/>
          <p:cNvSpPr/>
          <p:nvPr/>
        </p:nvSpPr>
        <p:spPr>
          <a:xfrm flipH="1">
            <a:off x="-150" y="0"/>
            <a:ext cx="9144000" cy="4156800"/>
          </a:xfrm>
          <a:prstGeom prst="rect">
            <a:avLst/>
          </a:prstGeom>
          <a:solidFill>
            <a:srgbClr val="0DB7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12d15da3dd1_1_200"/>
          <p:cNvSpPr txBox="1"/>
          <p:nvPr>
            <p:ph type="ctrTitle"/>
          </p:nvPr>
        </p:nvSpPr>
        <p:spPr>
          <a:xfrm>
            <a:off x="685800" y="2525225"/>
            <a:ext cx="53097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6000"/>
              <a:buNone/>
              <a:defRPr sz="6000">
                <a:solidFill>
                  <a:srgbClr val="FFFFFF"/>
                </a:solidFill>
              </a:defRPr>
            </a:lvl1pPr>
            <a:lvl2pPr lvl="1" rtl="0" algn="l">
              <a:lnSpc>
                <a:spcPct val="100000"/>
              </a:lnSpc>
              <a:spcBef>
                <a:spcPts val="0"/>
              </a:spcBef>
              <a:spcAft>
                <a:spcPts val="0"/>
              </a:spcAft>
              <a:buClr>
                <a:srgbClr val="FFFFFF"/>
              </a:buClr>
              <a:buSzPts val="6000"/>
              <a:buNone/>
              <a:defRPr sz="6000">
                <a:solidFill>
                  <a:srgbClr val="FFFFFF"/>
                </a:solidFill>
              </a:defRPr>
            </a:lvl2pPr>
            <a:lvl3pPr lvl="2" rtl="0" algn="l">
              <a:lnSpc>
                <a:spcPct val="100000"/>
              </a:lnSpc>
              <a:spcBef>
                <a:spcPts val="0"/>
              </a:spcBef>
              <a:spcAft>
                <a:spcPts val="0"/>
              </a:spcAft>
              <a:buClr>
                <a:srgbClr val="FFFFFF"/>
              </a:buClr>
              <a:buSzPts val="6000"/>
              <a:buNone/>
              <a:defRPr sz="6000">
                <a:solidFill>
                  <a:srgbClr val="FFFFFF"/>
                </a:solidFill>
              </a:defRPr>
            </a:lvl3pPr>
            <a:lvl4pPr lvl="3" rtl="0" algn="l">
              <a:lnSpc>
                <a:spcPct val="100000"/>
              </a:lnSpc>
              <a:spcBef>
                <a:spcPts val="0"/>
              </a:spcBef>
              <a:spcAft>
                <a:spcPts val="0"/>
              </a:spcAft>
              <a:buClr>
                <a:srgbClr val="FFFFFF"/>
              </a:buClr>
              <a:buSzPts val="6000"/>
              <a:buNone/>
              <a:defRPr sz="6000">
                <a:solidFill>
                  <a:srgbClr val="FFFFFF"/>
                </a:solidFill>
              </a:defRPr>
            </a:lvl4pPr>
            <a:lvl5pPr lvl="4" rtl="0" algn="l">
              <a:lnSpc>
                <a:spcPct val="100000"/>
              </a:lnSpc>
              <a:spcBef>
                <a:spcPts val="0"/>
              </a:spcBef>
              <a:spcAft>
                <a:spcPts val="0"/>
              </a:spcAft>
              <a:buClr>
                <a:srgbClr val="FFFFFF"/>
              </a:buClr>
              <a:buSzPts val="6000"/>
              <a:buNone/>
              <a:defRPr sz="6000">
                <a:solidFill>
                  <a:srgbClr val="FFFFFF"/>
                </a:solidFill>
              </a:defRPr>
            </a:lvl5pPr>
            <a:lvl6pPr lvl="5" rtl="0" algn="l">
              <a:lnSpc>
                <a:spcPct val="100000"/>
              </a:lnSpc>
              <a:spcBef>
                <a:spcPts val="0"/>
              </a:spcBef>
              <a:spcAft>
                <a:spcPts val="0"/>
              </a:spcAft>
              <a:buClr>
                <a:srgbClr val="FFFFFF"/>
              </a:buClr>
              <a:buSzPts val="6000"/>
              <a:buNone/>
              <a:defRPr sz="6000">
                <a:solidFill>
                  <a:srgbClr val="FFFFFF"/>
                </a:solidFill>
              </a:defRPr>
            </a:lvl6pPr>
            <a:lvl7pPr lvl="6" rtl="0" algn="l">
              <a:lnSpc>
                <a:spcPct val="100000"/>
              </a:lnSpc>
              <a:spcBef>
                <a:spcPts val="0"/>
              </a:spcBef>
              <a:spcAft>
                <a:spcPts val="0"/>
              </a:spcAft>
              <a:buClr>
                <a:srgbClr val="FFFFFF"/>
              </a:buClr>
              <a:buSzPts val="6000"/>
              <a:buNone/>
              <a:defRPr sz="6000">
                <a:solidFill>
                  <a:srgbClr val="FFFFFF"/>
                </a:solidFill>
              </a:defRPr>
            </a:lvl7pPr>
            <a:lvl8pPr lvl="7" rtl="0" algn="l">
              <a:lnSpc>
                <a:spcPct val="100000"/>
              </a:lnSpc>
              <a:spcBef>
                <a:spcPts val="0"/>
              </a:spcBef>
              <a:spcAft>
                <a:spcPts val="0"/>
              </a:spcAft>
              <a:buClr>
                <a:srgbClr val="FFFFFF"/>
              </a:buClr>
              <a:buSzPts val="6000"/>
              <a:buNone/>
              <a:defRPr sz="6000">
                <a:solidFill>
                  <a:srgbClr val="FFFFFF"/>
                </a:solidFill>
              </a:defRPr>
            </a:lvl8pPr>
            <a:lvl9pPr lvl="8" rtl="0" algn="l">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72" name="Shape 72"/>
        <p:cNvGrpSpPr/>
        <p:nvPr/>
      </p:nvGrpSpPr>
      <p:grpSpPr>
        <a:xfrm>
          <a:off x="0" y="0"/>
          <a:ext cx="0" cy="0"/>
          <a:chOff x="0" y="0"/>
          <a:chExt cx="0" cy="0"/>
        </a:xfrm>
      </p:grpSpPr>
      <p:sp>
        <p:nvSpPr>
          <p:cNvPr id="73" name="Google Shape;73;g12d15da3dd1_1_204"/>
          <p:cNvSpPr/>
          <p:nvPr/>
        </p:nvSpPr>
        <p:spPr>
          <a:xfrm flipH="1">
            <a:off x="-75" y="0"/>
            <a:ext cx="669600" cy="5143500"/>
          </a:xfrm>
          <a:prstGeom prst="rect">
            <a:avLst/>
          </a:prstGeom>
          <a:solidFill>
            <a:srgbClr val="000000">
              <a:alpha val="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12d15da3dd1_1_204"/>
          <p:cNvSpPr/>
          <p:nvPr/>
        </p:nvSpPr>
        <p:spPr>
          <a:xfrm flipH="1">
            <a:off x="-75" y="0"/>
            <a:ext cx="669600" cy="1140000"/>
          </a:xfrm>
          <a:prstGeom prst="rect">
            <a:avLst/>
          </a:prstGeom>
          <a:solidFill>
            <a:srgbClr val="0DB7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12d15da3dd1_1_204"/>
          <p:cNvSpPr txBox="1"/>
          <p:nvPr>
            <p:ph type="title"/>
          </p:nvPr>
        </p:nvSpPr>
        <p:spPr>
          <a:xfrm>
            <a:off x="844425" y="5597"/>
            <a:ext cx="3552600" cy="1140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76" name="Google Shape;76;g12d15da3dd1_1_204"/>
          <p:cNvSpPr txBox="1"/>
          <p:nvPr>
            <p:ph idx="1" type="body"/>
          </p:nvPr>
        </p:nvSpPr>
        <p:spPr>
          <a:xfrm>
            <a:off x="844425" y="1548525"/>
            <a:ext cx="1918800" cy="32250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77" name="Google Shape;77;g12d15da3dd1_1_204"/>
          <p:cNvSpPr txBox="1"/>
          <p:nvPr>
            <p:ph idx="2" type="body"/>
          </p:nvPr>
        </p:nvSpPr>
        <p:spPr>
          <a:xfrm>
            <a:off x="2861613" y="1548525"/>
            <a:ext cx="1918800" cy="32250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78" name="Google Shape;78;g12d15da3dd1_1_204"/>
          <p:cNvSpPr txBox="1"/>
          <p:nvPr>
            <p:ph idx="3" type="body"/>
          </p:nvPr>
        </p:nvSpPr>
        <p:spPr>
          <a:xfrm>
            <a:off x="4878801" y="1548525"/>
            <a:ext cx="1918800" cy="32250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79" name="Google Shape;79;g12d15da3dd1_1_204"/>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Dosis"/>
                <a:ea typeface="Dosis"/>
                <a:cs typeface="Dosis"/>
                <a:sym typeface="Dosis"/>
              </a:defRPr>
            </a:lvl1pPr>
            <a:lvl2pPr indent="0" lvl="1" mar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Dosis"/>
                <a:ea typeface="Dosis"/>
                <a:cs typeface="Dosis"/>
                <a:sym typeface="Dosis"/>
              </a:defRPr>
            </a:lvl2pPr>
            <a:lvl3pPr indent="0" lvl="2" mar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Dosis"/>
                <a:ea typeface="Dosis"/>
                <a:cs typeface="Dosis"/>
                <a:sym typeface="Dosis"/>
              </a:defRPr>
            </a:lvl3pPr>
            <a:lvl4pPr indent="0" lvl="3" mar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Dosis"/>
                <a:ea typeface="Dosis"/>
                <a:cs typeface="Dosis"/>
                <a:sym typeface="Dosis"/>
              </a:defRPr>
            </a:lvl4pPr>
            <a:lvl5pPr indent="0" lvl="4" mar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Dosis"/>
                <a:ea typeface="Dosis"/>
                <a:cs typeface="Dosis"/>
                <a:sym typeface="Dosis"/>
              </a:defRPr>
            </a:lvl5pPr>
            <a:lvl6pPr indent="0" lvl="5" mar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Dosis"/>
                <a:ea typeface="Dosis"/>
                <a:cs typeface="Dosis"/>
                <a:sym typeface="Dosis"/>
              </a:defRPr>
            </a:lvl6pPr>
            <a:lvl7pPr indent="0" lvl="6" mar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Dosis"/>
                <a:ea typeface="Dosis"/>
                <a:cs typeface="Dosis"/>
                <a:sym typeface="Dosis"/>
              </a:defRPr>
            </a:lvl7pPr>
            <a:lvl8pPr indent="0" lvl="7" mar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Dosis"/>
                <a:ea typeface="Dosis"/>
                <a:cs typeface="Dosis"/>
                <a:sym typeface="Dosis"/>
              </a:defRPr>
            </a:lvl8pPr>
            <a:lvl9pPr indent="0" lvl="8" mar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Dosis"/>
                <a:ea typeface="Dosis"/>
                <a:cs typeface="Dosis"/>
                <a:sym typeface="Dosi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g12d15da3dd1_1_148"/>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g12d15da3dd1_1_14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g12d15da3dd1_1_148"/>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g12d15da3dd1_1_14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g12d15da3dd1_1_153"/>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g12d15da3dd1_1_15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g12d15da3dd1_1_153"/>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g12d15da3dd1_1_153"/>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12d15da3dd1_1_15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g12d15da3dd1_1_15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g12d15da3dd1_1_160"/>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g12d15da3dd1_1_16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g12d15da3dd1_1_16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g12d15da3dd1_1_160"/>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12d15da3dd1_1_160"/>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g12d15da3dd1_1_160"/>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2d15da3dd1_1_16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12d15da3dd1_1_168"/>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g12d15da3dd1_1_16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g12d15da3dd1_1_17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g12d15da3dd1_1_171"/>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g12d15da3dd1_1_171"/>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g12d15da3dd1_1_17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g12d15da3dd1_1_176"/>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g12d15da3dd1_1_176"/>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12d15da3dd1_1_17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12d15da3dd1_1_180"/>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g12d15da3dd1_1_18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g12d15da3dd1_1_180"/>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g12d15da3dd1_1_180"/>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g12d15da3dd1_1_18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g12d15da3dd1_1_18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g12d15da3dd1_1_187"/>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g12d15da3dd1_1_18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g12d15da3dd1_1_187"/>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g12d15da3dd1_1_18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g12d15da3dd1_1_137"/>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g12d15da3dd1_1_13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g12d15da3dd1_1_13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Computational_chemistry" TargetMode="External"/><Relationship Id="rId4" Type="http://schemas.openxmlformats.org/officeDocument/2006/relationships/hyperlink" Target="https://en.wikipedia.org/wiki/Computational_chemistr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0" y="502920"/>
            <a:ext cx="4659250" cy="313181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6000"/>
              <a:buNone/>
            </a:pPr>
            <a:r>
              <a:rPr b="0" i="0" lang="en-US" sz="1600" u="none" cap="none" strike="noStrike">
                <a:solidFill>
                  <a:schemeClr val="lt1"/>
                </a:solidFill>
                <a:latin typeface="Dosis"/>
                <a:ea typeface="Dosis"/>
                <a:cs typeface="Dosis"/>
                <a:sym typeface="Dosis"/>
              </a:rPr>
              <a:t>Lecture </a:t>
            </a:r>
            <a:r>
              <a:rPr lang="en-US" sz="1600">
                <a:solidFill>
                  <a:schemeClr val="lt1"/>
                </a:solidFill>
                <a:latin typeface="Dosis"/>
                <a:ea typeface="Dosis"/>
                <a:cs typeface="Dosis"/>
                <a:sym typeface="Dosis"/>
              </a:rPr>
              <a:t>1</a:t>
            </a:r>
            <a:r>
              <a:rPr b="0" i="0" lang="en-US" sz="1600" u="none" cap="none" strike="noStrike">
                <a:solidFill>
                  <a:schemeClr val="lt1"/>
                </a:solidFill>
                <a:latin typeface="Dosis"/>
                <a:ea typeface="Dosis"/>
                <a:cs typeface="Dosis"/>
                <a:sym typeface="Dosis"/>
              </a:rPr>
              <a:t>.</a:t>
            </a:r>
            <a:r>
              <a:rPr lang="en-US" sz="1600">
                <a:solidFill>
                  <a:schemeClr val="lt1"/>
                </a:solidFill>
                <a:latin typeface="Dosis"/>
                <a:ea typeface="Dosis"/>
                <a:cs typeface="Dosis"/>
                <a:sym typeface="Dosis"/>
              </a:rPr>
              <a:t>2</a:t>
            </a:r>
            <a:br>
              <a:rPr lang="en-US" sz="1600">
                <a:solidFill>
                  <a:schemeClr val="lt1"/>
                </a:solidFill>
                <a:latin typeface="Average Sans"/>
                <a:ea typeface="Average Sans"/>
                <a:cs typeface="Average Sans"/>
                <a:sym typeface="Average Sans"/>
              </a:rPr>
            </a:br>
            <a:r>
              <a:rPr lang="en-US" sz="1600">
                <a:solidFill>
                  <a:schemeClr val="lt1"/>
                </a:solidFill>
                <a:latin typeface="Average Sans"/>
                <a:ea typeface="Average Sans"/>
                <a:cs typeface="Average Sans"/>
                <a:sym typeface="Average Sans"/>
              </a:rPr>
              <a:t>Role of chemistry in computer science &amp; engineering</a:t>
            </a:r>
            <a:br>
              <a:rPr lang="en-US" sz="1600">
                <a:solidFill>
                  <a:schemeClr val="lt1"/>
                </a:solidFill>
                <a:latin typeface="Average Sans"/>
                <a:ea typeface="Average Sans"/>
                <a:cs typeface="Average Sans"/>
                <a:sym typeface="Average Sans"/>
              </a:rPr>
            </a:br>
            <a:br>
              <a:rPr lang="en-US" sz="1600">
                <a:solidFill>
                  <a:schemeClr val="lt1"/>
                </a:solidFill>
                <a:latin typeface="Average Sans"/>
                <a:ea typeface="Average Sans"/>
                <a:cs typeface="Average Sans"/>
                <a:sym typeface="Average Sans"/>
              </a:rPr>
            </a:br>
            <a:r>
              <a:rPr lang="en-US" sz="1400"/>
              <a:t>Presented By-</a:t>
            </a:r>
            <a:br>
              <a:rPr lang="en-US" sz="1400"/>
            </a:br>
            <a:r>
              <a:rPr lang="en-US" sz="1400"/>
              <a:t>Faisal imran</a:t>
            </a:r>
            <a:br>
              <a:rPr lang="en-US" sz="1400"/>
            </a:br>
            <a:r>
              <a:rPr lang="en-US" sz="1400"/>
              <a:t>Assistant Professor, cse, diu</a:t>
            </a:r>
            <a:br>
              <a:rPr lang="en-US" sz="1400"/>
            </a:br>
            <a:r>
              <a:rPr lang="en-US" sz="1400"/>
              <a:t>Email: faisalimran.cse@diu.edu.bd</a:t>
            </a:r>
            <a:br>
              <a:rPr lang="en-US" sz="1400"/>
            </a:br>
            <a:br>
              <a:rPr lang="en-US" sz="1400"/>
            </a:br>
            <a:r>
              <a:rPr lang="en-US" sz="1400"/>
              <a:t>Prepared By-</a:t>
            </a:r>
            <a:br>
              <a:rPr lang="en-US" sz="1400"/>
            </a:br>
            <a:r>
              <a:rPr lang="en-US" sz="1400"/>
              <a:t>Aliza Ahmed Khan,</a:t>
            </a:r>
            <a:br>
              <a:rPr lang="en-US" sz="1400"/>
            </a:br>
            <a:r>
              <a:rPr lang="en-US" sz="1400"/>
              <a:t>Sr. Lecturer,,CSE, DIU</a:t>
            </a:r>
            <a:br>
              <a:rPr lang="en-US" sz="1400"/>
            </a:br>
            <a:r>
              <a:rPr lang="en-US" sz="1400"/>
              <a:t>Email: aliza.cse@diu.edu.bd</a:t>
            </a:r>
            <a:br>
              <a:rPr lang="en-US" sz="800"/>
            </a:br>
            <a:endParaRPr sz="1600"/>
          </a:p>
        </p:txBody>
      </p:sp>
      <p:pic>
        <p:nvPicPr>
          <p:cNvPr id="85" name="Google Shape;85;p1"/>
          <p:cNvPicPr preferRelativeResize="0"/>
          <p:nvPr/>
        </p:nvPicPr>
        <p:blipFill rotWithShape="1">
          <a:blip r:embed="rId3">
            <a:alphaModFix/>
          </a:blip>
          <a:srcRect b="0" l="0" r="0" t="0"/>
          <a:stretch/>
        </p:blipFill>
        <p:spPr>
          <a:xfrm>
            <a:off x="4659250" y="0"/>
            <a:ext cx="4484750" cy="412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2400250" y="575950"/>
            <a:ext cx="6321600" cy="63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CONTENTS</a:t>
            </a:r>
            <a:endParaRPr/>
          </a:p>
        </p:txBody>
      </p:sp>
      <p:sp>
        <p:nvSpPr>
          <p:cNvPr id="91" name="Google Shape;91;p2"/>
          <p:cNvSpPr txBox="1"/>
          <p:nvPr/>
        </p:nvSpPr>
        <p:spPr>
          <a:xfrm>
            <a:off x="2925575" y="1145598"/>
            <a:ext cx="4422300" cy="17361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15000"/>
              </a:lnSpc>
              <a:spcBef>
                <a:spcPts val="0"/>
              </a:spcBef>
              <a:spcAft>
                <a:spcPts val="0"/>
              </a:spcAft>
              <a:buClr>
                <a:schemeClr val="dk1"/>
              </a:buClr>
              <a:buSzPts val="2400"/>
              <a:buFont typeface="Average Sans"/>
              <a:buChar char="●"/>
            </a:pPr>
            <a:r>
              <a:rPr b="0" i="0" lang="en-US" sz="2400" u="none" cap="none" strike="noStrike">
                <a:solidFill>
                  <a:schemeClr val="dk1"/>
                </a:solidFill>
                <a:latin typeface="Average Sans"/>
                <a:ea typeface="Average Sans"/>
                <a:cs typeface="Average Sans"/>
                <a:sym typeface="Average Sans"/>
              </a:rPr>
              <a:t>Uses and effects of chemistry </a:t>
            </a:r>
            <a:endParaRPr b="0" i="0" sz="2400" u="none" cap="none" strike="noStrike">
              <a:solidFill>
                <a:schemeClr val="dk1"/>
              </a:solidFill>
              <a:latin typeface="Average Sans"/>
              <a:ea typeface="Average Sans"/>
              <a:cs typeface="Average Sans"/>
              <a:sym typeface="Average Sans"/>
            </a:endParaRPr>
          </a:p>
          <a:p>
            <a:pPr indent="-381000" lvl="0" marL="457200" marR="0" rtl="0" algn="l">
              <a:lnSpc>
                <a:spcPct val="115000"/>
              </a:lnSpc>
              <a:spcBef>
                <a:spcPts val="0"/>
              </a:spcBef>
              <a:spcAft>
                <a:spcPts val="0"/>
              </a:spcAft>
              <a:buClr>
                <a:schemeClr val="dk1"/>
              </a:buClr>
              <a:buSzPts val="2400"/>
              <a:buFont typeface="Average Sans"/>
              <a:buChar char="●"/>
            </a:pPr>
            <a:r>
              <a:rPr b="0" i="0" lang="en-US" sz="2400" u="none" cap="none" strike="noStrike">
                <a:solidFill>
                  <a:schemeClr val="dk1"/>
                </a:solidFill>
                <a:latin typeface="Average Sans"/>
                <a:ea typeface="Average Sans"/>
                <a:cs typeface="Average Sans"/>
                <a:sym typeface="Average Sans"/>
              </a:rPr>
              <a:t>Benefits of Chemistry</a:t>
            </a:r>
            <a:endParaRPr b="0" i="0" sz="2400" u="none" cap="none" strike="noStrike">
              <a:solidFill>
                <a:schemeClr val="dk1"/>
              </a:solidFill>
              <a:latin typeface="Average Sans"/>
              <a:ea typeface="Average Sans"/>
              <a:cs typeface="Average Sans"/>
              <a:sym typeface="Average Sans"/>
            </a:endParaRPr>
          </a:p>
          <a:p>
            <a:pPr indent="-381000" lvl="0" marL="457200" marR="0" rtl="0" algn="l">
              <a:lnSpc>
                <a:spcPct val="115000"/>
              </a:lnSpc>
              <a:spcBef>
                <a:spcPts val="0"/>
              </a:spcBef>
              <a:spcAft>
                <a:spcPts val="0"/>
              </a:spcAft>
              <a:buClr>
                <a:schemeClr val="dk1"/>
              </a:buClr>
              <a:buSzPts val="2400"/>
              <a:buFont typeface="Average Sans"/>
              <a:buChar char="●"/>
            </a:pPr>
            <a:r>
              <a:rPr b="0" i="0" lang="en-US" sz="2400" u="none" cap="none" strike="noStrike">
                <a:solidFill>
                  <a:schemeClr val="dk1"/>
                </a:solidFill>
                <a:latin typeface="Average Sans"/>
                <a:ea typeface="Average Sans"/>
                <a:cs typeface="Average Sans"/>
                <a:sym typeface="Average Sans"/>
              </a:rPr>
              <a:t>Applications of Chemistry</a:t>
            </a:r>
            <a:endParaRPr b="1" i="0" sz="2400" u="none" cap="none" strike="noStrike">
              <a:solidFill>
                <a:schemeClr val="dk1"/>
              </a:solidFill>
              <a:latin typeface="Average Sans"/>
              <a:ea typeface="Average Sans"/>
              <a:cs typeface="Average Sans"/>
              <a:sym typeface="Average Sans"/>
            </a:endParaRPr>
          </a:p>
          <a:p>
            <a:pPr indent="0" lvl="2" marL="0" marR="0" rtl="0" algn="l">
              <a:lnSpc>
                <a:spcPct val="100000"/>
              </a:lnSpc>
              <a:spcBef>
                <a:spcPts val="0"/>
              </a:spcBef>
              <a:spcAft>
                <a:spcPts val="0"/>
              </a:spcAft>
              <a:buClr>
                <a:schemeClr val="dk2"/>
              </a:buClr>
              <a:buSzPts val="1400"/>
              <a:buFont typeface="Dosis"/>
              <a:buNone/>
            </a:pPr>
            <a:r>
              <a:t/>
            </a:r>
            <a:endParaRPr b="0" i="0" sz="2400" u="none" cap="none" strike="noStrike">
              <a:solidFill>
                <a:schemeClr val="dk2"/>
              </a:solidFill>
              <a:latin typeface="Dosis"/>
              <a:ea typeface="Dosis"/>
              <a:cs typeface="Dosis"/>
              <a:sym typeface="Dosis"/>
            </a:endParaRPr>
          </a:p>
        </p:txBody>
      </p:sp>
      <p:pic>
        <p:nvPicPr>
          <p:cNvPr id="92" name="Google Shape;92;p2"/>
          <p:cNvPicPr preferRelativeResize="0"/>
          <p:nvPr/>
        </p:nvPicPr>
        <p:blipFill rotWithShape="1">
          <a:blip r:embed="rId3">
            <a:alphaModFix/>
          </a:blip>
          <a:srcRect b="0" l="0" r="0" t="0"/>
          <a:stretch/>
        </p:blipFill>
        <p:spPr>
          <a:xfrm>
            <a:off x="152400" y="1282600"/>
            <a:ext cx="2495550" cy="217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893376" y="480225"/>
            <a:ext cx="5742000" cy="461700"/>
          </a:xfrm>
          <a:prstGeom prst="rect">
            <a:avLst/>
          </a:prstGeom>
          <a:noFill/>
          <a:ln>
            <a:noFill/>
          </a:ln>
        </p:spPr>
        <p:txBody>
          <a:bodyPr anchorCtr="0" anchor="b"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US">
                <a:solidFill>
                  <a:srgbClr val="0DB7C4"/>
                </a:solidFill>
                <a:latin typeface="Average Sans"/>
                <a:ea typeface="Average Sans"/>
                <a:cs typeface="Average Sans"/>
                <a:sym typeface="Average Sans"/>
              </a:rPr>
              <a:t>Uses and effects of chemistry</a:t>
            </a:r>
            <a:endParaRPr sz="2316">
              <a:solidFill>
                <a:srgbClr val="0DB7C4"/>
              </a:solidFill>
            </a:endParaRPr>
          </a:p>
        </p:txBody>
      </p:sp>
      <p:sp>
        <p:nvSpPr>
          <p:cNvPr id="98" name="Google Shape;98;p5"/>
          <p:cNvSpPr txBox="1"/>
          <p:nvPr/>
        </p:nvSpPr>
        <p:spPr>
          <a:xfrm>
            <a:off x="1889270" y="945227"/>
            <a:ext cx="4325400" cy="215400"/>
          </a:xfrm>
          <a:prstGeom prst="rect">
            <a:avLst/>
          </a:prstGeom>
          <a:noFill/>
          <a:ln>
            <a:noFill/>
          </a:ln>
        </p:spPr>
        <p:txBody>
          <a:bodyPr anchorCtr="0" anchor="t" bIns="0" lIns="0" spcFirstLastPara="1" rIns="0" wrap="square" tIns="0">
            <a:spAutoFit/>
          </a:bodyPr>
          <a:lstStyle/>
          <a:p>
            <a:pPr indent="0" lvl="0" marL="457200" marR="0" rtl="0" algn="l">
              <a:lnSpc>
                <a:spcPct val="100000"/>
              </a:lnSpc>
              <a:spcBef>
                <a:spcPts val="311"/>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txBox="1"/>
          <p:nvPr/>
        </p:nvSpPr>
        <p:spPr>
          <a:xfrm>
            <a:off x="83093" y="1704873"/>
            <a:ext cx="8977800" cy="2893800"/>
          </a:xfrm>
          <a:prstGeom prst="rect">
            <a:avLst/>
          </a:prstGeom>
          <a:solidFill>
            <a:srgbClr val="000000">
              <a:alpha val="1960"/>
            </a:srgbClr>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Computational chemistry </a:t>
            </a:r>
            <a:r>
              <a:rPr b="0" i="0" lang="en-US" sz="1800" u="none" cap="none" strike="noStrike">
                <a:solidFill>
                  <a:srgbClr val="000000"/>
                </a:solidFill>
                <a:latin typeface="Arial"/>
                <a:ea typeface="Arial"/>
                <a:cs typeface="Arial"/>
                <a:sym typeface="Arial"/>
              </a:rPr>
              <a:t>uses result of theoretical chemistry incorporated into efficient computer programmed to calculate structure and properties </a:t>
            </a:r>
            <a:r>
              <a:rPr lang="en-US" sz="1800"/>
              <a:t>of </a:t>
            </a:r>
            <a:r>
              <a:rPr b="0" i="0" lang="en-US" sz="1800" u="none" cap="none" strike="noStrike">
                <a:solidFill>
                  <a:srgbClr val="000000"/>
                </a:solidFill>
                <a:latin typeface="Arial"/>
                <a:ea typeface="Arial"/>
                <a:cs typeface="Arial"/>
                <a:sym typeface="Arial"/>
              </a:rPr>
              <a:t>molecule.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It calculate the properties of molecule such as structure, relative energy, charge distribution, dipole moment, vibrational frequency, reactivity and other spectroscopic quantity.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Computational chemistry range from highly accurate (Ab initio method to less accurate (</a:t>
            </a:r>
            <a:r>
              <a:rPr lang="en-US" sz="1550">
                <a:solidFill>
                  <a:schemeClr val="dk1"/>
                </a:solidFill>
                <a:highlight>
                  <a:srgbClr val="FFFFFF"/>
                </a:highlight>
              </a:rPr>
              <a:t>S</a:t>
            </a:r>
            <a:r>
              <a:rPr lang="en-US" sz="1550">
                <a:solidFill>
                  <a:schemeClr val="dk1"/>
                </a:solidFill>
                <a:highlight>
                  <a:srgbClr val="FFFFFF"/>
                </a:highlight>
              </a:rPr>
              <a:t>emi </a:t>
            </a:r>
            <a:r>
              <a:rPr lang="en-US" sz="1550">
                <a:solidFill>
                  <a:schemeClr val="dk1"/>
                </a:solidFill>
                <a:highlight>
                  <a:schemeClr val="lt1"/>
                </a:highlight>
              </a:rPr>
              <a:t>empirical</a:t>
            </a:r>
            <a:r>
              <a:rPr lang="en-US" sz="1550">
                <a:solidFill>
                  <a:schemeClr val="dk1"/>
                </a:solidFill>
                <a:highlight>
                  <a:srgbClr val="FFFFFF"/>
                </a:highlight>
              </a:rPr>
              <a:t> method</a:t>
            </a:r>
            <a:r>
              <a:rPr lang="en-US" sz="1550">
                <a:solidFill>
                  <a:schemeClr val="dk1"/>
                </a:solidFill>
                <a:highlight>
                  <a:srgbClr val="FFFFFF"/>
                </a:highlight>
              </a:rPr>
              <a:t> </a:t>
            </a:r>
            <a:r>
              <a:rPr b="0" i="0" lang="en-US" sz="1800" u="none" cap="none" strike="noStrike">
                <a:solidFill>
                  <a:srgbClr val="000000"/>
                </a:solidFill>
                <a:latin typeface="Arial"/>
                <a:ea typeface="Arial"/>
                <a:cs typeface="Arial"/>
                <a:sym typeface="Arial"/>
              </a:rPr>
              <a:t>) to very approximate (molecular mechanics).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 initio and semi</a:t>
            </a:r>
            <a:r>
              <a:rPr lang="en-US"/>
              <a:t>-e</a:t>
            </a:r>
            <a:r>
              <a:rPr b="0" i="0" lang="en-US" sz="1400" u="none" cap="none" strike="noStrike">
                <a:solidFill>
                  <a:srgbClr val="000000"/>
                </a:solidFill>
                <a:latin typeface="Arial"/>
                <a:ea typeface="Arial"/>
                <a:cs typeface="Arial"/>
                <a:sym typeface="Arial"/>
              </a:rPr>
              <a:t>mpirical will be discussed later)* </a:t>
            </a:r>
            <a:endParaRPr b="0" i="0" sz="1400" u="none" cap="none" strike="noStrike">
              <a:solidFill>
                <a:srgbClr val="000000"/>
              </a:solidFill>
              <a:latin typeface="Arial"/>
              <a:ea typeface="Arial"/>
              <a:cs typeface="Arial"/>
              <a:sym typeface="Arial"/>
            </a:endParaRPr>
          </a:p>
        </p:txBody>
      </p:sp>
      <p:pic>
        <p:nvPicPr>
          <p:cNvPr id="100" name="Google Shape;100;p5"/>
          <p:cNvPicPr preferRelativeResize="0"/>
          <p:nvPr/>
        </p:nvPicPr>
        <p:blipFill rotWithShape="1">
          <a:blip r:embed="rId3">
            <a:alphaModFix/>
          </a:blip>
          <a:srcRect b="0" l="0" r="0" t="0"/>
          <a:stretch/>
        </p:blipFill>
        <p:spPr>
          <a:xfrm>
            <a:off x="7069975" y="10500"/>
            <a:ext cx="2074025" cy="136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877453" y="512298"/>
            <a:ext cx="2032259" cy="53343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Cont.</a:t>
            </a:r>
            <a:endParaRPr/>
          </a:p>
        </p:txBody>
      </p:sp>
      <p:sp>
        <p:nvSpPr>
          <p:cNvPr id="106" name="Google Shape;106;p7"/>
          <p:cNvSpPr txBox="1"/>
          <p:nvPr/>
        </p:nvSpPr>
        <p:spPr>
          <a:xfrm>
            <a:off x="807550" y="1975575"/>
            <a:ext cx="82716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 the past two decades, computational molecular modeling approaches (Leach, 2001) have emerged as important tools that </a:t>
            </a:r>
            <a:r>
              <a:rPr b="1" i="0" lang="en-US" sz="1800" u="none" cap="none" strike="noStrike">
                <a:solidFill>
                  <a:schemeClr val="dk1"/>
                </a:solidFill>
                <a:latin typeface="Arial"/>
                <a:ea typeface="Arial"/>
                <a:cs typeface="Arial"/>
                <a:sym typeface="Arial"/>
              </a:rPr>
              <a:t>can be used to predict atomic structure, vibrational frequencies, binding energies, heats of reaction, electrical properties, and mechanical properties of organic and inorganic materials</a:t>
            </a:r>
            <a:r>
              <a:rPr b="0" i="0" lang="en-US" sz="1800" u="none" cap="none" strike="noStrike">
                <a:solidFill>
                  <a:schemeClr val="dk1"/>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9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0" name="Shape 110"/>
        <p:cNvGrpSpPr/>
        <p:nvPr/>
      </p:nvGrpSpPr>
      <p:grpSpPr>
        <a:xfrm>
          <a:off x="0" y="0"/>
          <a:ext cx="0" cy="0"/>
          <a:chOff x="0" y="0"/>
          <a:chExt cx="0" cy="0"/>
        </a:xfrm>
      </p:grpSpPr>
      <p:sp>
        <p:nvSpPr>
          <p:cNvPr id="111" name="Google Shape;111;p8"/>
          <p:cNvSpPr txBox="1"/>
          <p:nvPr>
            <p:ph type="title"/>
          </p:nvPr>
        </p:nvSpPr>
        <p:spPr>
          <a:xfrm>
            <a:off x="1260180" y="196225"/>
            <a:ext cx="6942900" cy="533400"/>
          </a:xfrm>
          <a:prstGeom prst="rect">
            <a:avLst/>
          </a:prstGeom>
          <a:noFill/>
          <a:ln>
            <a:noFill/>
          </a:ln>
        </p:spPr>
        <p:txBody>
          <a:bodyPr anchorCtr="0" anchor="b" bIns="91425" lIns="91425" spcFirstLastPara="1" rIns="91425" wrap="square" tIns="91425">
            <a:noAutofit/>
          </a:bodyPr>
          <a:lstStyle/>
          <a:p>
            <a:pPr indent="0" lvl="0" marL="457200" rtl="0" algn="l">
              <a:lnSpc>
                <a:spcPct val="115000"/>
              </a:lnSpc>
              <a:spcBef>
                <a:spcPts val="0"/>
              </a:spcBef>
              <a:spcAft>
                <a:spcPts val="0"/>
              </a:spcAft>
              <a:buSzPts val="2400"/>
              <a:buNone/>
            </a:pPr>
            <a:r>
              <a:rPr lang="en-US">
                <a:solidFill>
                  <a:srgbClr val="0DB7C4"/>
                </a:solidFill>
                <a:latin typeface="Average Sans"/>
                <a:ea typeface="Average Sans"/>
                <a:cs typeface="Average Sans"/>
                <a:sym typeface="Average Sans"/>
              </a:rPr>
              <a:t>Benefits of Computational Chemistry</a:t>
            </a:r>
            <a:endParaRPr>
              <a:solidFill>
                <a:srgbClr val="0DB7C4"/>
              </a:solidFill>
            </a:endParaRPr>
          </a:p>
        </p:txBody>
      </p:sp>
      <p:sp>
        <p:nvSpPr>
          <p:cNvPr id="112" name="Google Shape;112;p8"/>
          <p:cNvSpPr txBox="1"/>
          <p:nvPr>
            <p:ph idx="1" type="body"/>
          </p:nvPr>
        </p:nvSpPr>
        <p:spPr>
          <a:xfrm>
            <a:off x="0" y="875990"/>
            <a:ext cx="8161200" cy="4267500"/>
          </a:xfrm>
          <a:prstGeom prst="rect">
            <a:avLst/>
          </a:prstGeom>
          <a:solidFill>
            <a:schemeClr val="lt1"/>
          </a:solid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2400"/>
              <a:buNone/>
            </a:pPr>
            <a:r>
              <a:rPr lang="en-US">
                <a:solidFill>
                  <a:schemeClr val="dk1"/>
                </a:solidFill>
                <a:latin typeface="Dosis"/>
                <a:ea typeface="Dosis"/>
                <a:cs typeface="Dosis"/>
                <a:sym typeface="Dosis"/>
              </a:rPr>
              <a:t> </a:t>
            </a:r>
            <a:endParaRPr>
              <a:solidFill>
                <a:schemeClr val="dk1"/>
              </a:solidFill>
              <a:latin typeface="Dosis"/>
              <a:ea typeface="Dosis"/>
              <a:cs typeface="Dosis"/>
              <a:sym typeface="Dosis"/>
            </a:endParaRPr>
          </a:p>
          <a:p>
            <a:pPr indent="0" lvl="0" marL="457200" rtl="0" algn="l">
              <a:lnSpc>
                <a:spcPct val="100000"/>
              </a:lnSpc>
              <a:spcBef>
                <a:spcPts val="0"/>
              </a:spcBef>
              <a:spcAft>
                <a:spcPts val="0"/>
              </a:spcAft>
              <a:buSzPts val="2400"/>
              <a:buNone/>
            </a:pPr>
            <a:r>
              <a:rPr lang="en-US">
                <a:solidFill>
                  <a:schemeClr val="dk1"/>
                </a:solidFill>
                <a:latin typeface="Dosis"/>
                <a:ea typeface="Dosis"/>
                <a:cs typeface="Dosis"/>
                <a:sym typeface="Dosis"/>
              </a:rPr>
              <a:t> 1) It allows the medicinal chemist to use the computational power of computer for   measurement of Mol. geometry , electron density , electrostatic potential, conformation  analysis , different types of energies etc …</a:t>
            </a:r>
            <a:endParaRPr>
              <a:solidFill>
                <a:schemeClr val="dk1"/>
              </a:solidFill>
              <a:latin typeface="Dosis"/>
              <a:ea typeface="Dosis"/>
              <a:cs typeface="Dosis"/>
              <a:sym typeface="Dosis"/>
            </a:endParaRPr>
          </a:p>
          <a:p>
            <a:pPr indent="0" lvl="0" marL="457200" rtl="0" algn="l">
              <a:lnSpc>
                <a:spcPct val="100000"/>
              </a:lnSpc>
              <a:spcBef>
                <a:spcPts val="0"/>
              </a:spcBef>
              <a:spcAft>
                <a:spcPts val="0"/>
              </a:spcAft>
              <a:buSzPts val="2400"/>
              <a:buNone/>
            </a:pPr>
            <a:r>
              <a:t/>
            </a:r>
            <a:endParaRPr>
              <a:solidFill>
                <a:schemeClr val="dk1"/>
              </a:solidFill>
              <a:latin typeface="Dosis"/>
              <a:ea typeface="Dosis"/>
              <a:cs typeface="Dosis"/>
              <a:sym typeface="Dosis"/>
            </a:endParaRPr>
          </a:p>
          <a:p>
            <a:pPr indent="0" lvl="0" marL="457200" rtl="0" algn="l">
              <a:lnSpc>
                <a:spcPct val="100000"/>
              </a:lnSpc>
              <a:spcBef>
                <a:spcPts val="0"/>
              </a:spcBef>
              <a:spcAft>
                <a:spcPts val="0"/>
              </a:spcAft>
              <a:buSzPts val="2400"/>
              <a:buNone/>
            </a:pPr>
            <a:r>
              <a:rPr lang="en-US">
                <a:solidFill>
                  <a:schemeClr val="dk1"/>
                </a:solidFill>
                <a:latin typeface="Dosis"/>
                <a:ea typeface="Dosis"/>
                <a:cs typeface="Dosis"/>
                <a:sym typeface="Dosis"/>
              </a:rPr>
              <a:t>2) Determination of structure of ligand and target through X-ray crystallography and                   NMR spectroscopy. </a:t>
            </a:r>
            <a:endParaRPr>
              <a:solidFill>
                <a:schemeClr val="dk1"/>
              </a:solidFill>
              <a:latin typeface="Dosis"/>
              <a:ea typeface="Dosis"/>
              <a:cs typeface="Dosis"/>
              <a:sym typeface="Dosis"/>
            </a:endParaRPr>
          </a:p>
          <a:p>
            <a:pPr indent="0" lvl="0" marL="457200" rtl="0" algn="l">
              <a:lnSpc>
                <a:spcPct val="100000"/>
              </a:lnSpc>
              <a:spcBef>
                <a:spcPts val="0"/>
              </a:spcBef>
              <a:spcAft>
                <a:spcPts val="0"/>
              </a:spcAft>
              <a:buSzPts val="2400"/>
              <a:buNone/>
            </a:pPr>
            <a:r>
              <a:t/>
            </a:r>
            <a:endParaRPr>
              <a:solidFill>
                <a:schemeClr val="dk1"/>
              </a:solidFill>
              <a:latin typeface="Dosis"/>
              <a:ea typeface="Dosis"/>
              <a:cs typeface="Dosis"/>
              <a:sym typeface="Dosis"/>
            </a:endParaRPr>
          </a:p>
          <a:p>
            <a:pPr indent="0" lvl="0" marL="457200" rtl="0" algn="l">
              <a:lnSpc>
                <a:spcPct val="100000"/>
              </a:lnSpc>
              <a:spcBef>
                <a:spcPts val="0"/>
              </a:spcBef>
              <a:spcAft>
                <a:spcPts val="0"/>
              </a:spcAft>
              <a:buSzPts val="2400"/>
              <a:buNone/>
            </a:pPr>
            <a:r>
              <a:rPr lang="en-US">
                <a:solidFill>
                  <a:schemeClr val="dk1"/>
                </a:solidFill>
                <a:latin typeface="Dosis"/>
                <a:ea typeface="Dosis"/>
                <a:cs typeface="Dosis"/>
                <a:sym typeface="Dosis"/>
              </a:rPr>
              <a:t>3) Docking of ligand in receptor active sites and exact measurement of geometric and energetic favorability of such interaction. </a:t>
            </a:r>
            <a:endParaRPr>
              <a:solidFill>
                <a:schemeClr val="dk1"/>
              </a:solidFill>
              <a:latin typeface="Dosis"/>
              <a:ea typeface="Dosis"/>
              <a:cs typeface="Dosis"/>
              <a:sym typeface="Dosis"/>
            </a:endParaRPr>
          </a:p>
          <a:p>
            <a:pPr indent="0" lvl="0" marL="457200" rtl="0" algn="l">
              <a:lnSpc>
                <a:spcPct val="100000"/>
              </a:lnSpc>
              <a:spcBef>
                <a:spcPts val="0"/>
              </a:spcBef>
              <a:spcAft>
                <a:spcPts val="0"/>
              </a:spcAft>
              <a:buSzPts val="2400"/>
              <a:buNone/>
            </a:pPr>
            <a:r>
              <a:t/>
            </a:r>
            <a:endParaRPr>
              <a:solidFill>
                <a:schemeClr val="dk1"/>
              </a:solidFill>
              <a:latin typeface="Dosis"/>
              <a:ea typeface="Dosis"/>
              <a:cs typeface="Dosis"/>
              <a:sym typeface="Dosis"/>
            </a:endParaRPr>
          </a:p>
          <a:p>
            <a:pPr indent="0" lvl="0" marL="457200" rtl="0" algn="l">
              <a:lnSpc>
                <a:spcPct val="100000"/>
              </a:lnSpc>
              <a:spcBef>
                <a:spcPts val="0"/>
              </a:spcBef>
              <a:spcAft>
                <a:spcPts val="0"/>
              </a:spcAft>
              <a:buSzPts val="2400"/>
              <a:buNone/>
            </a:pPr>
            <a:r>
              <a:rPr lang="en-US">
                <a:solidFill>
                  <a:schemeClr val="dk1"/>
                </a:solidFill>
                <a:latin typeface="Dosis"/>
                <a:ea typeface="Dosis"/>
                <a:cs typeface="Dosis"/>
                <a:sym typeface="Dosis"/>
              </a:rPr>
              <a:t>4) Comparison of various ligands through various parameters.</a:t>
            </a:r>
            <a:endParaRPr>
              <a:solidFill>
                <a:schemeClr val="dk1"/>
              </a:solidFill>
              <a:latin typeface="Dosis"/>
              <a:ea typeface="Dosis"/>
              <a:cs typeface="Dosis"/>
              <a:sym typeface="Dosis"/>
            </a:endParaRPr>
          </a:p>
          <a:p>
            <a:pPr indent="0" lvl="0" marL="457200" rtl="0" algn="just">
              <a:lnSpc>
                <a:spcPct val="100000"/>
              </a:lnSpc>
              <a:spcBef>
                <a:spcPts val="0"/>
              </a:spcBef>
              <a:spcAft>
                <a:spcPts val="0"/>
              </a:spcAft>
              <a:buSzPts val="2400"/>
              <a:buNone/>
            </a:pPr>
            <a:r>
              <a:t/>
            </a:r>
            <a:endParaRPr>
              <a:solidFill>
                <a:schemeClr val="dk1"/>
              </a:solidFill>
              <a:latin typeface="Dosis"/>
              <a:ea typeface="Dosis"/>
              <a:cs typeface="Dosis"/>
              <a:sym typeface="Dosis"/>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13"/>
          <p:cNvSpPr txBox="1"/>
          <p:nvPr>
            <p:ph type="title"/>
          </p:nvPr>
        </p:nvSpPr>
        <p:spPr>
          <a:xfrm>
            <a:off x="1744825" y="1138150"/>
            <a:ext cx="4053900" cy="1765500"/>
          </a:xfrm>
          <a:prstGeom prst="rect">
            <a:avLst/>
          </a:prstGeom>
          <a:solidFill>
            <a:srgbClr val="999999"/>
          </a:solidFill>
          <a:ln>
            <a:noFill/>
          </a:ln>
        </p:spPr>
        <p:txBody>
          <a:bodyPr anchorCtr="0" anchor="b" bIns="91425" lIns="91425" spcFirstLastPara="1" rIns="91425" wrap="square" tIns="91425">
            <a:noAutofit/>
          </a:bodyPr>
          <a:lstStyle/>
          <a:p>
            <a:pPr indent="0" lvl="0" marL="457200" rtl="0" algn="l">
              <a:lnSpc>
                <a:spcPct val="115000"/>
              </a:lnSpc>
              <a:spcBef>
                <a:spcPts val="0"/>
              </a:spcBef>
              <a:spcAft>
                <a:spcPts val="0"/>
              </a:spcAft>
              <a:buSzPts val="4800"/>
              <a:buNone/>
            </a:pPr>
            <a:r>
              <a:rPr lang="en-US" sz="3000">
                <a:solidFill>
                  <a:schemeClr val="lt1"/>
                </a:solidFill>
                <a:latin typeface="Average Sans"/>
                <a:ea typeface="Average Sans"/>
                <a:cs typeface="Average Sans"/>
                <a:sym typeface="Average Sans"/>
              </a:rPr>
              <a:t>Applications of Computational Chemistry</a:t>
            </a:r>
            <a:endParaRPr sz="3000">
              <a:solidFill>
                <a:schemeClr val="lt1"/>
              </a:solidFill>
            </a:endParaRPr>
          </a:p>
        </p:txBody>
      </p:sp>
      <p:sp>
        <p:nvSpPr>
          <p:cNvPr id="118" name="Google Shape;118;p13"/>
          <p:cNvSpPr txBox="1"/>
          <p:nvPr>
            <p:ph idx="1" type="body"/>
          </p:nvPr>
        </p:nvSpPr>
        <p:spPr>
          <a:xfrm>
            <a:off x="1744825" y="3628675"/>
            <a:ext cx="5169000" cy="4920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sz="1400" u="sng">
                <a:solidFill>
                  <a:schemeClr val="hlink"/>
                </a:solidFill>
                <a:hlinkClick r:id="rId3"/>
              </a:rPr>
              <a:t>ht</a:t>
            </a:r>
            <a:r>
              <a:rPr lang="en-US" sz="1400" u="sng">
                <a:solidFill>
                  <a:schemeClr val="hlink"/>
                </a:solidFill>
                <a:hlinkClick r:id="rId4"/>
              </a:rPr>
              <a:t>tps://en.wikipedia.org/wiki/Computational_chemistry</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4"/>
          <p:cNvSpPr txBox="1"/>
          <p:nvPr>
            <p:ph idx="1" type="body"/>
          </p:nvPr>
        </p:nvSpPr>
        <p:spPr>
          <a:xfrm>
            <a:off x="777217" y="414494"/>
            <a:ext cx="7436400" cy="378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SzPts val="1400"/>
              <a:buFont typeface="Arial"/>
              <a:buChar char="●"/>
            </a:pPr>
            <a:r>
              <a:rPr lang="en-US" sz="1400">
                <a:latin typeface="Arial"/>
                <a:ea typeface="Arial"/>
                <a:cs typeface="Arial"/>
                <a:sym typeface="Arial"/>
              </a:rPr>
              <a:t>Computational studies, used to find a starting point for a laboratory synthesis, or to assist in understanding experimental data, such as the position and source of spectroscopic peaks.</a:t>
            </a:r>
            <a:endParaRPr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US" sz="1400">
                <a:latin typeface="Arial"/>
                <a:ea typeface="Arial"/>
                <a:cs typeface="Arial"/>
                <a:sym typeface="Arial"/>
              </a:rPr>
              <a:t>Computational studies, used to predict the possibility of so far entirely unknown molecules or to explore reaction mechanisms not readily studied via experiments.</a:t>
            </a:r>
            <a:endParaRPr/>
          </a:p>
          <a:p>
            <a:pPr indent="0" lvl="1" marL="596900" rtl="0" algn="just">
              <a:lnSpc>
                <a:spcPct val="115000"/>
              </a:lnSpc>
              <a:spcBef>
                <a:spcPts val="0"/>
              </a:spcBef>
              <a:spcAft>
                <a:spcPts val="0"/>
              </a:spcAft>
              <a:buClr>
                <a:schemeClr val="dk1"/>
              </a:buClr>
              <a:buSzPts val="1400"/>
              <a:buNone/>
            </a:pPr>
            <a:r>
              <a:rPr lang="en-US" sz="1400">
                <a:latin typeface="Arial"/>
                <a:ea typeface="Arial"/>
                <a:cs typeface="Arial"/>
                <a:sym typeface="Arial"/>
              </a:rPr>
              <a:t>Thus, computational chemistry can assist the experimental chemist or it can challenge the experimental chemist to find entirely new chemical objects.</a:t>
            </a:r>
            <a:endParaRPr/>
          </a:p>
          <a:p>
            <a:pPr indent="-317500" lvl="0" marL="457200" rtl="0" algn="just">
              <a:lnSpc>
                <a:spcPct val="115000"/>
              </a:lnSpc>
              <a:spcBef>
                <a:spcPts val="0"/>
              </a:spcBef>
              <a:spcAft>
                <a:spcPts val="0"/>
              </a:spcAft>
              <a:buSzPts val="1400"/>
              <a:buFont typeface="Arial"/>
              <a:buChar char="●"/>
            </a:pPr>
            <a:r>
              <a:rPr lang="en-US" sz="1400">
                <a:latin typeface="Arial"/>
                <a:ea typeface="Arial"/>
                <a:cs typeface="Arial"/>
                <a:sym typeface="Arial"/>
              </a:rPr>
              <a:t>The prediction of the molecular structure of molecules by the use of the simulation of forces, or more accurate quantum chemical methods, to find stationary points on the energy surface as the position of the </a:t>
            </a:r>
            <a:r>
              <a:rPr lang="en-US">
                <a:latin typeface="Arial"/>
                <a:ea typeface="Arial"/>
                <a:cs typeface="Arial"/>
                <a:sym typeface="Arial"/>
              </a:rPr>
              <a:t>nuclear</a:t>
            </a:r>
            <a:r>
              <a:rPr lang="en-US" sz="1400">
                <a:latin typeface="Arial"/>
                <a:ea typeface="Arial"/>
                <a:cs typeface="Arial"/>
                <a:sym typeface="Arial"/>
              </a:rPr>
              <a:t> is varied.</a:t>
            </a:r>
            <a:endParaRPr/>
          </a:p>
          <a:p>
            <a:pPr indent="-317500" lvl="0" marL="457200" rtl="0" algn="just">
              <a:lnSpc>
                <a:spcPct val="115000"/>
              </a:lnSpc>
              <a:spcBef>
                <a:spcPts val="0"/>
              </a:spcBef>
              <a:spcAft>
                <a:spcPts val="0"/>
              </a:spcAft>
              <a:buSzPts val="1400"/>
              <a:buFont typeface="Arial"/>
              <a:buChar char="●"/>
            </a:pPr>
            <a:r>
              <a:rPr lang="en-US" sz="1400">
                <a:latin typeface="Arial"/>
                <a:ea typeface="Arial"/>
                <a:cs typeface="Arial"/>
                <a:sym typeface="Arial"/>
              </a:rPr>
              <a:t>Computational approaches to help in the efficient synthesis of compounds.</a:t>
            </a:r>
            <a:endParaRPr/>
          </a:p>
          <a:p>
            <a:pPr indent="-317500" lvl="0" marL="457200" rtl="0" algn="just">
              <a:lnSpc>
                <a:spcPct val="115000"/>
              </a:lnSpc>
              <a:spcBef>
                <a:spcPts val="0"/>
              </a:spcBef>
              <a:spcAft>
                <a:spcPts val="0"/>
              </a:spcAft>
              <a:buSzPts val="1400"/>
              <a:buFont typeface="Arial"/>
              <a:buChar char="●"/>
            </a:pPr>
            <a:r>
              <a:rPr lang="en-US" sz="1400">
                <a:latin typeface="Arial"/>
                <a:ea typeface="Arial"/>
                <a:cs typeface="Arial"/>
                <a:sym typeface="Arial"/>
              </a:rPr>
              <a:t>Computational approaches to design molecules that interact in specific ways with other molecules(e.g. Drug design and catalysis)</a:t>
            </a:r>
            <a:endParaRPr sz="1100">
              <a:latin typeface="Arial"/>
              <a:ea typeface="Arial"/>
              <a:cs typeface="Arial"/>
              <a:sym typeface="Arial"/>
            </a:endParaRPr>
          </a:p>
          <a:p>
            <a:pPr indent="0" lvl="0" marL="0" rtl="0" algn="just">
              <a:lnSpc>
                <a:spcPct val="100000"/>
              </a:lnSpc>
              <a:spcBef>
                <a:spcPts val="1200"/>
              </a:spcBef>
              <a:spcAft>
                <a:spcPts val="0"/>
              </a:spcAft>
              <a:buSzPts val="2000"/>
              <a:buNone/>
            </a:pPr>
            <a:r>
              <a:t/>
            </a:r>
            <a:endParaRPr/>
          </a:p>
        </p:txBody>
      </p:sp>
      <p:pic>
        <p:nvPicPr>
          <p:cNvPr id="124" name="Google Shape;124;p14"/>
          <p:cNvPicPr preferRelativeResize="0"/>
          <p:nvPr/>
        </p:nvPicPr>
        <p:blipFill rotWithShape="1">
          <a:blip r:embed="rId3">
            <a:alphaModFix/>
          </a:blip>
          <a:srcRect b="0" l="0" r="0" t="0"/>
          <a:stretch/>
        </p:blipFill>
        <p:spPr>
          <a:xfrm>
            <a:off x="6556135" y="3761550"/>
            <a:ext cx="2587865" cy="134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nvSpPr>
        <p:spPr>
          <a:xfrm>
            <a:off x="827275" y="1079050"/>
            <a:ext cx="13086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Watch: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cap="none" strike="noStrike">
                <a:latin typeface="Arial"/>
                <a:ea typeface="Arial"/>
                <a:cs typeface="Arial"/>
                <a:sym typeface="Arial"/>
              </a:rPr>
              <a:t>https://www.youtube.com/watch?v=MA9pnR6VvBw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https://getfullyfunded.com/wp-content/uploads/2017/08/AdobeStock_159229138.jpeg" id="134" name="Google Shape;134;p23"/>
          <p:cNvPicPr preferRelativeResize="0"/>
          <p:nvPr/>
        </p:nvPicPr>
        <p:blipFill rotWithShape="1">
          <a:blip r:embed="rId3">
            <a:alphaModFix/>
          </a:blip>
          <a:srcRect b="0" l="0" r="0" t="0"/>
          <a:stretch/>
        </p:blipFill>
        <p:spPr>
          <a:xfrm>
            <a:off x="2075379" y="709979"/>
            <a:ext cx="5476126" cy="36507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Nafis Neehal</dc:creator>
</cp:coreProperties>
</file>