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Dosis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8" roundtripDataSignature="AMtx7mgCW1Myk8ODTTj/v8uLBQG6aL7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Dosis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osi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7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0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/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Google Shape;62;p32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32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4" name="Google Shape;64;p3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" name="Google Shape;65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4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23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2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5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5"/>
          <p:cNvSpPr txBox="1"/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" type="subTitle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-75" y="3420000"/>
            <a:ext cx="669600" cy="17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 + 3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rgbClr val="000000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 txBox="1"/>
          <p:nvPr>
            <p:ph type="title"/>
          </p:nvPr>
        </p:nvSpPr>
        <p:spPr>
          <a:xfrm>
            <a:off x="844425" y="5597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" type="body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2" type="body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3" type="body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0" name="Google Shape;40;p27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41" name="Google Shape;41;p27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3" name="Google Shape;43;p27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28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30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30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30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outu.be/C1CRrtkWwu0" TargetMode="External"/><Relationship Id="rId4" Type="http://schemas.openxmlformats.org/officeDocument/2006/relationships/hyperlink" Target="https://youtu.be/TNKWgcFPHq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13.jpg"/><Relationship Id="rId7" Type="http://schemas.openxmlformats.org/officeDocument/2006/relationships/image" Target="../media/image2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>
            <p:ph type="ctrTitle"/>
          </p:nvPr>
        </p:nvSpPr>
        <p:spPr>
          <a:xfrm>
            <a:off x="1917151" y="609600"/>
            <a:ext cx="5309700" cy="18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US" sz="5400"/>
              <a:t>Molecular and Cellular Biology</a:t>
            </a:r>
            <a:endParaRPr sz="5400"/>
          </a:p>
        </p:txBody>
      </p:sp>
      <p:sp>
        <p:nvSpPr>
          <p:cNvPr id="82" name="Google Shape;82;p1"/>
          <p:cNvSpPr txBox="1"/>
          <p:nvPr/>
        </p:nvSpPr>
        <p:spPr>
          <a:xfrm>
            <a:off x="645086" y="2816767"/>
            <a:ext cx="4908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Lecture – 2 </a:t>
            </a:r>
            <a:endParaRPr b="0" i="0" sz="28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b="0" i="0" sz="1600" u="none" cap="none" strike="noStrik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387825" y="357037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All Life depends on 3 critical molecules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857250" y="1144275"/>
            <a:ext cx="7500900" cy="3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6510" lvl="0" marL="234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20"/>
              <a:buFont typeface="Arial"/>
              <a:buChar char="•"/>
            </a:pPr>
            <a:r>
              <a:rPr lang="en-US" sz="1720"/>
              <a:t>DNAs</a:t>
            </a:r>
            <a:endParaRPr sz="1720"/>
          </a:p>
          <a:p>
            <a:pPr indent="-188689" lvl="1" marL="499669" rtl="0" algn="l">
              <a:lnSpc>
                <a:spcPct val="100000"/>
              </a:lnSpc>
              <a:spcBef>
                <a:spcPts val="374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Hold information on how cell works</a:t>
            </a:r>
            <a:endParaRPr/>
          </a:p>
          <a:p>
            <a:pPr indent="-226510" lvl="0" marL="234915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720"/>
              <a:buFont typeface="Arial"/>
              <a:buChar char="•"/>
            </a:pPr>
            <a:r>
              <a:rPr lang="en-US" sz="1720"/>
              <a:t>RNAs</a:t>
            </a:r>
            <a:endParaRPr sz="1720"/>
          </a:p>
          <a:p>
            <a:pPr indent="-189109" lvl="1" marL="500089" marR="3362" rtl="0" algn="l">
              <a:lnSpc>
                <a:spcPct val="100000"/>
              </a:lnSpc>
              <a:spcBef>
                <a:spcPts val="374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Act to transfer short pieces of information to different parts of cell</a:t>
            </a:r>
            <a:endParaRPr/>
          </a:p>
          <a:p>
            <a:pPr indent="-188689" lvl="1" marL="499669" rtl="0" algn="l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Provide templates to synthesize into protein</a:t>
            </a:r>
            <a:endParaRPr/>
          </a:p>
          <a:p>
            <a:pPr indent="-226510" lvl="0" marL="234915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720"/>
              <a:buFont typeface="Arial"/>
              <a:buChar char="•"/>
            </a:pPr>
            <a:r>
              <a:rPr lang="en-US" sz="1720"/>
              <a:t>Proteins</a:t>
            </a:r>
            <a:endParaRPr sz="1720"/>
          </a:p>
          <a:p>
            <a:pPr indent="-189109" lvl="1" marL="500089" marR="191631" rtl="0" algn="l">
              <a:lnSpc>
                <a:spcPct val="100000"/>
              </a:lnSpc>
              <a:spcBef>
                <a:spcPts val="374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Form enzymes that send signals to other cells and regulate gene activity</a:t>
            </a:r>
            <a:endParaRPr/>
          </a:p>
          <a:p>
            <a:pPr indent="-188689" lvl="1" marL="499669" rtl="0" algn="l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Form body’s major components (e.g. hair, skin, etc.)</a:t>
            </a:r>
            <a:endParaRPr sz="1588"/>
          </a:p>
          <a:p>
            <a:pPr indent="-188689" lvl="1" marL="499669" rtl="0" algn="l">
              <a:lnSpc>
                <a:spcPct val="100000"/>
              </a:lnSpc>
              <a:spcBef>
                <a:spcPts val="377"/>
              </a:spcBef>
              <a:spcAft>
                <a:spcPts val="0"/>
              </a:spcAft>
              <a:buSzPts val="1588"/>
              <a:buFont typeface="Arial"/>
              <a:buChar char="–"/>
            </a:pPr>
            <a:r>
              <a:rPr lang="en-US" sz="1588"/>
              <a:t>Are life’s laborers!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88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title"/>
          </p:nvPr>
        </p:nvSpPr>
        <p:spPr>
          <a:xfrm>
            <a:off x="844424" y="5597"/>
            <a:ext cx="3881687" cy="11399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Building Blocks of Nucleic acids</a:t>
            </a:r>
            <a:endParaRPr/>
          </a:p>
        </p:txBody>
      </p:sp>
      <p:sp>
        <p:nvSpPr>
          <p:cNvPr id="162" name="Google Shape;162;p11"/>
          <p:cNvSpPr txBox="1"/>
          <p:nvPr/>
        </p:nvSpPr>
        <p:spPr>
          <a:xfrm>
            <a:off x="1819400" y="1342325"/>
            <a:ext cx="5323800" cy="6451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930" lvl="0" marL="23533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DNA/RNA are polymeric chain on nucleotides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509" lvl="0" marL="23491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Three parts of Nucleotides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3003292" y="1962283"/>
            <a:ext cx="3137400" cy="9561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50867" lvl="0" marL="15927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nitrogenous base,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0867" lvl="0" marL="159272" marR="0" rtl="0" algn="l">
              <a:lnSpc>
                <a:spcPct val="100000"/>
              </a:lnSpc>
              <a:spcBef>
                <a:spcPts val="318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five-carbon-atom sugar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0867" lvl="0" marL="159272" marR="0" rtl="0" algn="l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–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phosphate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2809906" y="2856549"/>
            <a:ext cx="1916100" cy="1097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2809892" y="4034591"/>
            <a:ext cx="3782100" cy="1097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Nucleic acids Bases</a:t>
            </a:r>
            <a:endParaRPr/>
          </a:p>
        </p:txBody>
      </p:sp>
      <p:sp>
        <p:nvSpPr>
          <p:cNvPr id="171" name="Google Shape;171;p12"/>
          <p:cNvSpPr txBox="1"/>
          <p:nvPr/>
        </p:nvSpPr>
        <p:spPr>
          <a:xfrm>
            <a:off x="1863933" y="1518869"/>
            <a:ext cx="5129700" cy="14605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Adenine (A), </a:t>
            </a:r>
            <a:endParaRPr b="0" i="0" sz="1588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Guanine (G)</a:t>
            </a:r>
            <a:endParaRPr b="0" i="0" sz="1588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Cytosine (C)</a:t>
            </a:r>
            <a:endParaRPr b="0" i="0" sz="1588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Thymine (T)</a:t>
            </a:r>
            <a:endParaRPr b="0" i="0" sz="1588" u="none" cap="none" strike="noStrike">
              <a:solidFill>
                <a:srgbClr val="41566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26930" lvl="0" marL="235336" marR="33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588"/>
              <a:buFont typeface="Arial"/>
              <a:buChar char="•"/>
            </a:pPr>
            <a:r>
              <a:rPr b="0" i="0" lang="en-US" sz="1588" u="none" cap="none" strike="noStrik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Uracil (U)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3.1 DeoxyriboNucleic Acid (DNA)</a:t>
            </a:r>
            <a:endParaRPr/>
          </a:p>
        </p:txBody>
      </p:sp>
      <p:sp>
        <p:nvSpPr>
          <p:cNvPr id="177" name="Google Shape;177;p13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Carrier of genetic instructions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805533" y="512298"/>
            <a:ext cx="4397087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DNA Structure</a:t>
            </a:r>
            <a:endParaRPr/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625" y="672600"/>
            <a:ext cx="3794500" cy="387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968557" y="1045703"/>
            <a:ext cx="3794400" cy="3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b="1" lang="en-US" sz="1400">
                <a:latin typeface="Dosis"/>
                <a:ea typeface="Dosis"/>
                <a:cs typeface="Dosis"/>
                <a:sym typeface="Dosis"/>
              </a:rPr>
              <a:t>Double Helix Structure (Watson and Crick, Nature 1953)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Two complementary antiparallel strands, one runs from 5’ to 3’ end and another runs from 3’ to 5’ end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3 major parts – Nitrogenous Base, 5-Carbon Deoxyribose Sugar and Phosphate Group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Four nitrogenous bases – Adenine (A), Cytosine (C), Guanine (G), Thymine (T)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A-T is Double Hydrogen Bond and G-C is Triple Hydrogen Bond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DNA is more stable than RNA due to its Deoxyribose Sugar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498375" y="411000"/>
            <a:ext cx="3840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DNA Replication</a:t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900" y="1683850"/>
            <a:ext cx="4133900" cy="255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4990574" y="280231"/>
            <a:ext cx="40467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5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Initiation</a:t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Helicase enzyme unwinds DNA strands</a:t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Replication fork is created</a:t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RNA Primer is created by Primase enzyme</a:t>
            </a:r>
            <a:endParaRPr/>
          </a:p>
          <a:p>
            <a: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1400">
                <a:latin typeface="Dosis"/>
                <a:ea typeface="Dosis"/>
                <a:cs typeface="Dosis"/>
                <a:sym typeface="Dosis"/>
              </a:rPr>
              <a:t>	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- Primer is starting point of elongation</a:t>
            </a:r>
            <a:endParaRPr b="1" i="1"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Elongation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New DNA Strand grows 1 base at a time as 	   complimentary of leading strand (5’ to 3’)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DNA Polymerase enzyme controls it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Complimentary strand of lagging strand is 	   created in small fragments called Okazaki 	   Fragments (3’ to 5’)</a:t>
            </a:r>
            <a:endParaRPr/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Termination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Exonuclease enzyme removes all the 	 	   primer sequences from new strands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Again, DNA Polymerase fills the gaps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- DNA Ligase enzyme seals all the gaps</a:t>
            </a:r>
            <a:endParaRPr sz="1400" u="sng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964293" y="4309242"/>
            <a:ext cx="7766879" cy="5990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* DNA Replication is Semi-Conservative, because, in new sets of DNA, one strand is newly created but the other strand comes from the ancestor.</a:t>
            </a:r>
            <a:endParaRPr b="1" i="0" sz="14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3.2 RiboNucleic Acid (RNA)</a:t>
            </a:r>
            <a:endParaRPr/>
          </a:p>
        </p:txBody>
      </p:sp>
      <p:sp>
        <p:nvSpPr>
          <p:cNvPr id="198" name="Google Shape;198;p16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Protein Coding and Carrier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805533" y="492123"/>
            <a:ext cx="43971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RNA Structure</a:t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479997" y="1138388"/>
            <a:ext cx="36537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Helix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Strand which generally runs from 5’ to 3’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3 major parts – Nitrogenous Base, 5-Carbon Ribose Sugar and Phosphate Group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Four nitrogenous bases – Adenine (A), Cytosine (C), Guanine (G), Uracil (U)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A-U is Double Hydrogen Bond and G-C is Triple Hydrogen Bond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RNA is less stable than DNA due to its Ribose Sugar’s structure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2625" y="308225"/>
            <a:ext cx="3653700" cy="45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>
            <p:ph type="title"/>
          </p:nvPr>
        </p:nvSpPr>
        <p:spPr>
          <a:xfrm>
            <a:off x="844425" y="-3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RNA Types</a:t>
            </a:r>
            <a:endParaRPr/>
          </a:p>
        </p:txBody>
      </p:sp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723450" y="1652875"/>
            <a:ext cx="2430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latin typeface="Dosis"/>
                <a:ea typeface="Dosis"/>
                <a:cs typeface="Dosis"/>
                <a:sym typeface="Dosis"/>
              </a:rPr>
              <a:t>Messenger RNA (mRNA)</a:t>
            </a:r>
            <a:endParaRPr b="1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Carries a genes coding message for protein from Nucleus to Ribosome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12" name="Google Shape;212;p18"/>
          <p:cNvSpPr txBox="1"/>
          <p:nvPr>
            <p:ph idx="2" type="body"/>
          </p:nvPr>
        </p:nvSpPr>
        <p:spPr>
          <a:xfrm>
            <a:off x="3398952" y="1652875"/>
            <a:ext cx="2430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Transfer RNA (tRNA)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Transfers specific amino acid sequence to ribosome to form Protein</a:t>
            </a:r>
            <a:endParaRPr sz="1200"/>
          </a:p>
        </p:txBody>
      </p:sp>
      <p:sp>
        <p:nvSpPr>
          <p:cNvPr id="213" name="Google Shape;213;p18"/>
          <p:cNvSpPr txBox="1"/>
          <p:nvPr>
            <p:ph idx="3" type="body"/>
          </p:nvPr>
        </p:nvSpPr>
        <p:spPr>
          <a:xfrm>
            <a:off x="5953478" y="1619250"/>
            <a:ext cx="2507349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Ribosomal RNA (rRNA)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Protein and rRNA combinedly forms ribosome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844425" y="3200400"/>
            <a:ext cx="24300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Non-Coding RNA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Not translated into protein. Ex – tRNA, rRNA</a:t>
            </a:r>
            <a:endParaRPr sz="1200"/>
          </a:p>
        </p:txBody>
      </p:sp>
      <p:sp>
        <p:nvSpPr>
          <p:cNvPr id="215" name="Google Shape;215;p18"/>
          <p:cNvSpPr txBox="1"/>
          <p:nvPr>
            <p:ph idx="2" type="body"/>
          </p:nvPr>
        </p:nvSpPr>
        <p:spPr>
          <a:xfrm>
            <a:off x="3398952" y="3200400"/>
            <a:ext cx="2430000" cy="14241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Catalytic RNA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Catalyze chemical reaction. </a:t>
            </a:r>
            <a:endParaRPr sz="1200"/>
          </a:p>
        </p:txBody>
      </p:sp>
      <p:sp>
        <p:nvSpPr>
          <p:cNvPr id="216" name="Google Shape;216;p18"/>
          <p:cNvSpPr txBox="1"/>
          <p:nvPr>
            <p:ph idx="3" type="body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Double Stranded RNA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/>
              <a:t>Contains complementary strands like DNA. Induces gene expression.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ctrTitle"/>
          </p:nvPr>
        </p:nvSpPr>
        <p:spPr>
          <a:xfrm>
            <a:off x="685800" y="1907658"/>
            <a:ext cx="50082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Reference Video</a:t>
            </a:r>
            <a:endParaRPr/>
          </a:p>
        </p:txBody>
      </p:sp>
      <p:sp>
        <p:nvSpPr>
          <p:cNvPr id="222" name="Google Shape;222;p19"/>
          <p:cNvSpPr txBox="1"/>
          <p:nvPr>
            <p:ph idx="1" type="subTitle"/>
          </p:nvPr>
        </p:nvSpPr>
        <p:spPr>
          <a:xfrm>
            <a:off x="1306225" y="2991025"/>
            <a:ext cx="52182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https://youtu.be/C1CRrtkWwu0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https://youtu.be/TNKWgcFPHqw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2925575" y="1145601"/>
            <a:ext cx="4422300" cy="2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Cell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Eukaryotes VS Prokaryotes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AutoNum type="arabicPeriod"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Nucleic Acids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3.1. DeoxyriboNucleic Acid (DNA)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	      * DNA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      * DNA Replication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  3.2. RiboNucleic Acid (RNA) </a:t>
            </a:r>
            <a:endParaRPr b="0" i="0" sz="1400" u="none" cap="none" strike="noStrik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      * RNA 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      * Major RNA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etfullyfunded.com/wp-content/uploads/2017/08/AdobeStock_159229138.jpeg"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5379" y="709979"/>
            <a:ext cx="5476126" cy="365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842482" y="453106"/>
            <a:ext cx="3321442" cy="3563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8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16"/>
              <a:buNone/>
            </a:pPr>
            <a:r>
              <a:rPr lang="en-US" sz="2316"/>
              <a:t>What is Life made of?</a:t>
            </a:r>
            <a:endParaRPr sz="2316"/>
          </a:p>
        </p:txBody>
      </p:sp>
      <p:sp>
        <p:nvSpPr>
          <p:cNvPr id="95" name="Google Shape;95;p3"/>
          <p:cNvSpPr/>
          <p:nvPr/>
        </p:nvSpPr>
        <p:spPr>
          <a:xfrm>
            <a:off x="2094371" y="3100454"/>
            <a:ext cx="1611492" cy="16873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225497" y="1212351"/>
            <a:ext cx="1211112" cy="154742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2613889" y="1212351"/>
            <a:ext cx="1211111" cy="15547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4106397" y="1212351"/>
            <a:ext cx="1211112" cy="154742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5641667" y="1212351"/>
            <a:ext cx="1211112" cy="156204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7254878" y="1212351"/>
            <a:ext cx="1248158" cy="155473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106397" y="3099445"/>
            <a:ext cx="1638564" cy="168831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6145495" y="3084019"/>
            <a:ext cx="1638564" cy="170373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Cell </a:t>
            </a:r>
            <a:endParaRPr/>
          </a:p>
        </p:txBody>
      </p:sp>
      <p:sp>
        <p:nvSpPr>
          <p:cNvPr id="108" name="Google Shape;108;p4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Let’s learn about Eukaryotes and Prokaryotes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1060736" y="667624"/>
            <a:ext cx="2351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84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16"/>
              <a:buNone/>
            </a:pPr>
            <a:r>
              <a:rPr lang="en-US" sz="2316"/>
              <a:t>Cells</a:t>
            </a:r>
            <a:endParaRPr sz="2316"/>
          </a:p>
        </p:txBody>
      </p:sp>
      <p:sp>
        <p:nvSpPr>
          <p:cNvPr id="114" name="Google Shape;114;p5"/>
          <p:cNvSpPr txBox="1"/>
          <p:nvPr/>
        </p:nvSpPr>
        <p:spPr>
          <a:xfrm>
            <a:off x="2778263" y="485045"/>
            <a:ext cx="4325400" cy="21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6931" lvl="0" marL="23533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Fundamental working units of every living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510" lvl="0" marL="234915" marR="0" rtl="0" algn="ctr">
              <a:lnSpc>
                <a:spcPct val="100000"/>
              </a:lnSpc>
              <a:spcBef>
                <a:spcPts val="331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Cell specialization in multicellular organism.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931" lvl="0" marL="235336" marR="0" rtl="0" algn="ctr">
              <a:lnSpc>
                <a:spcPct val="100000"/>
              </a:lnSpc>
              <a:spcBef>
                <a:spcPts val="337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Tissues are groups of cells for a particular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1285" lvl="1" marL="764842" marR="0" rtl="0" algn="ctr">
              <a:lnSpc>
                <a:spcPct val="100000"/>
              </a:lnSpc>
              <a:spcBef>
                <a:spcPts val="298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Fourteen major tissue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6130" marR="0" rtl="0" algn="ctr">
              <a:lnSpc>
                <a:spcPct val="100000"/>
              </a:lnSpc>
              <a:spcBef>
                <a:spcPts val="268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Dosis"/>
              <a:buNone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–  Bone, muscle, nerve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931" lvl="0" marL="235336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Organs are formed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931" lvl="0" marL="235336" marR="0" rtl="0" algn="ctr">
              <a:lnSpc>
                <a:spcPct val="100000"/>
              </a:lnSpc>
              <a:spcBef>
                <a:spcPts val="331"/>
              </a:spcBef>
              <a:spcAft>
                <a:spcPts val="0"/>
              </a:spcAft>
              <a:buClr>
                <a:srgbClr val="33339A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More than 200 different cell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09" lvl="0" marL="500089" marR="0" rtl="0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With lots of variety in every sense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9109" lvl="0" marL="500089" marR="0" rtl="0" algn="ctr">
              <a:lnSpc>
                <a:spcPct val="100000"/>
              </a:lnSpc>
              <a:spcBef>
                <a:spcPts val="311"/>
              </a:spcBef>
              <a:spcAft>
                <a:spcPts val="0"/>
              </a:spcAft>
              <a:buClr>
                <a:srgbClr val="415665"/>
              </a:buClr>
              <a:buSzPts val="1400"/>
              <a:buFont typeface="Arial"/>
              <a:buChar char="–"/>
            </a:pPr>
            <a:r>
              <a:rPr b="0" i="0" lang="en-US" sz="1400" u="none" cap="none" strike="noStrik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But the genetic code is same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621924" y="3220097"/>
            <a:ext cx="718500" cy="107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5253752" y="3220097"/>
            <a:ext cx="945600" cy="107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2717833" y="3220098"/>
            <a:ext cx="945600" cy="107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4040662" y="3220097"/>
            <a:ext cx="835800" cy="10716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"/>
          <p:cNvSpPr/>
          <p:nvPr/>
        </p:nvSpPr>
        <p:spPr>
          <a:xfrm>
            <a:off x="6576580" y="3220097"/>
            <a:ext cx="945600" cy="10716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7"/>
              <a:buFont typeface="Arial"/>
              <a:buNone/>
            </a:pPr>
            <a:r>
              <a:t/>
            </a:r>
            <a:endParaRPr b="0" i="0" sz="92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402748" y="4560684"/>
            <a:ext cx="404252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2602872" y="4560683"/>
            <a:ext cx="370635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3841616" y="4560683"/>
            <a:ext cx="420641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4839961" y="4523383"/>
            <a:ext cx="4968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/>
        </p:nvSpPr>
        <p:spPr>
          <a:xfrm>
            <a:off x="6555118" y="4560682"/>
            <a:ext cx="235744" cy="18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40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1"/>
              <a:buFont typeface="Arial"/>
              <a:buNone/>
            </a:pPr>
            <a:r>
              <a:rPr b="0" i="0" lang="en-US" sz="119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</a:t>
            </a:r>
            <a:endParaRPr b="0" i="0" sz="119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877453" y="512298"/>
            <a:ext cx="2032259" cy="53343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2 types of Cells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1499081" y="1732797"/>
            <a:ext cx="3436741" cy="2601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Dosis"/>
                <a:ea typeface="Dosis"/>
                <a:cs typeface="Dosis"/>
                <a:sym typeface="Dosis"/>
              </a:rPr>
              <a:t>Eukaryotic Cells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>
                <a:latin typeface="Dosis"/>
                <a:ea typeface="Dosis"/>
                <a:cs typeface="Dosis"/>
                <a:sym typeface="Dosis"/>
              </a:rPr>
              <a:t>Prokaryotic Cells</a:t>
            </a:r>
            <a:br>
              <a:rPr lang="en-US" sz="2000">
                <a:latin typeface="Dosis"/>
                <a:ea typeface="Dosis"/>
                <a:cs typeface="Dosis"/>
                <a:sym typeface="Dosis"/>
              </a:rPr>
            </a:b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805533" y="498298"/>
            <a:ext cx="203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Eukaryotic Cells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5296925" y="1581096"/>
            <a:ext cx="34368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or Multi Cell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Are called Eukaryotes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Have Nucleus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Have membrane bounded organelles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r>
              <a:rPr lang="en-US" sz="1400">
                <a:latin typeface="Dosis"/>
                <a:ea typeface="Dosis"/>
                <a:cs typeface="Dosis"/>
                <a:sym typeface="Dosis"/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Have chromosomes inside Nucleus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Seen in most of the life forms</a:t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533" y="1445121"/>
            <a:ext cx="3833057" cy="2873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812258" y="505573"/>
            <a:ext cx="21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Prokaryotic Cells</a:t>
            </a:r>
            <a:endParaRPr/>
          </a:p>
        </p:txBody>
      </p:sp>
      <p:sp>
        <p:nvSpPr>
          <p:cNvPr id="143" name="Google Shape;143;p8"/>
          <p:cNvSpPr txBox="1"/>
          <p:nvPr>
            <p:ph idx="1" type="body"/>
          </p:nvPr>
        </p:nvSpPr>
        <p:spPr>
          <a:xfrm>
            <a:off x="914142" y="1418864"/>
            <a:ext cx="3794492" cy="2774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Single Cell organism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Are called Prokaryotes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No Nucleus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No other membrane bounded organelles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One piece of rolled up DNA floating in cellular fluid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indent="-88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Mostly some forms of very ancient Bacteria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 b="27632" l="0" r="38442" t="-11907"/>
          <a:stretch/>
        </p:blipFill>
        <p:spPr>
          <a:xfrm>
            <a:off x="3142424" y="1351350"/>
            <a:ext cx="5244499" cy="31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Nucleic Acid</a:t>
            </a:r>
            <a:endParaRPr/>
          </a:p>
        </p:txBody>
      </p:sp>
      <p:sp>
        <p:nvSpPr>
          <p:cNvPr id="150" name="Google Shape;150;p9"/>
          <p:cNvSpPr txBox="1"/>
          <p:nvPr>
            <p:ph idx="1" type="subTitle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2022-05-30T15:15:34Z</dcterms:created>
  <dc:creator>Nafis Neehal</dc:creator>
</cp:coreProperties>
</file>