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7010400" cy="9296400"/>
  <p:embeddedFontLst>
    <p:embeddedFont>
      <p:font typeface="Roboto Slab"/>
      <p:regular r:id="rId32"/>
      <p:bold r:id="rId33"/>
    </p:embeddedFont>
    <p:embeddedFont>
      <p:font typeface="Dosis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hVNmBHh8Wunoo7BDzVay2+xkxf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bold.fntdata"/><Relationship Id="rId10" Type="http://schemas.openxmlformats.org/officeDocument/2006/relationships/slide" Target="slides/slide5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35" Type="http://schemas.openxmlformats.org/officeDocument/2006/relationships/font" Target="fonts/Dosis-bold.fntdata"/><Relationship Id="rId12" Type="http://schemas.openxmlformats.org/officeDocument/2006/relationships/slide" Target="slides/slide7.xml"/><Relationship Id="rId34" Type="http://schemas.openxmlformats.org/officeDocument/2006/relationships/font" Target="fonts/Dosis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3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3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8" name="Google Shape;58;p3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9" name="Google Shape;59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63" name="Google Shape;6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0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4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1907658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3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3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29" name="Google Shape;29;p3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3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3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3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3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youtube.com/watch?v=ONGdehkB8j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7.jpg"/><Relationship Id="rId5" Type="http://schemas.openxmlformats.org/officeDocument/2006/relationships/image" Target="../media/image15.jpg"/><Relationship Id="rId6" Type="http://schemas.openxmlformats.org/officeDocument/2006/relationships/image" Target="../media/image8.jpg"/><Relationship Id="rId7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"/>
          <p:cNvGrpSpPr/>
          <p:nvPr/>
        </p:nvGrpSpPr>
        <p:grpSpPr>
          <a:xfrm>
            <a:off x="7211600" y="68"/>
            <a:ext cx="1932459" cy="4135885"/>
            <a:chOff x="5160100" y="1609475"/>
            <a:chExt cx="975300" cy="2005375"/>
          </a:xfrm>
        </p:grpSpPr>
        <p:sp>
          <p:nvSpPr>
            <p:cNvPr id="74" name="Google Shape;74;p1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"/>
          <p:cNvSpPr txBox="1"/>
          <p:nvPr>
            <p:ph type="ctrTitle"/>
          </p:nvPr>
        </p:nvSpPr>
        <p:spPr>
          <a:xfrm>
            <a:off x="818503" y="490775"/>
            <a:ext cx="53097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/>
              <a:t>DNA Sequen cing</a:t>
            </a:r>
            <a:endParaRPr sz="5400"/>
          </a:p>
        </p:txBody>
      </p:sp>
      <p:grpSp>
        <p:nvGrpSpPr>
          <p:cNvPr id="77" name="Google Shape;77;p1"/>
          <p:cNvGrpSpPr/>
          <p:nvPr/>
        </p:nvGrpSpPr>
        <p:grpSpPr>
          <a:xfrm>
            <a:off x="8370783" y="740483"/>
            <a:ext cx="275897" cy="305482"/>
            <a:chOff x="5382800" y="412975"/>
            <a:chExt cx="433800" cy="433800"/>
          </a:xfrm>
        </p:grpSpPr>
        <p:sp>
          <p:nvSpPr>
            <p:cNvPr id="78" name="Google Shape;78;p1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Lecture – 4 </a:t>
            </a:r>
            <a:endParaRPr b="0" i="0" sz="2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45061" y="3728709"/>
            <a:ext cx="480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Taslima Ferdaus Shuva, Sr. Lecturer, Department of CSE, DIU</a:t>
            </a:r>
            <a:endParaRPr b="0" i="0" sz="16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805533" y="512298"/>
            <a:ext cx="4313005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3 – Electrophoresis in Capillary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5408489" y="232480"/>
            <a:ext cx="3297600" cy="18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Sort the newly synthesized DNA strands by length (</a:t>
            </a:r>
            <a:r>
              <a:rPr lang="en-US" sz="900">
                <a:latin typeface="Dosis"/>
                <a:ea typeface="Dosis"/>
                <a:cs typeface="Dosis"/>
                <a:sym typeface="Dosis"/>
              </a:rPr>
              <a:t>নতুন সংশ্লেষিত ডিএনএ স্ট্র্যান্ডগুলি দৈর্ঘ্য অনুসারে সাজান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Strands are loaded inside a capillary tube                            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An electrical negative charge pulls positively charged DNA strands through the capillary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Emerged strands pass through a laser beam that excites the ddNTP fluorescent dye at the end of each strand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Beam causes dye to glow in a specific wavelength/color which is captured by photocell and stored in a computer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Computer than maps each color to each nucleotide sequentially and generates final sequence output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805533" y="1090367"/>
            <a:ext cx="3297621" cy="18819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788608" y="3461054"/>
            <a:ext cx="1064920" cy="14020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2224600" y="3461050"/>
            <a:ext cx="1152300" cy="1325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42" l="0" r="639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 rot="-7025943">
            <a:off x="1112370" y="2966516"/>
            <a:ext cx="627993" cy="18918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DB7C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 rot="10800000">
            <a:off x="1788077" y="4067501"/>
            <a:ext cx="383147" cy="18918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DB7C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3014" y="3369850"/>
            <a:ext cx="1741647" cy="14753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/>
          <p:nvPr/>
        </p:nvSpPr>
        <p:spPr>
          <a:xfrm rot="10800000">
            <a:off x="3099792" y="4067501"/>
            <a:ext cx="428075" cy="18918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DB7C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 Second / Next Gen Sequencing</a:t>
            </a:r>
            <a:endParaRPr/>
          </a:p>
        </p:txBody>
      </p:sp>
      <p:sp>
        <p:nvSpPr>
          <p:cNvPr id="184" name="Google Shape;184;p11"/>
          <p:cNvSpPr txBox="1"/>
          <p:nvPr>
            <p:ph idx="1" type="subTitle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Less Costly methods, mostly Short Read Sequences, High number of reads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805533" y="512298"/>
            <a:ext cx="2484205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454/Roche (2005)</a:t>
            </a:r>
            <a:endParaRPr/>
          </a:p>
        </p:txBody>
      </p:sp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1053593" y="1424101"/>
            <a:ext cx="4075455" cy="276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Pyrosequencing technique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Long Read Sequencing (length up to 700 bps)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Accuracy 99.9%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Can sequence up to 1 Million reads/run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Fast (around 24 hours/run)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Expensive (costs around $10 per 1 million base)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7117" y="1242191"/>
            <a:ext cx="2690648" cy="269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805533" y="512298"/>
            <a:ext cx="2484205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ABI SOLiD (2006)</a:t>
            </a:r>
            <a:endParaRPr/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248" y="1421174"/>
            <a:ext cx="3042745" cy="281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4690172" y="1329509"/>
            <a:ext cx="4201580" cy="2706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SOLiD (Sequence by Ligation)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Short Read Sequencing (length up to 100 bps)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Accuracy 99.9%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Can sequence up to 1.4 Billion reads/run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Time around 1-2 weeks, Slower than other sequencers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Cheap (costs around $0.13 per 1 million base)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805533" y="512298"/>
            <a:ext cx="3051764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Illumina / Solexa (2007)</a:t>
            </a:r>
            <a:endParaRPr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1053593" y="1424101"/>
            <a:ext cx="4075455" cy="276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Sequencing by Synthesis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Short Read Sequencing (length up to 300 bps)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Accuracy 99.9%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Can sequence up to 3 Billion reads/run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Moderately Slow (around 1-11 days/run)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Expensive Equipment, run cost is low (costs around $0.05-$0.15)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172" y="1497673"/>
            <a:ext cx="3702554" cy="2535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ctrTitle"/>
          </p:nvPr>
        </p:nvSpPr>
        <p:spPr>
          <a:xfrm>
            <a:off x="685800" y="1271752"/>
            <a:ext cx="8121869" cy="16811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4. Third / Next-Next Gen Sequencing</a:t>
            </a:r>
            <a:endParaRPr/>
          </a:p>
        </p:txBody>
      </p:sp>
      <p:sp>
        <p:nvSpPr>
          <p:cNvPr id="211" name="Google Shape;211;p15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Long reads, Higher error rate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652983" y="490498"/>
            <a:ext cx="3377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Pacific Biosciences (PacBio)</a:t>
            </a:r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4" y="1524533"/>
            <a:ext cx="3627741" cy="245810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4537622" y="1307709"/>
            <a:ext cx="4201500" cy="2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Single Molecule Real Time Sequencing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Long Read Sequencing (length up to 40,000 bps)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Accuracy 87%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Can sequence up to 500-1000 Mega reads/run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Time around 30 minutes – 4 hours, Faster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Expensive Equipment, run cost is low (costs around $0.13-$0.60)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805533" y="512298"/>
            <a:ext cx="4397087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Oxford Nanopore</a:t>
            </a: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3014" y="1870031"/>
            <a:ext cx="3457907" cy="230707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/>
          <p:nvPr>
            <p:ph idx="1" type="body"/>
          </p:nvPr>
        </p:nvSpPr>
        <p:spPr>
          <a:xfrm>
            <a:off x="805533" y="1470638"/>
            <a:ext cx="4201580" cy="3164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Nanopore sequencing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Very Long Read Sequencing (length up 500 kb), Portable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Accuracy 92-97%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Depends on read length selected by user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Time around 1 minutes – 48 hours, Faster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Expensive Equipment, run cost is low (costs around $500-$999 per flow cell)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ctrTitle"/>
          </p:nvPr>
        </p:nvSpPr>
        <p:spPr>
          <a:xfrm>
            <a:off x="685800" y="2007476"/>
            <a:ext cx="8174421" cy="9453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5. Miscellaneous Terms</a:t>
            </a:r>
            <a:endParaRPr/>
          </a:p>
        </p:txBody>
      </p:sp>
      <p:sp>
        <p:nvSpPr>
          <p:cNvPr id="231" name="Google Shape;231;p18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Some comparisons, terms etc.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idx="4294967295" type="ctrTitle"/>
          </p:nvPr>
        </p:nvSpPr>
        <p:spPr>
          <a:xfrm>
            <a:off x="844426" y="187766"/>
            <a:ext cx="7241338" cy="9879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Oligonucleotide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7" name="Google Shape;237;p19"/>
          <p:cNvSpPr txBox="1"/>
          <p:nvPr>
            <p:ph idx="4294967295" type="subTitle"/>
          </p:nvPr>
        </p:nvSpPr>
        <p:spPr>
          <a:xfrm>
            <a:off x="844426" y="1736857"/>
            <a:ext cx="4515851" cy="196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361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Char char="▹"/>
            </a:pPr>
            <a:r>
              <a:rPr b="0" i="0" lang="en-US" sz="1400" u="sng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rPr>
              <a:t>Short sequences of DNA or RNA</a:t>
            </a:r>
            <a:endParaRPr b="0" i="0" sz="3000" u="sng" cap="none" strike="noStrik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Char char="▹"/>
            </a:pPr>
            <a:r>
              <a:rPr b="0" i="0" lang="en-US" sz="1400" u="sng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rPr>
              <a:t>Typically less than 20bp</a:t>
            </a:r>
            <a:endParaRPr b="0" i="0" sz="3000" u="sng" cap="none" strike="noStrik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Char char="▹"/>
            </a:pPr>
            <a:r>
              <a:rPr b="0" i="0" lang="en-US" sz="1400" u="sng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rPr>
              <a:t>Oligonucleotide of ‘k’ bases length is called k-mer. </a:t>
            </a:r>
            <a:endParaRPr b="0" i="0" sz="3000" u="sng" cap="none" strike="noStrik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t/>
            </a:r>
            <a:endParaRPr b="0" i="0" sz="1800" u="sng" cap="none" strike="noStrike">
              <a:solidFill>
                <a:schemeClr val="accent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38" name="Google Shape;238;p19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239" name="Google Shape;239;p1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19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244" name="Google Shape;244;p1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8" name="Google Shape;2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397933" y="1397876"/>
            <a:ext cx="3809294" cy="214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ctrTitle"/>
          </p:nvPr>
        </p:nvSpPr>
        <p:spPr>
          <a:xfrm>
            <a:off x="685800" y="1907658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idx="4294967295" type="ctrTitle"/>
          </p:nvPr>
        </p:nvSpPr>
        <p:spPr>
          <a:xfrm>
            <a:off x="743350" y="119900"/>
            <a:ext cx="76938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Denaturation and Annealing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4" name="Google Shape;254;p20"/>
          <p:cNvSpPr txBox="1"/>
          <p:nvPr>
            <p:ph idx="4294967295" type="subTitle"/>
          </p:nvPr>
        </p:nvSpPr>
        <p:spPr>
          <a:xfrm>
            <a:off x="4871763" y="1051399"/>
            <a:ext cx="35559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Denaturation</a:t>
            </a:r>
            <a:br>
              <a:rPr b="1" i="0" lang="en-U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	-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Energy of heat pull apart two DNA 	    	    strands</a:t>
            </a:r>
            <a:br>
              <a:rPr b="1" i="0" lang="en-U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	- </a:t>
            </a: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Happens at a critical temperature 	    	    denoted T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m</a:t>
            </a:r>
            <a:endParaRPr b="1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Annealing</a:t>
            </a:r>
            <a:endParaRPr b="1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          - Decrease temperature, and strands are joined back together</a:t>
            </a:r>
            <a:endParaRPr b="1" i="0" sz="3000" u="none" cap="none" strike="noStrike">
              <a:solidFill>
                <a:srgbClr val="000000"/>
              </a:solidFill>
              <a:highlight>
                <a:srgbClr val="FFFF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1206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          - Only complementary bases will bond 	</a:t>
            </a:r>
            <a:endParaRPr b="1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55" name="Google Shape;255;p20"/>
          <p:cNvGrpSpPr/>
          <p:nvPr/>
        </p:nvGrpSpPr>
        <p:grpSpPr>
          <a:xfrm rot="10402625">
            <a:off x="5976059" y="5792324"/>
            <a:ext cx="1641238" cy="2114415"/>
            <a:chOff x="1278900" y="2333250"/>
            <a:chExt cx="381175" cy="381175"/>
          </a:xfrm>
        </p:grpSpPr>
        <p:sp>
          <p:nvSpPr>
            <p:cNvPr id="256" name="Google Shape;256;p2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20"/>
          <p:cNvSpPr/>
          <p:nvPr/>
        </p:nvSpPr>
        <p:spPr>
          <a:xfrm>
            <a:off x="752838" y="1051400"/>
            <a:ext cx="3875700" cy="376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idx="4294967295" type="ctrTitle"/>
          </p:nvPr>
        </p:nvSpPr>
        <p:spPr>
          <a:xfrm>
            <a:off x="143266" y="925047"/>
            <a:ext cx="5840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Plasmid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6" name="Google Shape;266;p21"/>
          <p:cNvSpPr txBox="1"/>
          <p:nvPr>
            <p:ph idx="4294967295" type="subTitle"/>
          </p:nvPr>
        </p:nvSpPr>
        <p:spPr>
          <a:xfrm>
            <a:off x="496702" y="1502565"/>
            <a:ext cx="39699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361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Small, circular piece of DNA often found in bacteria.</a:t>
            </a:r>
            <a:endParaRPr b="0" i="0" sz="3000" u="none" cap="none" strike="noStrike">
              <a:solidFill>
                <a:srgbClr val="000000"/>
              </a:solidFill>
              <a:highlight>
                <a:srgbClr val="FFFF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Sizes of 2.5-20 kb</a:t>
            </a:r>
            <a:endParaRPr b="0" i="0" sz="3000" u="none" cap="none" strike="noStrike">
              <a:solidFill>
                <a:srgbClr val="000000"/>
              </a:solidFill>
              <a:highlight>
                <a:srgbClr val="FFFF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Plasmid using method -  </a:t>
            </a:r>
            <a:endParaRPr b="0" i="0" sz="3000" u="none" cap="none" strike="noStrike">
              <a:solidFill>
                <a:srgbClr val="000000"/>
              </a:solidFill>
              <a:highlight>
                <a:srgbClr val="FFFF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1206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      * Isolate them in large quantities</a:t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  <a:p>
            <a:pPr indent="0" lvl="0" marL="1206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      * Cut and splice them, adding whatever DNA needed</a:t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  <a:p>
            <a:pPr indent="0" lvl="0" marL="1206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      * Put them back into bacteria, where they'll replicate along with the bacteria's own DNA</a:t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  <a:p>
            <a:pPr indent="0" lvl="0" marL="1206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      * Isolate them again - getting billions of copies of whatever DNA was inserted into the plasmid</a:t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268" name="Google Shape;268;p2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1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273" name="Google Shape;273;p2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7" name="Google Shape;277;p21"/>
          <p:cNvPicPr preferRelativeResize="0"/>
          <p:nvPr/>
        </p:nvPicPr>
        <p:blipFill rotWithShape="1">
          <a:blip r:embed="rId3">
            <a:alphaModFix/>
          </a:blip>
          <a:srcRect b="10185" l="4716" r="10184" t="10027"/>
          <a:stretch/>
        </p:blipFill>
        <p:spPr>
          <a:xfrm>
            <a:off x="4572000" y="815300"/>
            <a:ext cx="4340775" cy="37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idx="4294967295" type="ctrTitle"/>
          </p:nvPr>
        </p:nvSpPr>
        <p:spPr>
          <a:xfrm>
            <a:off x="739320" y="293179"/>
            <a:ext cx="7889671" cy="7161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000"/>
              <a:buFont typeface="Dosis"/>
              <a:buNone/>
            </a:pPr>
            <a:r>
              <a:rPr b="0" i="0" lang="en-US" sz="40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Bacterial Artificial Chromosome (BAC)</a:t>
            </a:r>
            <a:endParaRPr b="0" i="0" sz="40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3" name="Google Shape;283;p22"/>
          <p:cNvSpPr txBox="1"/>
          <p:nvPr>
            <p:ph idx="4294967295" type="subTitle"/>
          </p:nvPr>
        </p:nvSpPr>
        <p:spPr>
          <a:xfrm>
            <a:off x="5002922" y="1795188"/>
            <a:ext cx="3804745" cy="2029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361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▹"/>
            </a:pP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Used like a plasmid</a:t>
            </a:r>
            <a:endParaRPr b="1" i="0" sz="3000" u="none" cap="none" strike="noStrike">
              <a:solidFill>
                <a:srgbClr val="000000"/>
              </a:solidFill>
              <a:highlight>
                <a:srgbClr val="FFFF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▹"/>
            </a:pP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BACs carry DNA from humans or mice or any other living being, and is inserted into a host bacterium for replication</a:t>
            </a:r>
            <a:endParaRPr b="1" i="0" sz="3000" u="none" cap="none" strike="noStrike">
              <a:solidFill>
                <a:srgbClr val="000000"/>
              </a:solidFill>
              <a:highlight>
                <a:srgbClr val="FFFF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88900" lvl="0" marL="36195" marR="5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▹"/>
            </a:pPr>
            <a:r>
              <a:rPr b="1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BAC is artificially constructed, unlike Plasmid</a:t>
            </a:r>
            <a:endParaRPr b="1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84" name="Google Shape;284;p22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285" name="Google Shape;285;p2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9" name="Google Shape;289;p22"/>
          <p:cNvPicPr preferRelativeResize="0"/>
          <p:nvPr/>
        </p:nvPicPr>
        <p:blipFill rotWithShape="1">
          <a:blip r:embed="rId3">
            <a:alphaModFix/>
          </a:blip>
          <a:srcRect b="21030" l="0" r="0" t="0"/>
          <a:stretch/>
        </p:blipFill>
        <p:spPr>
          <a:xfrm>
            <a:off x="1300950" y="1662100"/>
            <a:ext cx="3039275" cy="26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>
            <p:ph idx="4294967295" type="ctrTitle"/>
          </p:nvPr>
        </p:nvSpPr>
        <p:spPr>
          <a:xfrm>
            <a:off x="760341" y="211259"/>
            <a:ext cx="5840155" cy="9644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Cloning Vector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5" name="Google Shape;295;p23"/>
          <p:cNvSpPr txBox="1"/>
          <p:nvPr>
            <p:ph idx="4294967295" type="subTitle"/>
          </p:nvPr>
        </p:nvSpPr>
        <p:spPr>
          <a:xfrm>
            <a:off x="872044" y="1858202"/>
            <a:ext cx="3969828" cy="1896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361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Dosis"/>
                <a:ea typeface="Dosis"/>
                <a:cs typeface="Dosis"/>
                <a:sym typeface="Dosis"/>
              </a:rPr>
              <a:t>A cloning vector is a small piece of DNA, taken from a virus, a plasmid, or the cell of a higher organism, that can be stably maintained in an organism, and into which a foreign DNA fragment can be inserted for cloning purposes.</a:t>
            </a:r>
            <a:endParaRPr b="0" i="0" sz="3000" u="none" cap="none" strike="noStrike">
              <a:solidFill>
                <a:srgbClr val="000000"/>
              </a:solidFill>
              <a:highlight>
                <a:srgbClr val="FFFF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96" name="Google Shape;296;p23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297" name="Google Shape;297;p23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23"/>
          <p:cNvGrpSpPr/>
          <p:nvPr/>
        </p:nvGrpSpPr>
        <p:grpSpPr>
          <a:xfrm>
            <a:off x="6098896" y="335882"/>
            <a:ext cx="320378" cy="320378"/>
            <a:chOff x="1278900" y="2333250"/>
            <a:chExt cx="381175" cy="381175"/>
          </a:xfrm>
        </p:grpSpPr>
        <p:sp>
          <p:nvSpPr>
            <p:cNvPr id="302" name="Google Shape;302;p23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6" name="Google Shape;3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475" y="1440450"/>
            <a:ext cx="3803225" cy="24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D039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4294967295" type="ctrTitle"/>
          </p:nvPr>
        </p:nvSpPr>
        <p:spPr>
          <a:xfrm>
            <a:off x="1284423" y="39342"/>
            <a:ext cx="7173899" cy="894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8%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2" name="Google Shape;312;p24"/>
          <p:cNvSpPr txBox="1"/>
          <p:nvPr>
            <p:ph idx="4294967295" type="subTitle"/>
          </p:nvPr>
        </p:nvSpPr>
        <p:spPr>
          <a:xfrm>
            <a:off x="1284422" y="665100"/>
            <a:ext cx="7173899" cy="4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Human DNA is made of Ancient Viruses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3" name="Google Shape;313;p24"/>
          <p:cNvSpPr txBox="1"/>
          <p:nvPr>
            <p:ph idx="4294967295" type="ctrTitle"/>
          </p:nvPr>
        </p:nvSpPr>
        <p:spPr>
          <a:xfrm>
            <a:off x="1284415" y="2394814"/>
            <a:ext cx="7173899" cy="894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50 Years Time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4" name="Google Shape;314;p24"/>
          <p:cNvSpPr txBox="1"/>
          <p:nvPr>
            <p:ph idx="4294967295" type="subTitle"/>
          </p:nvPr>
        </p:nvSpPr>
        <p:spPr>
          <a:xfrm>
            <a:off x="1284412" y="3010103"/>
            <a:ext cx="6335582" cy="4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 entire human genome at a speed of 60 wpm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24"/>
          <p:cNvSpPr txBox="1"/>
          <p:nvPr>
            <p:ph idx="4294967295" type="ctrTitle"/>
          </p:nvPr>
        </p:nvSpPr>
        <p:spPr>
          <a:xfrm>
            <a:off x="1284421" y="1091048"/>
            <a:ext cx="7173899" cy="894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700 Terabytes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6" name="Google Shape;316;p24"/>
          <p:cNvSpPr txBox="1"/>
          <p:nvPr>
            <p:ph idx="4294967295" type="subTitle"/>
          </p:nvPr>
        </p:nvSpPr>
        <p:spPr>
          <a:xfrm>
            <a:off x="1284412" y="1816777"/>
            <a:ext cx="5263529" cy="615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can be stored in 1gm DNA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7023016" y="457950"/>
            <a:ext cx="2120984" cy="4361089"/>
          </a:xfrm>
          <a:custGeom>
            <a:rect b="b" l="l" r="r" t="t"/>
            <a:pathLst>
              <a:path extrusionOk="0" h="80215" w="39012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1284415" y="3473303"/>
            <a:ext cx="7173899" cy="894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99.9%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1284412" y="4130421"/>
            <a:ext cx="5967723" cy="4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Human DNA is identical, 0.01% creates human diversity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idx="4294967295" type="ctrTitle"/>
          </p:nvPr>
        </p:nvSpPr>
        <p:spPr>
          <a:xfrm>
            <a:off x="1773930" y="1645511"/>
            <a:ext cx="60084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9600"/>
              <a:buFont typeface="Dosis"/>
              <a:buNone/>
            </a:pPr>
            <a:r>
              <a:rPr b="1" i="0" lang="en-US" sz="96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Impressed?</a:t>
            </a:r>
            <a:endParaRPr b="0" i="0" sz="96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2740655" y="1560767"/>
            <a:ext cx="3662700" cy="523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BE CONTINUED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idx="4294967295" type="ctrTitle"/>
          </p:nvPr>
        </p:nvSpPr>
        <p:spPr>
          <a:xfrm>
            <a:off x="739321" y="186400"/>
            <a:ext cx="7889671" cy="9401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Youtube Links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1" name="Google Shape;331;p26"/>
          <p:cNvSpPr txBox="1"/>
          <p:nvPr>
            <p:ph idx="4294967295" type="subTitle"/>
          </p:nvPr>
        </p:nvSpPr>
        <p:spPr>
          <a:xfrm>
            <a:off x="956439" y="1474810"/>
            <a:ext cx="77988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361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▹"/>
            </a:pPr>
            <a:r>
              <a:rPr b="0" i="0" lang="en-US" sz="18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Sanger Sequencing - </a:t>
            </a:r>
            <a:r>
              <a:rPr b="0" i="0" lang="en-US" sz="1800" u="sng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https://www.youtube.com/watch?v=ONGdehkB8jU</a:t>
            </a:r>
            <a:r>
              <a:rPr b="0" i="0" lang="en-US" sz="18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0" i="0" sz="1800" u="none" cap="none" strike="noStrike">
              <a:solidFill>
                <a:schemeClr val="lt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32" name="Google Shape;332;p26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333" name="Google Shape;333;p2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ctrTitle"/>
          </p:nvPr>
        </p:nvSpPr>
        <p:spPr>
          <a:xfrm>
            <a:off x="685800" y="103758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2468000" y="1365246"/>
            <a:ext cx="40113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DNA Sequencing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First Gen Sequencing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-Sanger Method (1977)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Second / Next Gen Sequencing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- 454/Roche (2005)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ABI SOLiD (2006)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Illumina/Solexa (2007)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Third / Next-Next Gen Sequencing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Pacific Biosciences (PacBio)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Oxford Nanopore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Miscellaneous Terms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1. DNA Sequencing </a:t>
            </a:r>
            <a:endParaRPr/>
          </a:p>
        </p:txBody>
      </p:sp>
      <p:sp>
        <p:nvSpPr>
          <p:cNvPr id="100" name="Google Shape;100;p4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rPr lang="en-US"/>
              <a:t>Determining nucleotide sequences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4294967295" type="ctrTitle"/>
          </p:nvPr>
        </p:nvSpPr>
        <p:spPr>
          <a:xfrm>
            <a:off x="1041159" y="899244"/>
            <a:ext cx="3696000" cy="1672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DNA Sequencing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p5"/>
          <p:cNvSpPr txBox="1"/>
          <p:nvPr>
            <p:ph idx="4294967295" type="subTitle"/>
          </p:nvPr>
        </p:nvSpPr>
        <p:spPr>
          <a:xfrm>
            <a:off x="844426" y="2777381"/>
            <a:ext cx="4515851" cy="196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3619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</a:pPr>
            <a:r>
              <a:rPr b="0" i="0" lang="en-US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DNA sequencing is the process of determining the precise order of nucleotides (A, T, G, C) within a DNA molecule.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7" name="Google Shape;107;p5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08" name="Google Shape;108;p5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5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13" name="Google Shape;113;p5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2566" y="1706244"/>
            <a:ext cx="3013215" cy="195105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86925" y="1751750"/>
            <a:ext cx="7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2. First Generation Sequencing</a:t>
            </a:r>
            <a:endParaRPr/>
          </a:p>
        </p:txBody>
      </p:sp>
      <p:sp>
        <p:nvSpPr>
          <p:cNvPr id="124" name="Google Shape;124;p6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Predominant method for sequencing for decades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05533" y="531348"/>
            <a:ext cx="214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Sanger Method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998460" y="617360"/>
            <a:ext cx="37944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Developed by Frederick Sanger in 1977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Most popular and predominant method for DNA Sequencing for decades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Can read up to 2000 bps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Slow and expensive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Labor intensive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Human Genome Project was completed using Sanger Sequencing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-708" l="0" r="0" t="710"/>
          <a:stretch/>
        </p:blipFill>
        <p:spPr>
          <a:xfrm>
            <a:off x="4978800" y="39200"/>
            <a:ext cx="3896625" cy="50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05533" y="512298"/>
            <a:ext cx="321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1 - DNA Preperation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5444358" y="1445121"/>
            <a:ext cx="34368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Cut DNA into a smaller piece for sequencing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Insert into Plasmid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Insert Plasmid inside Bacteria Cell and let it multiply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Extract all the necessary Plasmids and from Plasmid, isolate the DNA for sequencing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38" name="Google Shape;138;p8"/>
          <p:cNvGrpSpPr/>
          <p:nvPr/>
        </p:nvGrpSpPr>
        <p:grpSpPr>
          <a:xfrm>
            <a:off x="1057782" y="1050932"/>
            <a:ext cx="4065633" cy="3595072"/>
            <a:chOff x="889616" y="1092973"/>
            <a:chExt cx="4065633" cy="3595072"/>
          </a:xfrm>
        </p:grpSpPr>
        <p:grpSp>
          <p:nvGrpSpPr>
            <p:cNvPr id="139" name="Google Shape;139;p8"/>
            <p:cNvGrpSpPr/>
            <p:nvPr/>
          </p:nvGrpSpPr>
          <p:grpSpPr>
            <a:xfrm>
              <a:off x="889616" y="1092973"/>
              <a:ext cx="4065633" cy="3595072"/>
              <a:chOff x="899906" y="682770"/>
              <a:chExt cx="7540599" cy="6165354"/>
            </a:xfrm>
          </p:grpSpPr>
          <p:sp>
            <p:nvSpPr>
              <p:cNvPr id="140" name="Google Shape;140;p8"/>
              <p:cNvSpPr/>
              <p:nvPr/>
            </p:nvSpPr>
            <p:spPr>
              <a:xfrm>
                <a:off x="1363057" y="6009925"/>
                <a:ext cx="7077448" cy="838199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1482174" y="869553"/>
                <a:ext cx="1409698" cy="1314449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958807" y="682770"/>
                <a:ext cx="1885947" cy="1676399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1565735" y="2428895"/>
                <a:ext cx="3733795" cy="1495042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589356" y="4333526"/>
                <a:ext cx="3710174" cy="1184148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8"/>
              <p:cNvSpPr txBox="1"/>
              <p:nvPr/>
            </p:nvSpPr>
            <p:spPr>
              <a:xfrm>
                <a:off x="899906" y="1157306"/>
                <a:ext cx="5538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127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8"/>
              <p:cNvSpPr txBox="1"/>
              <p:nvPr/>
            </p:nvSpPr>
            <p:spPr>
              <a:xfrm>
                <a:off x="928185" y="2738676"/>
                <a:ext cx="3231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127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8"/>
              <p:cNvSpPr txBox="1"/>
              <p:nvPr/>
            </p:nvSpPr>
            <p:spPr>
              <a:xfrm>
                <a:off x="899906" y="4494360"/>
                <a:ext cx="6366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127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8"/>
              <p:cNvSpPr txBox="1"/>
              <p:nvPr/>
            </p:nvSpPr>
            <p:spPr>
              <a:xfrm>
                <a:off x="943889" y="6028782"/>
                <a:ext cx="323100" cy="7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127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en-US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" name="Google Shape;149;p8"/>
            <p:cNvSpPr/>
            <p:nvPr/>
          </p:nvSpPr>
          <p:spPr>
            <a:xfrm>
              <a:off x="2002907" y="1484487"/>
              <a:ext cx="535964" cy="19449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DB7C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0" y="187175"/>
            <a:ext cx="54801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2 –Sequencing Reaction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759458" y="979500"/>
            <a:ext cx="42522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Strand Separation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Heat DNA in 96</a:t>
            </a:r>
            <a:r>
              <a:rPr baseline="30000" lang="en-US" sz="14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C (denaturation)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Primer Annealing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Lower temperature to 50</a:t>
            </a:r>
            <a:r>
              <a:rPr baseline="30000" lang="en-US" sz="14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C (annealing)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Primer binds to DNA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Primer Extension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Increase temperature to 60</a:t>
            </a:r>
            <a:r>
              <a:rPr baseline="30000" lang="en-US" sz="1400">
                <a:latin typeface="Dosis"/>
                <a:ea typeface="Dosis"/>
                <a:cs typeface="Dosis"/>
                <a:sym typeface="Dosis"/>
              </a:rPr>
              <a:t>o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DNA Polymerase binds to Primer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Add complementary bases (dNTP) after Primer 	   until terminator base is added (ddNTP) 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baseline="30000"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Termination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Terminate chain after ddNTP is added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ddNTP is fluorescently labelled (different 	   colors for A, T, G, C)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5569353" y="2571758"/>
            <a:ext cx="3272400" cy="72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506" l="-4838" r="-3226" t="-22214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5446460" y="3314665"/>
            <a:ext cx="3417600" cy="963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5480010" y="4205389"/>
            <a:ext cx="3200400" cy="938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9"/>
          <p:cNvGrpSpPr/>
          <p:nvPr/>
        </p:nvGrpSpPr>
        <p:grpSpPr>
          <a:xfrm>
            <a:off x="5569360" y="97467"/>
            <a:ext cx="2832443" cy="2456434"/>
            <a:chOff x="5446460" y="1930"/>
            <a:chExt cx="2832443" cy="2456434"/>
          </a:xfrm>
        </p:grpSpPr>
        <p:sp>
          <p:nvSpPr>
            <p:cNvPr id="160" name="Google Shape;160;p9"/>
            <p:cNvSpPr/>
            <p:nvPr/>
          </p:nvSpPr>
          <p:spPr>
            <a:xfrm>
              <a:off x="5446460" y="1930"/>
              <a:ext cx="2832300" cy="15543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5591503" y="1418864"/>
              <a:ext cx="2687400" cy="10395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9"/>
          <p:cNvSpPr txBox="1"/>
          <p:nvPr/>
        </p:nvSpPr>
        <p:spPr>
          <a:xfrm>
            <a:off x="5188173" y="1076269"/>
            <a:ext cx="3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5229290" y="2918162"/>
            <a:ext cx="3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5230100" y="3591906"/>
            <a:ext cx="2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5235595" y="4405365"/>
            <a:ext cx="3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