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j37SInKfxVogI3oVi/P/C9iCn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707B3-E280-446C-8E50-3E0B7B9F5306}">
  <a:tblStyle styleId="{A0D707B3-E280-446C-8E50-3E0B7B9F530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Dosis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8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560978" y="609600"/>
            <a:ext cx="5610902" cy="1818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Sequence </a:t>
            </a:r>
            <a:br>
              <a:rPr lang="en-US" sz="5400"/>
            </a:br>
            <a:r>
              <a:rPr lang="en-US" sz="5400"/>
              <a:t>Alignment</a:t>
            </a:r>
            <a:endParaRPr sz="5400"/>
          </a:p>
        </p:txBody>
      </p:sp>
      <p:sp>
        <p:nvSpPr>
          <p:cNvPr id="41" name="Google Shape;41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https://cdn-images-1.medium.com/max/2400/1*MvF9NUzn54va1_TO8RMLoA.png"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888" y="0"/>
            <a:ext cx="4726111" cy="41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Pairwise Sequence Alignment</a:t>
            </a:r>
            <a:endParaRPr/>
          </a:p>
        </p:txBody>
      </p:sp>
      <p:sp>
        <p:nvSpPr>
          <p:cNvPr id="111" name="Google Shape;111;p10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Global and Local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805532" y="512298"/>
            <a:ext cx="4817501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Global Alignment (Needleman-Wunsch)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1038757" y="1055486"/>
            <a:ext cx="2905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Steps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-Create 2D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-Trace 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-Final Alignment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Create 2D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Row x Col 2D matrix draw (Row , Col 	   size of seq1 and seq2 respectively)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Place 2 seqs as Row and Column 	  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Cell (0,0)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Cell (0,1) to Cell (0,Column) and Cell 	   (1,0) to Cell (Row,0) value = delete 	   gap value from previous cell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For other cell values, follow 	   equation in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4738283" y="1039639"/>
            <a:ext cx="2905318" cy="906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Trace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Start from Cell (Row, Col)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back up to Cell (0,0)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 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4738283" y="2563185"/>
            <a:ext cx="2905318" cy="1714526"/>
            <a:chOff x="4738283" y="2416040"/>
            <a:chExt cx="2905318" cy="1714526"/>
          </a:xfrm>
        </p:grpSpPr>
        <p:sp>
          <p:nvSpPr>
            <p:cNvPr id="121" name="Google Shape;121;p11"/>
            <p:cNvSpPr txBox="1"/>
            <p:nvPr/>
          </p:nvSpPr>
          <p:spPr>
            <a:xfrm>
              <a:off x="4738283" y="2416040"/>
              <a:ext cx="2905318" cy="1714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Final Alignment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Start from Cell (Row, Col)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then, place 	   character in both seq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   or        then 	   character in start seq &amp; 	   gap in end seq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 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22" name="Google Shape;122;p11"/>
            <p:cNvCxnSpPr/>
            <p:nvPr/>
          </p:nvCxnSpPr>
          <p:spPr>
            <a:xfrm rot="10800000">
              <a:off x="6035518" y="2963920"/>
              <a:ext cx="155424" cy="1471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" name="Google Shape;123;p11"/>
            <p:cNvCxnSpPr/>
            <p:nvPr/>
          </p:nvCxnSpPr>
          <p:spPr>
            <a:xfrm rot="10800000">
              <a:off x="6025008" y="3474326"/>
              <a:ext cx="252247" cy="4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p11"/>
            <p:cNvCxnSpPr/>
            <p:nvPr/>
          </p:nvCxnSpPr>
          <p:spPr>
            <a:xfrm rot="10800000">
              <a:off x="6679720" y="3355755"/>
              <a:ext cx="0" cy="237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Global Alignment (Needleman-Wunsch) - Example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805532" y="1076836"/>
            <a:ext cx="1686119" cy="971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Input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    - seq1 =  TTGT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    - seq2 = ATTTGCT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Scoring Scheme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x) = 1 (Match)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δ(x,-) = -2 (Gap)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y) = -1 (Mis match)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447" y="3592896"/>
            <a:ext cx="3070207" cy="77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Eq. 1: Cell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0073" y="1179342"/>
            <a:ext cx="4182888" cy="352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05533" y="512298"/>
            <a:ext cx="443913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Local Alignment (Smith-Waterman)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05533" y="1044092"/>
            <a:ext cx="2905318" cy="11727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Steps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-Create 2D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-Trace 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-Final Alignment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Create 2D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Row x Col 2D matrix draw (Row , Col 	   size of seq1 and seq2 respectively)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Place 2 seqs as Row and Column 	  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First Row, First Column all value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For other cell values, follow 	   equation in 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4738283" y="1039639"/>
            <a:ext cx="4258572" cy="1272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Trace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Start from each Cell which has the maximum 	   value in the entire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back up to the Cell where first time 0 	   occurs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 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43" name="Google Shape;143;p13"/>
          <p:cNvGrpSpPr/>
          <p:nvPr/>
        </p:nvGrpSpPr>
        <p:grpSpPr>
          <a:xfrm>
            <a:off x="4738282" y="2563185"/>
            <a:ext cx="3974793" cy="1746056"/>
            <a:chOff x="4738282" y="2416040"/>
            <a:chExt cx="3974793" cy="1714526"/>
          </a:xfrm>
        </p:grpSpPr>
        <p:sp>
          <p:nvSpPr>
            <p:cNvPr id="144" name="Google Shape;144;p13"/>
            <p:cNvSpPr txBox="1"/>
            <p:nvPr/>
          </p:nvSpPr>
          <p:spPr>
            <a:xfrm>
              <a:off x="4738282" y="2416040"/>
              <a:ext cx="3974793" cy="1714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Final Alignment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Start from each Cell with max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then, place character in both seq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   or        then  character in start 	  	   seq &amp; gap in end seq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b="0" i="0" lang="en-US" sz="14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 </a:t>
              </a:r>
              <a:endParaRPr b="0" i="0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45" name="Google Shape;145;p13"/>
            <p:cNvCxnSpPr/>
            <p:nvPr/>
          </p:nvCxnSpPr>
          <p:spPr>
            <a:xfrm rot="10800000">
              <a:off x="6035518" y="2963920"/>
              <a:ext cx="155424" cy="1471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3"/>
            <p:cNvCxnSpPr/>
            <p:nvPr/>
          </p:nvCxnSpPr>
          <p:spPr>
            <a:xfrm rot="10800000">
              <a:off x="6035518" y="3264107"/>
              <a:ext cx="252247" cy="4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7" name="Google Shape;147;p13"/>
            <p:cNvCxnSpPr/>
            <p:nvPr/>
          </p:nvCxnSpPr>
          <p:spPr>
            <a:xfrm rot="10800000">
              <a:off x="6725678" y="3154732"/>
              <a:ext cx="0" cy="237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Local Alignment (Smith-Waterman) - Example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805532" y="1055487"/>
            <a:ext cx="1809894" cy="11727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Input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    - seq1 =  TCGT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    - seq2 = GATTCGT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Scoring Scheme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x) = 2 (Match)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δ(x,-) = -3 (Gap)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y) = -2 (Mis match)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Eq. 2: Cell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14243" t="0"/>
          <a:stretch/>
        </p:blipFill>
        <p:spPr>
          <a:xfrm>
            <a:off x="803041" y="3154119"/>
            <a:ext cx="3454948" cy="124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439" y="2803216"/>
            <a:ext cx="4319635" cy="4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792011" y="1597659"/>
            <a:ext cx="401125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Sequence Alignment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Why align sequences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2.        Sequence Alignment Methods 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Pairwise Alignment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Multiple Sequence Alignment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3.        Pairwise Sequence Alignment Methods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-Global Alignment (Needleman-Wunsch)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Local Alignment (Smith-Waterman)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Sequence Alignment</a:t>
            </a:r>
            <a:endParaRPr/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Why and how align sequences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4294967295" type="ctrTitle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Sequence Alignment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" name="Google Shape;61;p4"/>
          <p:cNvSpPr txBox="1"/>
          <p:nvPr>
            <p:ph idx="4294967295" type="subTitle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 way of arranging the sequences of DNA, RNA, or protein to identify regions of similarity that may be a consequence of functional, structural, or evolutionary relationships between the sequences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3" name="Google Shape;63;p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68" name="Google Shape;68;p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 txBox="1"/>
          <p:nvPr/>
        </p:nvSpPr>
        <p:spPr>
          <a:xfrm>
            <a:off x="5360277" y="2962238"/>
            <a:ext cx="3505010" cy="1079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A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CACG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rgbClr val="33339A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G-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----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Why align sequences?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510" lvl="0" marL="234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Useful for discovering</a:t>
            </a:r>
            <a:endParaRPr sz="1720"/>
          </a:p>
          <a:p>
            <a:pPr indent="-150867" lvl="1" marL="76442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Functional</a:t>
            </a:r>
            <a:endParaRPr sz="1324"/>
          </a:p>
          <a:p>
            <a:pPr indent="-150867" lvl="1" marL="764422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Structural and</a:t>
            </a:r>
            <a:endParaRPr sz="1324"/>
          </a:p>
          <a:p>
            <a:pPr indent="-150867" lvl="1" marL="764422" rtl="0" algn="l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Evolutionary relationship</a:t>
            </a:r>
            <a:endParaRPr sz="1324"/>
          </a:p>
          <a:p>
            <a:pPr indent="-188689" lvl="0" marL="499669" rtl="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 example</a:t>
            </a:r>
            <a:endParaRPr/>
          </a:p>
          <a:p>
            <a:pPr indent="-151285" lvl="1" marL="764842" marR="75223" rtl="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To find whether two (or more) genes or proteins are evolutionarily related to each other</a:t>
            </a:r>
            <a:endParaRPr sz="1324"/>
          </a:p>
          <a:p>
            <a:pPr indent="-151285" lvl="1" marL="764842" marR="3362" rtl="0" algn="l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Two proteins with similar sequences will probably be structurally or functionally similar</a:t>
            </a:r>
            <a:endParaRPr sz="132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Sequence Alignment Methods</a:t>
            </a:r>
            <a:endParaRPr/>
          </a:p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Pairwise and Multiple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Pairwise Sequence Alignment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935162" y="1618561"/>
            <a:ext cx="3994189" cy="2175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 pair of sequences as input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Align them in such a way that, for that particular alignment the assumed region of similarity produces higher score than all the other alignments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Methods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Global Alignment (Needleman-Wunsch)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	- Local Alignment (Smith-Waterman)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5290006" y="2264473"/>
            <a:ext cx="3217545" cy="808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CC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CTGTCGC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TGC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CG</a:t>
            </a:r>
            <a:r>
              <a:rPr b="1" i="0" lang="en-US" sz="2800" u="none" cap="none" strike="noStrik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CC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-------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TGC</a:t>
            </a:r>
            <a:r>
              <a:rPr b="1" i="0" lang="en-US" sz="2800" u="none" cap="none" strike="noStrik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800" u="none" cap="none" strike="noStrik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CG</a:t>
            </a:r>
            <a:r>
              <a:rPr b="1" i="0" lang="en-US" sz="2800" u="none" cap="none" strike="noStrik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Pairwise Sequence Alignment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778292" y="1992336"/>
            <a:ext cx="4974992" cy="710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1" lvl="0" marL="2353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Idea: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457" lvl="0" marL="499669" marR="3362" rtl="0" algn="just">
              <a:lnSpc>
                <a:spcPct val="100000"/>
              </a:lnSpc>
              <a:spcBef>
                <a:spcPts val="506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Display one sequence above another with spaces inserted in both to reveal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8"/>
          <p:cNvGraphicFramePr/>
          <p:nvPr/>
        </p:nvGraphicFramePr>
        <p:xfrm>
          <a:off x="2693697" y="3000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{A0D707B3-E280-446C-8E50-3E0B7B9F5306}</a:tableStyleId>
              </a:tblPr>
              <a:tblGrid>
                <a:gridCol w="401275"/>
                <a:gridCol w="302550"/>
                <a:gridCol w="302500"/>
                <a:gridCol w="302525"/>
                <a:gridCol w="302525"/>
                <a:gridCol w="302500"/>
                <a:gridCol w="302500"/>
                <a:gridCol w="302525"/>
                <a:gridCol w="302500"/>
                <a:gridCol w="250050"/>
              </a:tblGrid>
              <a:tr h="3498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A9A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9A9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A: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498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A9A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9A9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B: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805534" y="512298"/>
            <a:ext cx="368238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Multiple Sequence Alignment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5349765" y="2272408"/>
            <a:ext cx="3436741" cy="1865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Three or more than three sequences as input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Align all the sequences altogether in such a manner that the alignment produces highest score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715" y="1198179"/>
            <a:ext cx="3611800" cy="293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