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6858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gOJ1dLhxud2GMzjrYSWFCV82TT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customschemas.google.com/relationships/presentationmetadata" Target="meta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1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1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1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2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2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2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2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2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2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2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2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p2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p2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:notes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:notes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3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3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p3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3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3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3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9"/>
          <p:cNvSpPr txBox="1"/>
          <p:nvPr>
            <p:ph type="ctrTitle"/>
          </p:nvPr>
        </p:nvSpPr>
        <p:spPr>
          <a:xfrm>
            <a:off x="857250" y="841772"/>
            <a:ext cx="51435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75"/>
              <a:buFont typeface="Calibri"/>
              <a:buNone/>
              <a:defRPr sz="33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9"/>
          <p:cNvSpPr txBox="1"/>
          <p:nvPr>
            <p:ph idx="1" type="subTitle"/>
          </p:nvPr>
        </p:nvSpPr>
        <p:spPr>
          <a:xfrm>
            <a:off x="857250" y="2701528"/>
            <a:ext cx="51435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lvl="1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/>
            </a:lvl2pPr>
            <a:lvl3pPr lvl="2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sz="1013"/>
            </a:lvl3pPr>
            <a:lvl4pPr lvl="3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lvl="4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lvl="5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lvl="6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lvl="7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lvl="8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" name="Google Shape;14;p39"/>
          <p:cNvSpPr txBox="1"/>
          <p:nvPr>
            <p:ph idx="10" type="dt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9"/>
          <p:cNvSpPr txBox="1"/>
          <p:nvPr>
            <p:ph idx="11" type="ftr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9"/>
          <p:cNvSpPr txBox="1"/>
          <p:nvPr>
            <p:ph idx="12" type="sldNum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8"/>
          <p:cNvSpPr txBox="1"/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8"/>
          <p:cNvSpPr txBox="1"/>
          <p:nvPr>
            <p:ph idx="1" type="body"/>
          </p:nvPr>
        </p:nvSpPr>
        <p:spPr>
          <a:xfrm rot="5400000">
            <a:off x="1797248" y="43458"/>
            <a:ext cx="3263504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8"/>
          <p:cNvSpPr txBox="1"/>
          <p:nvPr>
            <p:ph idx="10" type="dt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8"/>
          <p:cNvSpPr txBox="1"/>
          <p:nvPr>
            <p:ph idx="11" type="ftr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8"/>
          <p:cNvSpPr txBox="1"/>
          <p:nvPr>
            <p:ph idx="12" type="sldNum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9"/>
          <p:cNvSpPr txBox="1"/>
          <p:nvPr>
            <p:ph type="title"/>
          </p:nvPr>
        </p:nvSpPr>
        <p:spPr>
          <a:xfrm rot="5400000">
            <a:off x="3467694" y="1713906"/>
            <a:ext cx="4358879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" type="body"/>
          </p:nvPr>
        </p:nvSpPr>
        <p:spPr>
          <a:xfrm rot="5400000">
            <a:off x="467320" y="278011"/>
            <a:ext cx="4358879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0" type="dt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9"/>
          <p:cNvSpPr txBox="1"/>
          <p:nvPr>
            <p:ph idx="11" type="ftr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9"/>
          <p:cNvSpPr txBox="1"/>
          <p:nvPr>
            <p:ph idx="12" type="sldNum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0"/>
          <p:cNvSpPr txBox="1"/>
          <p:nvPr>
            <p:ph idx="10" type="dt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0"/>
          <p:cNvSpPr txBox="1"/>
          <p:nvPr>
            <p:ph idx="11" type="ftr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2" type="sldNum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1"/>
          <p:cNvSpPr txBox="1"/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1"/>
          <p:cNvSpPr txBox="1"/>
          <p:nvPr>
            <p:ph idx="1" type="body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1"/>
          <p:cNvSpPr txBox="1"/>
          <p:nvPr>
            <p:ph idx="10" type="dt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1"/>
          <p:cNvSpPr txBox="1"/>
          <p:nvPr>
            <p:ph idx="11" type="ftr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1"/>
          <p:cNvSpPr txBox="1"/>
          <p:nvPr>
            <p:ph idx="12" type="sldNum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2"/>
          <p:cNvSpPr txBox="1"/>
          <p:nvPr>
            <p:ph type="title"/>
          </p:nvPr>
        </p:nvSpPr>
        <p:spPr>
          <a:xfrm>
            <a:off x="467916" y="1282304"/>
            <a:ext cx="5915025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75"/>
              <a:buFont typeface="Calibri"/>
              <a:buNone/>
              <a:defRPr sz="33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" type="body"/>
          </p:nvPr>
        </p:nvSpPr>
        <p:spPr>
          <a:xfrm>
            <a:off x="467916" y="3442098"/>
            <a:ext cx="5915025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 sz="1125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013"/>
              <a:buNone/>
              <a:defRPr sz="101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2"/>
          <p:cNvSpPr txBox="1"/>
          <p:nvPr>
            <p:ph idx="10" type="dt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11" type="ftr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2"/>
          <p:cNvSpPr txBox="1"/>
          <p:nvPr>
            <p:ph idx="12" type="sldNum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3"/>
          <p:cNvSpPr txBox="1"/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3"/>
          <p:cNvSpPr txBox="1"/>
          <p:nvPr>
            <p:ph idx="1" type="body"/>
          </p:nvPr>
        </p:nvSpPr>
        <p:spPr>
          <a:xfrm>
            <a:off x="471488" y="1369219"/>
            <a:ext cx="291465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2" type="body"/>
          </p:nvPr>
        </p:nvSpPr>
        <p:spPr>
          <a:xfrm>
            <a:off x="3471863" y="1369219"/>
            <a:ext cx="291465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0" type="dt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3"/>
          <p:cNvSpPr txBox="1"/>
          <p:nvPr>
            <p:ph idx="11" type="ftr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12" type="sldNum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4"/>
          <p:cNvSpPr txBox="1"/>
          <p:nvPr>
            <p:ph type="title"/>
          </p:nvPr>
        </p:nvSpPr>
        <p:spPr>
          <a:xfrm>
            <a:off x="472381" y="273844"/>
            <a:ext cx="591502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4"/>
          <p:cNvSpPr txBox="1"/>
          <p:nvPr>
            <p:ph idx="1" type="body"/>
          </p:nvPr>
        </p:nvSpPr>
        <p:spPr>
          <a:xfrm>
            <a:off x="472381" y="1260872"/>
            <a:ext cx="2901255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b="1" sz="1125"/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b="1" sz="1013"/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9pPr>
          </a:lstStyle>
          <a:p/>
        </p:txBody>
      </p:sp>
      <p:sp>
        <p:nvSpPr>
          <p:cNvPr id="43" name="Google Shape;43;p44"/>
          <p:cNvSpPr txBox="1"/>
          <p:nvPr>
            <p:ph idx="2" type="body"/>
          </p:nvPr>
        </p:nvSpPr>
        <p:spPr>
          <a:xfrm>
            <a:off x="472381" y="1878806"/>
            <a:ext cx="2901255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3" type="body"/>
          </p:nvPr>
        </p:nvSpPr>
        <p:spPr>
          <a:xfrm>
            <a:off x="3471863" y="1260872"/>
            <a:ext cx="2915543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b="1" sz="1125"/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b="1" sz="1013"/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9pPr>
          </a:lstStyle>
          <a:p/>
        </p:txBody>
      </p:sp>
      <p:sp>
        <p:nvSpPr>
          <p:cNvPr id="45" name="Google Shape;45;p44"/>
          <p:cNvSpPr txBox="1"/>
          <p:nvPr>
            <p:ph idx="4" type="body"/>
          </p:nvPr>
        </p:nvSpPr>
        <p:spPr>
          <a:xfrm>
            <a:off x="3471863" y="1878806"/>
            <a:ext cx="2915543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4"/>
          <p:cNvSpPr txBox="1"/>
          <p:nvPr>
            <p:ph idx="10" type="dt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4"/>
          <p:cNvSpPr txBox="1"/>
          <p:nvPr>
            <p:ph idx="11" type="ftr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4"/>
          <p:cNvSpPr txBox="1"/>
          <p:nvPr>
            <p:ph idx="12" type="sldNum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/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5"/>
          <p:cNvSpPr txBox="1"/>
          <p:nvPr>
            <p:ph idx="10" type="dt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1" type="ftr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2" type="sldNum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/>
          <p:nvPr>
            <p:ph type="title"/>
          </p:nvPr>
        </p:nvSpPr>
        <p:spPr>
          <a:xfrm>
            <a:off x="472381" y="342900"/>
            <a:ext cx="2211883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" type="body"/>
          </p:nvPr>
        </p:nvSpPr>
        <p:spPr>
          <a:xfrm>
            <a:off x="2915543" y="740569"/>
            <a:ext cx="3471863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8612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575"/>
            </a:lvl2pPr>
            <a:lvl3pPr indent="-314325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indent="-300037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4pPr>
            <a:lvl5pPr indent="-300037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5pPr>
            <a:lvl6pPr indent="-300037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6pPr>
            <a:lvl7pPr indent="-300037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7pPr>
            <a:lvl8pPr indent="-300037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8pPr>
            <a:lvl9pPr indent="-300037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9pPr>
          </a:lstStyle>
          <a:p/>
        </p:txBody>
      </p:sp>
      <p:sp>
        <p:nvSpPr>
          <p:cNvPr id="57" name="Google Shape;57;p46"/>
          <p:cNvSpPr txBox="1"/>
          <p:nvPr>
            <p:ph idx="2" type="body"/>
          </p:nvPr>
        </p:nvSpPr>
        <p:spPr>
          <a:xfrm>
            <a:off x="472381" y="1543050"/>
            <a:ext cx="2211883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/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9pPr>
          </a:lstStyle>
          <a:p/>
        </p:txBody>
      </p:sp>
      <p:sp>
        <p:nvSpPr>
          <p:cNvPr id="58" name="Google Shape;58;p46"/>
          <p:cNvSpPr txBox="1"/>
          <p:nvPr>
            <p:ph idx="10" type="dt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6"/>
          <p:cNvSpPr txBox="1"/>
          <p:nvPr>
            <p:ph idx="11" type="ftr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12" type="sldNum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7"/>
          <p:cNvSpPr txBox="1"/>
          <p:nvPr>
            <p:ph type="title"/>
          </p:nvPr>
        </p:nvSpPr>
        <p:spPr>
          <a:xfrm>
            <a:off x="472381" y="342900"/>
            <a:ext cx="2211883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7"/>
          <p:cNvSpPr/>
          <p:nvPr>
            <p:ph idx="2" type="pic"/>
          </p:nvPr>
        </p:nvSpPr>
        <p:spPr>
          <a:xfrm>
            <a:off x="2915543" y="740569"/>
            <a:ext cx="3471863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7"/>
          <p:cNvSpPr txBox="1"/>
          <p:nvPr>
            <p:ph idx="1" type="body"/>
          </p:nvPr>
        </p:nvSpPr>
        <p:spPr>
          <a:xfrm>
            <a:off x="472381" y="1543050"/>
            <a:ext cx="2211883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/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9pPr>
          </a:lstStyle>
          <a:p/>
        </p:txBody>
      </p:sp>
      <p:sp>
        <p:nvSpPr>
          <p:cNvPr id="65" name="Google Shape;65;p47"/>
          <p:cNvSpPr txBox="1"/>
          <p:nvPr>
            <p:ph idx="10" type="dt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7"/>
          <p:cNvSpPr txBox="1"/>
          <p:nvPr>
            <p:ph idx="11" type="ftr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7"/>
          <p:cNvSpPr txBox="1"/>
          <p:nvPr>
            <p:ph idx="12" type="sldNum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/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5"/>
              <a:buFont typeface="Calibri"/>
              <a:buNone/>
              <a:defRPr b="0" i="0" sz="24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8"/>
          <p:cNvSpPr txBox="1"/>
          <p:nvPr>
            <p:ph idx="1" type="body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612" lvl="0" marL="457200" marR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•"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4325" lvl="1" marL="9144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0037" lvl="2" marL="13716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925" lvl="3" marL="18288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925" lvl="4" marL="22860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925" lvl="5" marL="27432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925" lvl="6" marL="32004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925" lvl="7" marL="36576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925" lvl="8" marL="41148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8"/>
          <p:cNvSpPr txBox="1"/>
          <p:nvPr>
            <p:ph idx="10" type="dt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8"/>
          <p:cNvSpPr txBox="1"/>
          <p:nvPr>
            <p:ph idx="11" type="ftr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8"/>
          <p:cNvSpPr txBox="1"/>
          <p:nvPr>
            <p:ph idx="12" type="sldNum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481564" y="826896"/>
            <a:ext cx="5894872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/>
              <a:t>Methods of Computational Chemistry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857250" y="2701527"/>
            <a:ext cx="5143500" cy="1677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Prepared By-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Faisal Imran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Assistant Professor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CSE, DIU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3" name="Google Shape;14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64096" cy="51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9" name="Google Shape;14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64096" cy="51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5" name="Google Shape;1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096" y="-4572"/>
            <a:ext cx="6864096" cy="51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1" name="Google Shape;1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096" y="0"/>
            <a:ext cx="6864096" cy="51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7" name="Google Shape;1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096" y="0"/>
            <a:ext cx="6864096" cy="51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3" name="Google Shape;1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096" y="0"/>
            <a:ext cx="6864096" cy="51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9" name="Google Shape;1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096" y="0"/>
            <a:ext cx="6864096" cy="51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5" name="Google Shape;1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4" y="0"/>
            <a:ext cx="6864097" cy="5148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1" name="Google Shape;19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4572"/>
            <a:ext cx="6864096" cy="51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7" name="Google Shape;1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096" y="0"/>
            <a:ext cx="6864096" cy="51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3" name="Google Shape;2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096" y="0"/>
            <a:ext cx="6864096" cy="51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9" name="Google Shape;2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4572"/>
            <a:ext cx="6864096" cy="51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15" name="Google Shape;2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096" y="0"/>
            <a:ext cx="6864096" cy="51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1" name="Google Shape;2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4572"/>
            <a:ext cx="6864096" cy="51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7" name="Google Shape;22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096" y="0"/>
            <a:ext cx="6864096" cy="51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3" name="Google Shape;23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096" y="-4572"/>
            <a:ext cx="6864096" cy="51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9" name="Google Shape;23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096" y="0"/>
            <a:ext cx="6864096" cy="51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45" name="Google Shape;24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096" y="0"/>
            <a:ext cx="6864096" cy="51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1" name="Google Shape;2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64096" cy="51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7" name="Google Shape;25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64096" cy="51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429" y="867948"/>
            <a:ext cx="5319294" cy="384968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/>
          <p:nvPr/>
        </p:nvSpPr>
        <p:spPr>
          <a:xfrm>
            <a:off x="809429" y="425864"/>
            <a:ext cx="43133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Multiscale Hierarchy of Modeling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/>
        </p:nvSpPr>
        <p:spPr>
          <a:xfrm>
            <a:off x="481263" y="378249"/>
            <a:ext cx="44944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Big Systems Can We Deal with?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481263" y="1093363"/>
            <a:ext cx="6054291" cy="3671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2" lvl="0" marL="34289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Assuming typical computing setup (number of CPUs, memory, disk space, etc.) </a:t>
            </a:r>
            <a:endParaRPr/>
          </a:p>
          <a:p>
            <a:pPr indent="-342892" lvl="0" marL="34289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92" lvl="0" marL="34289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 initio method: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~100 atoms</a:t>
            </a:r>
            <a:endParaRPr/>
          </a:p>
          <a:p>
            <a:pPr indent="-342892" lvl="0" marL="34289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DFT method: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~1000 atoms</a:t>
            </a:r>
            <a:endParaRPr/>
          </a:p>
          <a:p>
            <a:pPr indent="-342892" lvl="0" marL="34289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Semi-empirical method: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~10,000 atoms</a:t>
            </a:r>
            <a:endParaRPr/>
          </a:p>
          <a:p>
            <a:pPr indent="-342892" lvl="0" marL="34289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MM/MD: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~100,000 atoms</a:t>
            </a:r>
            <a:endParaRPr/>
          </a:p>
          <a:p>
            <a:pPr indent="-342892" lvl="0" marL="34289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5" name="Google Shape;27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64096" cy="51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1" name="Google Shape;28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096" y="0"/>
            <a:ext cx="6864096" cy="51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7" name="Google Shape;28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096" y="-4572"/>
            <a:ext cx="6864096" cy="51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93" name="Google Shape;29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096" y="0"/>
            <a:ext cx="6864096" cy="51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99" name="Google Shape;29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096" y="-4572"/>
            <a:ext cx="6864096" cy="51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05" name="Google Shape;30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096" y="-4572"/>
            <a:ext cx="6864096" cy="51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3" name="Google Shape;1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/>
        </p:nvSpPr>
        <p:spPr>
          <a:xfrm>
            <a:off x="314306" y="333558"/>
            <a:ext cx="47582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Computational Chemistry?</a:t>
            </a:r>
            <a:endParaRPr/>
          </a:p>
        </p:txBody>
      </p:sp>
      <p:sp>
        <p:nvSpPr>
          <p:cNvPr id="109" name="Google Shape;109;p5"/>
          <p:cNvSpPr txBox="1"/>
          <p:nvPr/>
        </p:nvSpPr>
        <p:spPr>
          <a:xfrm>
            <a:off x="77003" y="861708"/>
            <a:ext cx="6858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2" lvl="0" marL="34289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of computational methods and algorithms in chemistry</a:t>
            </a:r>
            <a:endParaRPr/>
          </a:p>
          <a:p>
            <a:pPr indent="-285743" lvl="1" marL="742931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Quantum Mechanical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43" lvl="1" marL="742931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i.e., via </a:t>
            </a: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Schrödinger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Equation </a:t>
            </a:r>
            <a:endParaRPr/>
          </a:p>
          <a:p>
            <a:pPr indent="-285743" lvl="1" marL="742931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also called </a:t>
            </a:r>
            <a:r>
              <a:rPr b="0" i="1" lang="en-US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Quantum Chemistry</a:t>
            </a:r>
            <a:endParaRPr/>
          </a:p>
          <a:p>
            <a:pPr indent="-285743" lvl="1" marL="742931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Molecular Mechanical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43" lvl="1" marL="742931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i.e., via </a:t>
            </a: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Newton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 law </a:t>
            </a:r>
            <a:r>
              <a:rPr b="0" i="0" lang="en-US" sz="16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F=ma</a:t>
            </a:r>
            <a:endParaRPr/>
          </a:p>
          <a:p>
            <a:pPr indent="-285743" lvl="1" marL="742931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FF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</a:t>
            </a:r>
            <a:r>
              <a:rPr b="0" i="1" lang="en-US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Molecular Dynamics</a:t>
            </a:r>
            <a:endParaRPr/>
          </a:p>
          <a:p>
            <a:pPr indent="-285743" lvl="1" marL="742931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Empirical/Statistical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43" lvl="1" marL="742931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e.g., </a:t>
            </a:r>
            <a:r>
              <a:rPr b="0" i="1" lang="en-US" sz="1600" u="none" cap="none" strike="noStrike">
                <a:solidFill>
                  <a:srgbClr val="00CC00"/>
                </a:solidFill>
                <a:latin typeface="Calibri"/>
                <a:ea typeface="Calibri"/>
                <a:cs typeface="Calibri"/>
                <a:sym typeface="Calibri"/>
              </a:rPr>
              <a:t>QSAR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etc., widely used in clinical and medicinal chemistry</a:t>
            </a:r>
            <a:endParaRPr/>
          </a:p>
        </p:txBody>
      </p:sp>
      <p:sp>
        <p:nvSpPr>
          <p:cNvPr id="110" name="Google Shape;110;p5"/>
          <p:cNvSpPr txBox="1"/>
          <p:nvPr/>
        </p:nvSpPr>
        <p:spPr>
          <a:xfrm>
            <a:off x="4172094" y="2493578"/>
            <a:ext cx="2216552" cy="400110"/>
          </a:xfrm>
          <a:prstGeom prst="rect">
            <a:avLst/>
          </a:prstGeom>
          <a:solidFill>
            <a:srgbClr val="808000"/>
          </a:solidFill>
          <a:ln>
            <a:noFill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Today</a:t>
            </a:r>
            <a:endParaRPr/>
          </a:p>
        </p:txBody>
      </p:sp>
      <p:cxnSp>
        <p:nvCxnSpPr>
          <p:cNvPr id="111" name="Google Shape;111;p5"/>
          <p:cNvCxnSpPr/>
          <p:nvPr/>
        </p:nvCxnSpPr>
        <p:spPr>
          <a:xfrm rot="10800000">
            <a:off x="5158552" y="2138874"/>
            <a:ext cx="121818" cy="269711"/>
          </a:xfrm>
          <a:prstGeom prst="straightConnector1">
            <a:avLst/>
          </a:prstGeom>
          <a:noFill/>
          <a:ln cap="sq" cmpd="sng" w="41275">
            <a:solidFill>
              <a:srgbClr val="808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9169" y="1176767"/>
            <a:ext cx="2020586" cy="856695"/>
          </a:xfrm>
          <a:prstGeom prst="rect">
            <a:avLst/>
          </a:prstGeom>
          <a:solidFill>
            <a:srgbClr val="99FFCC"/>
          </a:solidFill>
          <a:ln>
            <a:noFill/>
          </a:ln>
          <a:effectLst>
            <a:outerShdw rotWithShape="0" algn="ctr" dir="2700000" dist="107763">
              <a:schemeClr val="lt2"/>
            </a:outerShdw>
          </a:effectLst>
        </p:spPr>
      </p:pic>
      <p:pic>
        <p:nvPicPr>
          <p:cNvPr id="113" name="Google Shape;11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6094" y="3542096"/>
            <a:ext cx="2830028" cy="1443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0" y="110669"/>
            <a:ext cx="68580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Differences Between Molecular Mechanics &amp; Quantum Mechanics</a:t>
            </a:r>
            <a:endParaRPr/>
          </a:p>
        </p:txBody>
      </p:sp>
      <p:pic>
        <p:nvPicPr>
          <p:cNvPr id="119" name="Google Shape;119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365" y="1029903"/>
            <a:ext cx="5031171" cy="37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5" name="Google Shape;1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1" name="Google Shape;1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7" name="Google Shape;13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6858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2022-09-02T06:43:56Z</dcterms:created>
  <dc:creator>PptxGenJS</dc:creator>
</cp:coreProperties>
</file>