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QVnbHZVq6wGXlfvTzht4If+K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A4910-9E22-4D89-8383-F4077B984D34}">
  <a:tblStyle styleId="{35EA4910-9E22-4D89-8383-F4077B984D3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CD0EABF2-52D9-4132-AF8C-18A7CC628C8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regular.fntdata"/><Relationship Id="rId25" Type="http://schemas.openxmlformats.org/officeDocument/2006/relationships/slide" Target="slides/slide20.xml"/><Relationship Id="rId28" Type="http://schemas.openxmlformats.org/officeDocument/2006/relationships/font" Target="fonts/SourceSansPro-regular.fntdata"/><Relationship Id="rId27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Database Searching (FASTA)</a:t>
            </a:r>
            <a:endParaRPr sz="4800"/>
          </a:p>
        </p:txBody>
      </p:sp>
      <p:sp>
        <p:nvSpPr>
          <p:cNvPr id="41" name="Google Shape;41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8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https://tse3.mm.bing.net/th?id=OIP.IFYHwA6-rp4m1JAkzzxkuAAAAA&amp;pid=Api&amp;P=0&amp;w=173&amp;h=163"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183" y="82233"/>
            <a:ext cx="3663901" cy="398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Hash Table Used in FASTA</a:t>
            </a:r>
            <a:endParaRPr/>
          </a:p>
        </p:txBody>
      </p:sp>
      <p:sp>
        <p:nvSpPr>
          <p:cNvPr id="120" name="Google Shape;120;p10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Hash Table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Given Data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881350" y="1734206"/>
            <a:ext cx="6011919" cy="1618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1" i="0" sz="1400" u="sng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b="0" i="0" lang="en-US" sz="28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Query Sequence:</a:t>
            </a:r>
            <a:r>
              <a:rPr b="0" i="0" lang="en-US" sz="2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JUSTICELEAGUE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b="0" i="0" lang="en-US" sz="28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Target Sequence:</a:t>
            </a:r>
            <a:r>
              <a:rPr b="0" i="0" lang="en-US" sz="2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LEAGUEOFASSASINS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b="0" i="0" lang="en-US" sz="28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Value of K</a:t>
            </a:r>
            <a:r>
              <a:rPr b="0" i="0" lang="en-US" sz="2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: 1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1 : Build Query Table</a:t>
            </a:r>
            <a:endParaRPr/>
          </a:p>
        </p:txBody>
      </p:sp>
      <p:graphicFrame>
        <p:nvGraphicFramePr>
          <p:cNvPr id="132" name="Google Shape;132;p12"/>
          <p:cNvGraphicFramePr/>
          <p:nvPr/>
        </p:nvGraphicFramePr>
        <p:xfrm>
          <a:off x="1124607" y="2217682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AC7FF"/>
                    </a:gs>
                    <a:gs pos="35000">
                      <a:srgbClr val="BAD8FE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{CD0EABF2-52D9-4132-AF8C-18A7CC628C8D}</a:tableStyleId>
              </a:tblPr>
              <a:tblGrid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2: Hash Table for Query Sequence</a:t>
            </a:r>
            <a:endParaRPr/>
          </a:p>
        </p:txBody>
      </p:sp>
      <p:graphicFrame>
        <p:nvGraphicFramePr>
          <p:cNvPr id="138" name="Google Shape;138;p13"/>
          <p:cNvGraphicFramePr/>
          <p:nvPr/>
        </p:nvGraphicFramePr>
        <p:xfrm>
          <a:off x="1870842" y="2354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</a:tblGrid>
              <a:tr h="4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13"/>
          <p:cNvSpPr/>
          <p:nvPr/>
        </p:nvSpPr>
        <p:spPr>
          <a:xfrm>
            <a:off x="1355676" y="1556014"/>
            <a:ext cx="73597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Write all the distinct characters appeared in the Query Sequence Lexicographically and then, beneath that,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write the number of the position in which that letter appeared. There can be multiple occurrences.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3 : Build Target Table</a:t>
            </a:r>
            <a:endParaRPr/>
          </a:p>
        </p:txBody>
      </p:sp>
      <p:graphicFrame>
        <p:nvGraphicFramePr>
          <p:cNvPr id="145" name="Google Shape;145;p14"/>
          <p:cNvGraphicFramePr/>
          <p:nvPr/>
        </p:nvGraphicFramePr>
        <p:xfrm>
          <a:off x="1124607" y="2217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4 : Import the Hash Table for Query Sequence</a:t>
            </a:r>
            <a:endParaRPr/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1008993" y="286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15"/>
          <p:cNvGraphicFramePr/>
          <p:nvPr/>
        </p:nvGraphicFramePr>
        <p:xfrm>
          <a:off x="1867607" y="137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</a:tblGrid>
              <a:tr h="4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5 : Build the Extended Target Table based on Hash Table</a:t>
            </a:r>
            <a:endParaRPr/>
          </a:p>
        </p:txBody>
      </p:sp>
      <p:graphicFrame>
        <p:nvGraphicFramePr>
          <p:cNvPr id="158" name="Google Shape;158;p16"/>
          <p:cNvGraphicFramePr/>
          <p:nvPr/>
        </p:nvGraphicFramePr>
        <p:xfrm>
          <a:off x="1008993" y="23858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  <a:gridCol w="465075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-7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-8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-10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-9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1867607" y="112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  <a:gridCol w="572400"/>
              </a:tblGrid>
              <a:tr h="4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p16"/>
          <p:cNvSpPr/>
          <p:nvPr/>
        </p:nvSpPr>
        <p:spPr>
          <a:xfrm>
            <a:off x="1206227" y="3972856"/>
            <a:ext cx="752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Entry in Extended Row = Position of the Letter in Hash Table – Position of the Letter in Extended Target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867607" y="444093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For L, in Extended Target Table, Entry is 7 (8-1)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867607" y="4748711"/>
            <a:ext cx="4406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Similarly For E, the entries are 5 (7-2), 7 (9-2) and 11 (13-2).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168869" y="1570936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573317" y="2386037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179380" y="1789888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179379" y="2003510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080102" y="2385843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468171" y="1570935"/>
            <a:ext cx="252249" cy="273269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5 : Build Offset Table</a:t>
            </a:r>
            <a:endParaRPr/>
          </a:p>
        </p:txBody>
      </p:sp>
      <p:graphicFrame>
        <p:nvGraphicFramePr>
          <p:cNvPr id="174" name="Google Shape;174;p17"/>
          <p:cNvGraphicFramePr/>
          <p:nvPr/>
        </p:nvGraphicFramePr>
        <p:xfrm>
          <a:off x="273262" y="2249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546550"/>
                <a:gridCol w="567550"/>
                <a:gridCol w="571750"/>
                <a:gridCol w="483475"/>
                <a:gridCol w="409900"/>
                <a:gridCol w="491700"/>
                <a:gridCol w="432675"/>
                <a:gridCol w="401750"/>
                <a:gridCol w="370850"/>
                <a:gridCol w="360550"/>
                <a:gridCol w="401750"/>
                <a:gridCol w="381150"/>
                <a:gridCol w="379450"/>
                <a:gridCol w="216625"/>
                <a:gridCol w="216625"/>
                <a:gridCol w="216625"/>
                <a:gridCol w="216625"/>
                <a:gridCol w="216625"/>
                <a:gridCol w="216625"/>
                <a:gridCol w="216625"/>
                <a:gridCol w="216625"/>
                <a:gridCol w="216625"/>
                <a:gridCol w="216625"/>
                <a:gridCol w="381150"/>
                <a:gridCol w="381150"/>
              </a:tblGrid>
              <a:tr h="3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17"/>
          <p:cNvSpPr/>
          <p:nvPr/>
        </p:nvSpPr>
        <p:spPr>
          <a:xfrm>
            <a:off x="838681" y="1377338"/>
            <a:ext cx="75969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Draw a table from the minimum to the maximum entry of the extended target table. Then beneath each entry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number, write down number of times that entry occurred in extended target table. For example, the entry 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Occurred 6 times and the entry 1 occurred 2 times.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 6: Build Pre-Final Table</a:t>
            </a:r>
            <a:endParaRPr/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1051034" y="2312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  <a:gridCol w="437725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18"/>
          <p:cNvSpPr/>
          <p:nvPr/>
        </p:nvSpPr>
        <p:spPr>
          <a:xfrm>
            <a:off x="975316" y="1818773"/>
            <a:ext cx="38667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Start both Query and Target sequence from 0 position.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7 : Build Final Table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472962" y="2816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{CD0EABF2-52D9-4132-AF8C-18A7CC628C8D}</a:tableStyleId>
              </a:tblPr>
              <a:tblGrid>
                <a:gridCol w="225450"/>
                <a:gridCol w="225450"/>
                <a:gridCol w="225450"/>
                <a:gridCol w="225450"/>
                <a:gridCol w="225450"/>
                <a:gridCol w="225450"/>
                <a:gridCol w="208275"/>
                <a:gridCol w="246775"/>
                <a:gridCol w="262750"/>
                <a:gridCol w="252250"/>
                <a:gridCol w="388875"/>
                <a:gridCol w="420425"/>
                <a:gridCol w="409900"/>
                <a:gridCol w="381100"/>
                <a:gridCol w="391900"/>
                <a:gridCol w="381575"/>
                <a:gridCol w="391900"/>
                <a:gridCol w="402200"/>
                <a:gridCol w="412525"/>
                <a:gridCol w="391900"/>
                <a:gridCol w="422825"/>
                <a:gridCol w="433150"/>
                <a:gridCol w="1309750"/>
              </a:tblGrid>
              <a:tr h="3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19"/>
          <p:cNvSpPr/>
          <p:nvPr/>
        </p:nvSpPr>
        <p:spPr>
          <a:xfrm>
            <a:off x="2007476" y="2697601"/>
            <a:ext cx="1975945" cy="1429407"/>
          </a:xfrm>
          <a:prstGeom prst="roundRect">
            <a:avLst>
              <a:gd fmla="val 16667" name="adj"/>
            </a:avLst>
          </a:prstGeom>
          <a:solidFill>
            <a:srgbClr val="FFFF00">
              <a:alpha val="24313"/>
            </a:srgb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69983" y="1538781"/>
            <a:ext cx="82638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Find out the entry number from the offset table, that occurred maximum number of times (Here 7, which occurred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6 times).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After that, add that entry number with the previous starting position of target sequence to get the new starting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Position of Target Sequence (Previous starting position = 0, Then new starting position of target seq becomes 0 + 7 = 7).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936086" y="1692134"/>
            <a:ext cx="401125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TP, TN, FP, FN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Selectivity, Sensitivity 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Hash Table used in FASTA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tse2.mm.bing.net/th?id=OIP.Rav_o-5gYdLNBNKE4Dd0uQHaEZ&amp;pid=Api&amp;P=0&amp;w=312&amp;h=186"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009" y="-1"/>
            <a:ext cx="8782942" cy="520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TP, TN, FP, FN</a:t>
            </a:r>
            <a:endParaRPr/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True Positive, True Negative, False Positive, False Negative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1" name="Google Shape;61;p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66" name="Google Shape;66;p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"/>
          <p:cNvSpPr/>
          <p:nvPr/>
        </p:nvSpPr>
        <p:spPr>
          <a:xfrm>
            <a:off x="840827" y="1145921"/>
            <a:ext cx="5276139" cy="2763928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DB7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 patient fears that he has Cancer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Goes to the doctor for Diagnosis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992" y="1332307"/>
            <a:ext cx="1915618" cy="216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Possible Scenarios</a:t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406504" y="1240221"/>
            <a:ext cx="2417379" cy="17447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True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really had cancer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5142931" y="1240221"/>
            <a:ext cx="2417379" cy="17447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True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didn’t have cancer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406503" y="3179431"/>
            <a:ext cx="2417379" cy="17447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False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didn’t have cancer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142931" y="3179431"/>
            <a:ext cx="2417379" cy="17447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False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really had cancer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Selectivity and Sensitivity</a:t>
            </a:r>
            <a:endParaRPr/>
          </a:p>
        </p:txBody>
      </p:sp>
      <p:sp>
        <p:nvSpPr>
          <p:cNvPr id="86" name="Google Shape;86;p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will learn about calculating selectivity and sensitivity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4294967295" type="ctrTitle"/>
          </p:nvPr>
        </p:nvSpPr>
        <p:spPr>
          <a:xfrm>
            <a:off x="830552" y="935842"/>
            <a:ext cx="6379545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Selectivity &amp; Sensitivity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p7"/>
          <p:cNvSpPr txBox="1"/>
          <p:nvPr>
            <p:ph idx="4294967295" type="subTitle"/>
          </p:nvPr>
        </p:nvSpPr>
        <p:spPr>
          <a:xfrm>
            <a:off x="967188" y="2394273"/>
            <a:ext cx="3131848" cy="9983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</a:pPr>
            <a:r>
              <a:rPr b="0" i="0" lang="en-US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b="0" i="0" sz="3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3" name="Google Shape;93;p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94" name="Google Shape;94;p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7"/>
          <p:cNvSpPr txBox="1"/>
          <p:nvPr/>
        </p:nvSpPr>
        <p:spPr>
          <a:xfrm>
            <a:off x="5176581" y="2394273"/>
            <a:ext cx="3131848" cy="9983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Worked Out Example (Sensitivity)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5328746" y="222924"/>
            <a:ext cx="3605048" cy="4653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6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05" name="Google Shape;105;p8"/>
          <p:cNvGraphicFramePr/>
          <p:nvPr/>
        </p:nvGraphicFramePr>
        <p:xfrm>
          <a:off x="935421" y="113732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B6ADFF"/>
                    </a:gs>
                    <a:gs pos="35000">
                      <a:srgbClr val="CCC5FF"/>
                    </a:gs>
                    <a:gs pos="100000">
                      <a:srgbClr val="EAE7FF"/>
                    </a:gs>
                  </a:gsLst>
                  <a:lin ang="16200000" scaled="0"/>
                </a:gradFill>
                <a:tableStyleId>{35EA4910-9E22-4D89-8383-F4077B984D34}</a:tableStyleId>
              </a:tblPr>
              <a:tblGrid>
                <a:gridCol w="1644200"/>
                <a:gridCol w="16245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" name="Google Shape;106;p8"/>
          <p:cNvSpPr/>
          <p:nvPr/>
        </p:nvSpPr>
        <p:spPr>
          <a:xfrm>
            <a:off x="1587062" y="3983421"/>
            <a:ext cx="2007476" cy="798786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Character = C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= CCC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 = ACC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Worked Out Example (Selectivity)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5328746" y="222924"/>
            <a:ext cx="3605048" cy="4653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7" r="-50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935421" y="1137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{35EA4910-9E22-4D89-8383-F4077B984D34}</a:tableStyleId>
              </a:tblPr>
              <a:tblGrid>
                <a:gridCol w="1644200"/>
                <a:gridCol w="16245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" name="Google Shape;114;p9"/>
          <p:cNvSpPr/>
          <p:nvPr/>
        </p:nvSpPr>
        <p:spPr>
          <a:xfrm>
            <a:off x="1587062" y="3983421"/>
            <a:ext cx="2007476" cy="798786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Character = C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= CCC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 = ACC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