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gi4GieWB6MwxJBcq3lC0/CAVAY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BCT2083 DISCRETE STRUCTURE &amp; APPLICATIONS </a:t>
            </a:r>
            <a:endParaRPr/>
          </a:p>
        </p:txBody>
      </p:sp>
      <p:sp>
        <p:nvSpPr>
          <p:cNvPr id="227" name="Google Shape;227;p1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228" name="Google Shape;22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BCT2083 DISCRETE STRUCTURE &amp; APPLICATIONS </a:t>
            </a:r>
            <a:endParaRPr/>
          </a:p>
        </p:txBody>
      </p:sp>
      <p:sp>
        <p:nvSpPr>
          <p:cNvPr id="236" name="Google Shape;236;p1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237" name="Google Shape;23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BCT2083 DISCRETE STRUCTURE &amp; APPLICATIONS </a:t>
            </a:r>
            <a:endParaRPr/>
          </a:p>
        </p:txBody>
      </p:sp>
      <p:sp>
        <p:nvSpPr>
          <p:cNvPr id="246" name="Google Shape;246;p1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247" name="Google Shape;24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BCT2083 DISCRETE STRUCTURE &amp; APPLICATIONS </a:t>
            </a:r>
            <a:endParaRPr/>
          </a:p>
        </p:txBody>
      </p:sp>
      <p:sp>
        <p:nvSpPr>
          <p:cNvPr id="260" name="Google Shape;260;p1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261" name="Google Shape;26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2" name="Google Shape;3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BCT2083 DISCRETE STRUCTURE &amp; APPLICATIONS </a:t>
            </a:r>
            <a:endParaRPr/>
          </a:p>
        </p:txBody>
      </p:sp>
      <p:sp>
        <p:nvSpPr>
          <p:cNvPr id="108" name="Google Shape;108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09" name="Google Shape;10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/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8" name="Google Shape;50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5" name="Google Shape;51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BCT2083 DISCRETE STRUCTURE &amp; APPLICATIONS </a:t>
            </a:r>
            <a:endParaRPr/>
          </a:p>
        </p:txBody>
      </p:sp>
      <p:sp>
        <p:nvSpPr>
          <p:cNvPr id="122" name="Google Shape;122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0" name="Google Shape;53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BCT2083 DISCRETE STRUCTURE &amp; APPLICATIONS </a:t>
            </a:r>
            <a:endParaRPr/>
          </a:p>
        </p:txBody>
      </p:sp>
      <p:sp>
        <p:nvSpPr>
          <p:cNvPr id="139" name="Google Shape;139;p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40" name="Google Shape;1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BCT2083 DISCRETE STRUCTURE &amp; APPLICATIONS </a:t>
            </a:r>
            <a:endParaRPr/>
          </a:p>
        </p:txBody>
      </p:sp>
      <p:sp>
        <p:nvSpPr>
          <p:cNvPr id="162" name="Google Shape;162;p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63" name="Google Shape;16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BCT2083 DISCRETE STRUCTURE &amp; APPLICATIONS </a:t>
            </a:r>
            <a:endParaRPr/>
          </a:p>
        </p:txBody>
      </p:sp>
      <p:sp>
        <p:nvSpPr>
          <p:cNvPr id="179" name="Google Shape;179;p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80" name="Google Shape;18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BCT2083 DISCRETE STRUCTURE &amp; APPLICATIONS </a:t>
            </a:r>
            <a:endParaRPr/>
          </a:p>
        </p:txBody>
      </p:sp>
      <p:sp>
        <p:nvSpPr>
          <p:cNvPr id="188" name="Google Shape;188;p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89" name="Google Shape;18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BCT2083 DISCRETE STRUCTURE &amp; APPLICATIONS </a:t>
            </a:r>
            <a:endParaRPr/>
          </a:p>
        </p:txBody>
      </p:sp>
      <p:sp>
        <p:nvSpPr>
          <p:cNvPr id="197" name="Google Shape;197;p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98" name="Google Shape;19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BCT2083 DISCRETE STRUCTURE &amp; APPLICATIONS </a:t>
            </a:r>
            <a:endParaRPr/>
          </a:p>
        </p:txBody>
      </p:sp>
      <p:sp>
        <p:nvSpPr>
          <p:cNvPr id="212" name="Google Shape;212;p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213" name="Google Shape;21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showMasterSp="0">
  <p:cSld name="1_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/>
          <p:nvPr/>
        </p:nvSpPr>
        <p:spPr>
          <a:xfrm>
            <a:off x="0" y="1828800"/>
            <a:ext cx="12192000" cy="1309688"/>
          </a:xfrm>
          <a:prstGeom prst="rect">
            <a:avLst/>
          </a:prstGeom>
          <a:solidFill>
            <a:srgbClr val="6297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3"/>
          <p:cNvSpPr/>
          <p:nvPr/>
        </p:nvSpPr>
        <p:spPr>
          <a:xfrm>
            <a:off x="0" y="2362201"/>
            <a:ext cx="12192000" cy="746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3"/>
          <p:cNvSpPr/>
          <p:nvPr/>
        </p:nvSpPr>
        <p:spPr>
          <a:xfrm>
            <a:off x="0" y="2514600"/>
            <a:ext cx="12192000" cy="4343400"/>
          </a:xfrm>
          <a:prstGeom prst="rect">
            <a:avLst/>
          </a:prstGeom>
          <a:solidFill>
            <a:srgbClr val="967E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3"/>
          <p:cNvSpPr txBox="1"/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sz="2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0" type="dt"/>
          </p:nvPr>
        </p:nvSpPr>
        <p:spPr>
          <a:xfrm>
            <a:off x="304800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0A0A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8636001" y="6477000"/>
            <a:ext cx="136101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11480800" y="381000"/>
            <a:ext cx="711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406400" y="381000"/>
            <a:ext cx="5283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5892800" y="381000"/>
            <a:ext cx="5283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3" type="body"/>
          </p:nvPr>
        </p:nvSpPr>
        <p:spPr>
          <a:xfrm>
            <a:off x="5892800" y="3390900"/>
            <a:ext cx="5283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3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48135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524000" y="2467777"/>
            <a:ext cx="9144000" cy="1042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Recurrent Problem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idx="1" type="body"/>
          </p:nvPr>
        </p:nvSpPr>
        <p:spPr>
          <a:xfrm>
            <a:off x="1828800" y="1371600"/>
            <a:ext cx="8077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    We can use recurrence relation to model a wide variety of problems such 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Finding a compound interest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Counting a population of rabbits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Determining the number of moves in the Tower of Hanoi puzzle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Counting bit strings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Modeling with Recurrence Relation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1828800" y="1371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Suppose that a person deposits RM10,000 in a savings account at a bank yielding 11% per year with interest compounded annually. Define recursively the compound amount in the account at the end of </a:t>
            </a:r>
            <a:r>
              <a:rPr i="1" lang="en-US" sz="2400"/>
              <a:t>n</a:t>
            </a:r>
            <a:r>
              <a:rPr lang="en-US" sz="2400"/>
              <a:t> years.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Let </a:t>
            </a:r>
            <a:r>
              <a:rPr i="1" lang="en-US"/>
              <a:t>a</a:t>
            </a:r>
            <a:r>
              <a:rPr i="1" lang="en-US" sz="1200"/>
              <a:t>n</a:t>
            </a:r>
            <a:r>
              <a:rPr lang="en-US"/>
              <a:t> : the amount in the account after </a:t>
            </a:r>
            <a:r>
              <a:rPr i="1" lang="en-US"/>
              <a:t>n</a:t>
            </a:r>
            <a:r>
              <a:rPr lang="en-US"/>
              <a:t> years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Then</a:t>
            </a:r>
            <a:r>
              <a:rPr lang="en-US" sz="2600"/>
              <a:t>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	      </a:t>
            </a:r>
            <a:r>
              <a:rPr i="1" lang="en-US"/>
              <a:t>a</a:t>
            </a:r>
            <a:r>
              <a:rPr i="1" lang="en-US" sz="1200"/>
              <a:t>n</a:t>
            </a:r>
            <a:r>
              <a:rPr lang="en-US"/>
              <a:t>  = (compound amount at the end of (</a:t>
            </a:r>
            <a:r>
              <a:rPr i="1" lang="en-US"/>
              <a:t>n</a:t>
            </a:r>
            <a:r>
              <a:rPr lang="en-US"/>
              <a:t> -1)th years) 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                   + (interest for the </a:t>
            </a:r>
            <a:r>
              <a:rPr i="1" lang="en-US"/>
              <a:t>n</a:t>
            </a:r>
            <a:r>
              <a:rPr lang="en-US"/>
              <a:t>th years)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		    </a:t>
            </a:r>
            <a:r>
              <a:rPr i="1" lang="en-US"/>
              <a:t>a</a:t>
            </a:r>
            <a:r>
              <a:rPr i="1" lang="en-US" sz="1200"/>
              <a:t>n</a:t>
            </a:r>
            <a:r>
              <a:rPr lang="en-US"/>
              <a:t>  = </a:t>
            </a:r>
            <a:r>
              <a:rPr i="1" lang="en-US"/>
              <a:t>a</a:t>
            </a:r>
            <a:r>
              <a:rPr i="1" lang="en-US" sz="1200"/>
              <a:t>n</a:t>
            </a:r>
            <a:r>
              <a:rPr lang="en-US" sz="1200"/>
              <a:t>-1</a:t>
            </a:r>
            <a:r>
              <a:rPr lang="en-US"/>
              <a:t> + 0.11</a:t>
            </a:r>
            <a:r>
              <a:rPr i="1" lang="en-US"/>
              <a:t>a</a:t>
            </a:r>
            <a:r>
              <a:rPr i="1" lang="en-US" sz="1200"/>
              <a:t>n</a:t>
            </a:r>
            <a:r>
              <a:rPr lang="en-US" sz="1200"/>
              <a:t>-1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		          = 1.11 </a:t>
            </a:r>
            <a:r>
              <a:rPr i="1" lang="en-US"/>
              <a:t>a</a:t>
            </a:r>
            <a:r>
              <a:rPr i="1" lang="en-US" sz="1200"/>
              <a:t>n</a:t>
            </a:r>
            <a:r>
              <a:rPr lang="en-US" sz="1200"/>
              <a:t>-1</a:t>
            </a:r>
            <a:r>
              <a:rPr lang="en-US"/>
              <a:t> 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With initial condition;   </a:t>
            </a:r>
            <a:r>
              <a:rPr i="1" lang="en-US"/>
              <a:t>a</a:t>
            </a:r>
            <a:r>
              <a:rPr lang="en-US" sz="1200"/>
              <a:t>0 </a:t>
            </a:r>
            <a:r>
              <a:rPr lang="en-US"/>
              <a:t>= 10,000</a:t>
            </a:r>
            <a:endParaRPr/>
          </a:p>
        </p:txBody>
      </p:sp>
      <p:sp>
        <p:nvSpPr>
          <p:cNvPr id="240" name="Google Shape;240;p11"/>
          <p:cNvSpPr/>
          <p:nvPr/>
        </p:nvSpPr>
        <p:spPr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2.1.3: Compound interest</a:t>
            </a:r>
            <a:endParaRPr/>
          </a:p>
        </p:txBody>
      </p:sp>
      <p:sp>
        <p:nvSpPr>
          <p:cNvPr id="241" name="Google Shape;241;p11"/>
          <p:cNvSpPr txBox="1"/>
          <p:nvPr/>
        </p:nvSpPr>
        <p:spPr>
          <a:xfrm>
            <a:off x="1828800" y="2803526"/>
            <a:ext cx="2590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idx="1" type="body"/>
          </p:nvPr>
        </p:nvSpPr>
        <p:spPr>
          <a:xfrm>
            <a:off x="18288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A young pair of rabbits (one of each sex) is placed on an island. A pair of rabbits does not breed until they are 2 months old. </a:t>
            </a:r>
            <a:r>
              <a:rPr lang="en-US" sz="2200">
                <a:solidFill>
                  <a:srgbClr val="0000CC"/>
                </a:solidFill>
              </a:rPr>
              <a:t>After they are 2 months old, each pair of rabbits produces another pair each month</a:t>
            </a:r>
            <a:r>
              <a:rPr lang="en-US" sz="2200"/>
              <a:t>. Find a recurrence relation for the numbers of pairs of rabbits on the island after </a:t>
            </a:r>
            <a:r>
              <a:rPr i="1" lang="en-US" sz="2200"/>
              <a:t>n </a:t>
            </a:r>
            <a:r>
              <a:rPr lang="en-US" sz="2200"/>
              <a:t>months if all the rabbits alive.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/>
              <a:t>Let </a:t>
            </a:r>
            <a:r>
              <a:rPr i="1" lang="en-US" sz="2200"/>
              <a:t>f</a:t>
            </a:r>
            <a:r>
              <a:rPr i="1" lang="en-US"/>
              <a:t>n</a:t>
            </a:r>
            <a:r>
              <a:rPr lang="en-US" sz="2200"/>
              <a:t> : the numbers of pairs of rabbits on the island after </a:t>
            </a:r>
            <a:r>
              <a:rPr i="1" lang="en-US" sz="2200"/>
              <a:t>n</a:t>
            </a:r>
            <a:r>
              <a:rPr lang="en-US" sz="2200"/>
              <a:t> months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/>
              <a:t>Then</a:t>
            </a:r>
            <a:r>
              <a:rPr lang="en-US"/>
              <a:t>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/>
              <a:t>	      </a:t>
            </a:r>
            <a:r>
              <a:rPr i="1" lang="en-US" sz="2200"/>
              <a:t>f</a:t>
            </a:r>
            <a:r>
              <a:rPr i="1" lang="en-US"/>
              <a:t>n</a:t>
            </a:r>
            <a:r>
              <a:rPr lang="en-US" sz="2200"/>
              <a:t>  = (number of pairs of rabbits in (</a:t>
            </a:r>
            <a:r>
              <a:rPr i="1" lang="en-US" sz="2200"/>
              <a:t>n</a:t>
            </a:r>
            <a:r>
              <a:rPr lang="en-US" sz="2200"/>
              <a:t> -1)th months) 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/>
              <a:t>                   + (number of newborn pairs of rabbits)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/>
              <a:t>		    </a:t>
            </a:r>
            <a:r>
              <a:rPr i="1" lang="en-US" sz="2200"/>
              <a:t>f</a:t>
            </a:r>
            <a:r>
              <a:rPr i="1" lang="en-US"/>
              <a:t>n</a:t>
            </a:r>
            <a:r>
              <a:rPr lang="en-US" sz="2200"/>
              <a:t>  = </a:t>
            </a:r>
            <a:r>
              <a:rPr i="1" lang="en-US" sz="2200"/>
              <a:t>f</a:t>
            </a:r>
            <a:r>
              <a:rPr i="1" lang="en-US"/>
              <a:t>n</a:t>
            </a:r>
            <a:r>
              <a:rPr lang="en-US"/>
              <a:t>-1</a:t>
            </a:r>
            <a:r>
              <a:rPr lang="en-US" sz="2200"/>
              <a:t> + </a:t>
            </a:r>
            <a:r>
              <a:rPr i="1" lang="en-US" sz="2200"/>
              <a:t>f</a:t>
            </a:r>
            <a:r>
              <a:rPr i="1" lang="en-US"/>
              <a:t>n</a:t>
            </a:r>
            <a:r>
              <a:rPr lang="en-US"/>
              <a:t>-2</a:t>
            </a:r>
            <a:r>
              <a:rPr lang="en-US" sz="22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/>
              <a:t>	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/>
              <a:t>With initial condition;   </a:t>
            </a:r>
            <a:r>
              <a:rPr i="1" lang="en-US" sz="2200"/>
              <a:t>f</a:t>
            </a:r>
            <a:r>
              <a:rPr lang="en-US"/>
              <a:t>1 </a:t>
            </a:r>
            <a:r>
              <a:rPr lang="en-US" sz="2200"/>
              <a:t>= 1 and </a:t>
            </a:r>
            <a:r>
              <a:rPr i="1" lang="en-US" sz="2200"/>
              <a:t>f</a:t>
            </a:r>
            <a:r>
              <a:rPr lang="en-US"/>
              <a:t>2 </a:t>
            </a:r>
            <a:r>
              <a:rPr lang="en-US" sz="2200"/>
              <a:t>= 1 ; </a:t>
            </a:r>
            <a:r>
              <a:rPr i="1" lang="en-US" sz="2200"/>
              <a:t>n</a:t>
            </a:r>
            <a:r>
              <a:rPr lang="en-US" sz="2200"/>
              <a:t> ≥ 3</a:t>
            </a:r>
            <a:endParaRPr/>
          </a:p>
        </p:txBody>
      </p:sp>
      <p:sp>
        <p:nvSpPr>
          <p:cNvPr id="250" name="Google Shape;250;p12"/>
          <p:cNvSpPr/>
          <p:nvPr/>
        </p:nvSpPr>
        <p:spPr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2.1.4: Population of rabbits</a:t>
            </a:r>
            <a:endParaRPr/>
          </a:p>
        </p:txBody>
      </p:sp>
      <p:sp>
        <p:nvSpPr>
          <p:cNvPr id="251" name="Google Shape;251;p12"/>
          <p:cNvSpPr txBox="1"/>
          <p:nvPr/>
        </p:nvSpPr>
        <p:spPr>
          <a:xfrm>
            <a:off x="1828800" y="3032126"/>
            <a:ext cx="2590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/>
          </a:p>
        </p:txBody>
      </p:sp>
      <p:sp>
        <p:nvSpPr>
          <p:cNvPr id="252" name="Google Shape;252;p12"/>
          <p:cNvSpPr/>
          <p:nvPr/>
        </p:nvSpPr>
        <p:spPr>
          <a:xfrm>
            <a:off x="4038600" y="5029200"/>
            <a:ext cx="457200" cy="533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2"/>
          <p:cNvCxnSpPr/>
          <p:nvPr/>
        </p:nvCxnSpPr>
        <p:spPr>
          <a:xfrm>
            <a:off x="4495800" y="5334000"/>
            <a:ext cx="3124200" cy="22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12"/>
          <p:cNvSpPr txBox="1"/>
          <p:nvPr/>
        </p:nvSpPr>
        <p:spPr>
          <a:xfrm>
            <a:off x="7772400" y="5410201"/>
            <a:ext cx="1295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WHY???</a:t>
            </a:r>
            <a:endParaRPr/>
          </a:p>
        </p:txBody>
      </p:sp>
      <p:sp>
        <p:nvSpPr>
          <p:cNvPr id="255" name="Google Shape;255;p12"/>
          <p:cNvSpPr txBox="1"/>
          <p:nvPr/>
        </p:nvSpPr>
        <p:spPr>
          <a:xfrm>
            <a:off x="1981200" y="64008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[Problem develop by Leonardo Pisano (Liber abaci, 13</a:t>
            </a:r>
            <a:r>
              <a:rPr b="1" baseline="30000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century) – lead to Fibonacci number]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/>
          <p:nvPr/>
        </p:nvSpPr>
        <p:spPr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2.1.4: Population of rabbits</a:t>
            </a:r>
            <a:endParaRPr/>
          </a:p>
        </p:txBody>
      </p:sp>
      <p:pic>
        <p:nvPicPr>
          <p:cNvPr descr="07_1_01" id="264" name="Google Shape;2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447800"/>
            <a:ext cx="82296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Problems with Recursive Solution</a:t>
            </a:r>
            <a:endParaRPr/>
          </a:p>
        </p:txBody>
      </p:sp>
      <p:sp>
        <p:nvSpPr>
          <p:cNvPr id="270" name="Google Shape;270;p14"/>
          <p:cNvSpPr txBox="1"/>
          <p:nvPr>
            <p:ph idx="1" type="body"/>
          </p:nvPr>
        </p:nvSpPr>
        <p:spPr>
          <a:xfrm>
            <a:off x="0" y="1476102"/>
            <a:ext cx="12192000" cy="538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Easy to solve small problem.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Refers to previous steps and so on becomes hard to solve problems that are relatively large.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/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Tower of Hanoi Problem</a:t>
            </a:r>
            <a:endParaRPr/>
          </a:p>
        </p:txBody>
      </p:sp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0" y="1580605"/>
            <a:ext cx="12192000" cy="5277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Invented by the French mathematician Edouard Lucas in 1883.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Given a tower of </a:t>
            </a:r>
            <a:r>
              <a:rPr b="1" i="1" lang="en-US">
                <a:solidFill>
                  <a:srgbClr val="FFFF00"/>
                </a:solidFill>
              </a:rPr>
              <a:t>n</a:t>
            </a:r>
            <a:r>
              <a:rPr lang="en-US"/>
              <a:t> disks, initially stacked in decreasing size on one of three pegs.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The objective is 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Transfer the entire tower to one of the other pegs.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Move only one disk at a time.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Never move a larger one onto a smaller.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/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Tower of Hanoi : 3 Disks </a:t>
            </a:r>
            <a:r>
              <a:rPr b="1" i="1" lang="en-US"/>
              <a:t>START</a:t>
            </a:r>
            <a:endParaRPr/>
          </a:p>
        </p:txBody>
      </p:sp>
      <p:grpSp>
        <p:nvGrpSpPr>
          <p:cNvPr id="282" name="Google Shape;282;p16"/>
          <p:cNvGrpSpPr/>
          <p:nvPr/>
        </p:nvGrpSpPr>
        <p:grpSpPr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283" name="Google Shape;283;p16"/>
            <p:cNvSpPr/>
            <p:nvPr/>
          </p:nvSpPr>
          <p:spPr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16"/>
          <p:cNvGrpSpPr/>
          <p:nvPr/>
        </p:nvGrpSpPr>
        <p:grpSpPr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286" name="Google Shape;286;p16"/>
            <p:cNvSpPr/>
            <p:nvPr/>
          </p:nvSpPr>
          <p:spPr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16"/>
          <p:cNvGrpSpPr/>
          <p:nvPr/>
        </p:nvGrpSpPr>
        <p:grpSpPr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289" name="Google Shape;289;p16"/>
            <p:cNvSpPr/>
            <p:nvPr/>
          </p:nvSpPr>
          <p:spPr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16"/>
          <p:cNvSpPr/>
          <p:nvPr/>
        </p:nvSpPr>
        <p:spPr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2819400" y="4953000"/>
            <a:ext cx="1219200" cy="152400"/>
          </a:xfrm>
          <a:prstGeom prst="ellipse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3076575" y="4495800"/>
            <a:ext cx="685800" cy="152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" name="Google Shape;294;p16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295" name="Google Shape;295;p16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6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AUX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6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0" y="0"/>
            <a:ext cx="12192000" cy="1324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Tower of Hanoi : 3 Disks </a:t>
            </a:r>
            <a:r>
              <a:rPr b="1" i="1" lang="en-US"/>
              <a:t>FINISH</a:t>
            </a:r>
            <a:endParaRPr b="1" i="1"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304" name="Google Shape;304;p17"/>
            <p:cNvSpPr/>
            <p:nvPr/>
          </p:nvSpPr>
          <p:spPr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17"/>
          <p:cNvGrpSpPr/>
          <p:nvPr/>
        </p:nvGrpSpPr>
        <p:grpSpPr>
          <a:xfrm>
            <a:off x="2257425" y="3962400"/>
            <a:ext cx="2057400" cy="2209800"/>
            <a:chOff x="3936" y="2496"/>
            <a:chExt cx="1296" cy="1392"/>
          </a:xfrm>
        </p:grpSpPr>
        <p:sp>
          <p:nvSpPr>
            <p:cNvPr id="307" name="Google Shape;307;p17"/>
            <p:cNvSpPr/>
            <p:nvPr/>
          </p:nvSpPr>
          <p:spPr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17"/>
          <p:cNvGrpSpPr/>
          <p:nvPr/>
        </p:nvGrpSpPr>
        <p:grpSpPr>
          <a:xfrm>
            <a:off x="7915275" y="3962400"/>
            <a:ext cx="2057400" cy="2209800"/>
            <a:chOff x="2362200" y="3962400"/>
            <a:chExt cx="2057400" cy="2209800"/>
          </a:xfrm>
        </p:grpSpPr>
        <p:grpSp>
          <p:nvGrpSpPr>
            <p:cNvPr id="310" name="Google Shape;310;p17"/>
            <p:cNvGrpSpPr/>
            <p:nvPr/>
          </p:nvGrpSpPr>
          <p:grpSpPr>
            <a:xfrm>
              <a:off x="2362200" y="3962400"/>
              <a:ext cx="2057400" cy="2209800"/>
              <a:chOff x="528" y="2496"/>
              <a:chExt cx="1296" cy="1392"/>
            </a:xfrm>
          </p:grpSpPr>
          <p:sp>
            <p:nvSpPr>
              <p:cNvPr id="311" name="Google Shape;311;p17"/>
              <p:cNvSpPr/>
              <p:nvPr/>
            </p:nvSpPr>
            <p:spPr>
              <a:xfrm>
                <a:off x="528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7"/>
              <p:cNvSpPr/>
              <p:nvPr/>
            </p:nvSpPr>
            <p:spPr>
              <a:xfrm>
                <a:off x="1152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3" name="Google Shape;313;p17"/>
            <p:cNvSpPr/>
            <p:nvPr/>
          </p:nvSpPr>
          <p:spPr>
            <a:xfrm>
              <a:off x="2543175" y="5410200"/>
              <a:ext cx="1752600" cy="228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2819400" y="4953000"/>
              <a:ext cx="1219200" cy="1524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076575" y="4495800"/>
              <a:ext cx="685800" cy="152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7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317" name="Google Shape;317;p17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AUX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7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Tower of Hanoi : Recursive Solution</a:t>
            </a:r>
            <a:endParaRPr/>
          </a:p>
        </p:txBody>
      </p:sp>
      <p:sp>
        <p:nvSpPr>
          <p:cNvPr id="326" name="Google Shape;326;p18"/>
          <p:cNvSpPr txBox="1"/>
          <p:nvPr>
            <p:ph idx="1" type="body"/>
          </p:nvPr>
        </p:nvSpPr>
        <p:spPr>
          <a:xfrm>
            <a:off x="0" y="1825624"/>
            <a:ext cx="121920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/>
              <a:t>Let’s call the three peg BEG(Source), AUX(Auxiliary) and END(Destination). </a:t>
            </a:r>
            <a:endParaRPr/>
          </a:p>
          <a:p>
            <a:pPr indent="-514350" lvl="0" marL="5143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/>
              <a:t>Move the top N – 1 disks from the BEG to AUX tower using END</a:t>
            </a:r>
            <a:endParaRPr/>
          </a:p>
          <a:p>
            <a:pPr indent="-514350" lvl="0" marL="5143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/>
              <a:t>Move the Nth disk from BEG to END tower</a:t>
            </a:r>
            <a:endParaRPr/>
          </a:p>
          <a:p>
            <a:pPr indent="-514350" lvl="0" marL="51435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/>
              <a:t>Move the N – 1 disks from AUX tower to END tower using BEG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0" y="-11477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Tower of Hanoi : 3 Disks</a:t>
            </a:r>
            <a:endParaRPr/>
          </a:p>
        </p:txBody>
      </p:sp>
      <p:grpSp>
        <p:nvGrpSpPr>
          <p:cNvPr id="332" name="Google Shape;332;p19"/>
          <p:cNvGrpSpPr/>
          <p:nvPr/>
        </p:nvGrpSpPr>
        <p:grpSpPr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333" name="Google Shape;333;p19"/>
            <p:cNvSpPr/>
            <p:nvPr/>
          </p:nvSpPr>
          <p:spPr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19"/>
          <p:cNvGrpSpPr/>
          <p:nvPr/>
        </p:nvGrpSpPr>
        <p:grpSpPr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336" name="Google Shape;336;p19"/>
            <p:cNvSpPr/>
            <p:nvPr/>
          </p:nvSpPr>
          <p:spPr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19"/>
          <p:cNvGrpSpPr/>
          <p:nvPr/>
        </p:nvGrpSpPr>
        <p:grpSpPr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339" name="Google Shape;339;p19"/>
            <p:cNvSpPr/>
            <p:nvPr/>
          </p:nvSpPr>
          <p:spPr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19"/>
          <p:cNvSpPr/>
          <p:nvPr/>
        </p:nvSpPr>
        <p:spPr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2819400" y="4953000"/>
            <a:ext cx="1219200" cy="152400"/>
          </a:xfrm>
          <a:prstGeom prst="ellipse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3076575" y="4495800"/>
            <a:ext cx="685800" cy="152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345" name="Google Shape;345;p19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AUX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/>
          <p:nvPr/>
        </p:nvSpPr>
        <p:spPr>
          <a:xfrm>
            <a:off x="2936913" y="1801254"/>
            <a:ext cx="68928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Move </a:t>
            </a:r>
            <a:r>
              <a:rPr b="1" i="1"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b="1"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disks from BEG to AUX using END</a:t>
            </a:r>
            <a:endParaRPr b="1"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ctrTitle"/>
          </p:nvPr>
        </p:nvSpPr>
        <p:spPr>
          <a:xfrm>
            <a:off x="3352800" y="18288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 sz="3600" cap="none"/>
              <a:t>2.1 RECURRENCE RELATIONS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2209800" y="3195638"/>
            <a:ext cx="76200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Define and develop a recurrence relation</a:t>
            </a:r>
            <a:endParaRPr/>
          </a:p>
          <a:p>
            <a:pPr indent="-177800" lvl="0" marL="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Model a problem using recurrence relation</a:t>
            </a:r>
            <a:endParaRPr/>
          </a:p>
          <a:p>
            <a:pPr indent="-177800" lvl="0" marL="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Find the solution of recurrence relations 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with the given initial conditions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 rot="5400000">
            <a:off x="7391400" y="33528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 ADVANCE COUNTING TECHNIQUE</a:t>
            </a:r>
            <a:endParaRPr/>
          </a:p>
        </p:txBody>
      </p:sp>
      <p:pic>
        <p:nvPicPr>
          <p:cNvPr descr="j0196532[1]"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576" y="1295400"/>
            <a:ext cx="15970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/>
          <p:nvPr>
            <p:ph type="title"/>
          </p:nvPr>
        </p:nvSpPr>
        <p:spPr>
          <a:xfrm>
            <a:off x="0" y="13774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Tower of Hanoi : 3 Disks</a:t>
            </a:r>
            <a:endParaRPr/>
          </a:p>
        </p:txBody>
      </p:sp>
      <p:grpSp>
        <p:nvGrpSpPr>
          <p:cNvPr id="354" name="Google Shape;354;p20"/>
          <p:cNvGrpSpPr/>
          <p:nvPr/>
        </p:nvGrpSpPr>
        <p:grpSpPr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355" name="Google Shape;355;p20"/>
            <p:cNvSpPr/>
            <p:nvPr/>
          </p:nvSpPr>
          <p:spPr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20"/>
          <p:cNvGrpSpPr/>
          <p:nvPr/>
        </p:nvGrpSpPr>
        <p:grpSpPr>
          <a:xfrm>
            <a:off x="5105400" y="3962400"/>
            <a:ext cx="2057400" cy="2209800"/>
            <a:chOff x="3936" y="2496"/>
            <a:chExt cx="1296" cy="1392"/>
          </a:xfrm>
        </p:grpSpPr>
        <p:sp>
          <p:nvSpPr>
            <p:cNvPr id="358" name="Google Shape;358;p20"/>
            <p:cNvSpPr/>
            <p:nvPr/>
          </p:nvSpPr>
          <p:spPr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20"/>
          <p:cNvSpPr/>
          <p:nvPr/>
        </p:nvSpPr>
        <p:spPr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2819400" y="4953000"/>
            <a:ext cx="1219200" cy="152400"/>
          </a:xfrm>
          <a:prstGeom prst="ellipse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2" name="Google Shape;362;p20"/>
          <p:cNvGrpSpPr/>
          <p:nvPr/>
        </p:nvGrpSpPr>
        <p:grpSpPr>
          <a:xfrm>
            <a:off x="7696200" y="3962400"/>
            <a:ext cx="2057400" cy="2209800"/>
            <a:chOff x="5105400" y="3962400"/>
            <a:chExt cx="2057400" cy="2209800"/>
          </a:xfrm>
        </p:grpSpPr>
        <p:grpSp>
          <p:nvGrpSpPr>
            <p:cNvPr id="363" name="Google Shape;363;p20"/>
            <p:cNvGrpSpPr/>
            <p:nvPr/>
          </p:nvGrpSpPr>
          <p:grpSpPr>
            <a:xfrm>
              <a:off x="5105400" y="3962400"/>
              <a:ext cx="2057400" cy="2209800"/>
              <a:chOff x="2256" y="2496"/>
              <a:chExt cx="1296" cy="1392"/>
            </a:xfrm>
          </p:grpSpPr>
          <p:sp>
            <p:nvSpPr>
              <p:cNvPr id="364" name="Google Shape;364;p20"/>
              <p:cNvSpPr/>
              <p:nvPr/>
            </p:nvSpPr>
            <p:spPr>
              <a:xfrm>
                <a:off x="225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>
                <a:off x="288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6" name="Google Shape;366;p20"/>
            <p:cNvSpPr/>
            <p:nvPr/>
          </p:nvSpPr>
          <p:spPr>
            <a:xfrm>
              <a:off x="5824538" y="5486400"/>
              <a:ext cx="685800" cy="152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367;p20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368" name="Google Shape;368;p20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0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AUX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0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/>
          <p:nvPr>
            <p:ph type="title"/>
          </p:nvPr>
        </p:nvSpPr>
        <p:spPr>
          <a:xfrm>
            <a:off x="-14968" y="1469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Tower of Hanoi : 3 Disks</a:t>
            </a:r>
            <a:endParaRPr/>
          </a:p>
        </p:txBody>
      </p:sp>
      <p:grpSp>
        <p:nvGrpSpPr>
          <p:cNvPr id="376" name="Google Shape;376;p21"/>
          <p:cNvGrpSpPr/>
          <p:nvPr/>
        </p:nvGrpSpPr>
        <p:grpSpPr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377" name="Google Shape;377;p21"/>
            <p:cNvSpPr/>
            <p:nvPr/>
          </p:nvSpPr>
          <p:spPr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21"/>
          <p:cNvGrpSpPr/>
          <p:nvPr/>
        </p:nvGrpSpPr>
        <p:grpSpPr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380" name="Google Shape;380;p21"/>
            <p:cNvSpPr/>
            <p:nvPr/>
          </p:nvSpPr>
          <p:spPr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21"/>
          <p:cNvGrpSpPr/>
          <p:nvPr/>
        </p:nvGrpSpPr>
        <p:grpSpPr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383" name="Google Shape;383;p21"/>
            <p:cNvSpPr/>
            <p:nvPr/>
          </p:nvSpPr>
          <p:spPr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21"/>
          <p:cNvSpPr/>
          <p:nvPr/>
        </p:nvSpPr>
        <p:spPr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1"/>
          <p:cNvSpPr/>
          <p:nvPr/>
        </p:nvSpPr>
        <p:spPr>
          <a:xfrm>
            <a:off x="5562600" y="5485482"/>
            <a:ext cx="1219200" cy="152400"/>
          </a:xfrm>
          <a:prstGeom prst="ellipse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8496300" y="5470334"/>
            <a:ext cx="685800" cy="152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" name="Google Shape;388;p21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389" name="Google Shape;389;p21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1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AUX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1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>
            <p:ph type="title"/>
          </p:nvPr>
        </p:nvSpPr>
        <p:spPr>
          <a:xfrm>
            <a:off x="0" y="-11477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Tower of Hanoi : 3 Disks</a:t>
            </a:r>
            <a:endParaRPr/>
          </a:p>
        </p:txBody>
      </p:sp>
      <p:grpSp>
        <p:nvGrpSpPr>
          <p:cNvPr id="397" name="Google Shape;397;p22"/>
          <p:cNvGrpSpPr/>
          <p:nvPr/>
        </p:nvGrpSpPr>
        <p:grpSpPr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398" name="Google Shape;398;p22"/>
            <p:cNvSpPr/>
            <p:nvPr/>
          </p:nvSpPr>
          <p:spPr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22"/>
          <p:cNvGrpSpPr/>
          <p:nvPr/>
        </p:nvGrpSpPr>
        <p:grpSpPr>
          <a:xfrm>
            <a:off x="7724776" y="3962400"/>
            <a:ext cx="2057400" cy="2209800"/>
            <a:chOff x="2256" y="2496"/>
            <a:chExt cx="1296" cy="1392"/>
          </a:xfrm>
        </p:grpSpPr>
        <p:sp>
          <p:nvSpPr>
            <p:cNvPr id="401" name="Google Shape;401;p22"/>
            <p:cNvSpPr/>
            <p:nvPr/>
          </p:nvSpPr>
          <p:spPr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22"/>
          <p:cNvSpPr/>
          <p:nvPr/>
        </p:nvSpPr>
        <p:spPr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22"/>
          <p:cNvGrpSpPr/>
          <p:nvPr/>
        </p:nvGrpSpPr>
        <p:grpSpPr>
          <a:xfrm>
            <a:off x="5067300" y="3962400"/>
            <a:ext cx="2057400" cy="2209800"/>
            <a:chOff x="7772400" y="3962400"/>
            <a:chExt cx="2057400" cy="2209800"/>
          </a:xfrm>
        </p:grpSpPr>
        <p:grpSp>
          <p:nvGrpSpPr>
            <p:cNvPr id="405" name="Google Shape;405;p22"/>
            <p:cNvGrpSpPr/>
            <p:nvPr/>
          </p:nvGrpSpPr>
          <p:grpSpPr>
            <a:xfrm>
              <a:off x="7772400" y="3962400"/>
              <a:ext cx="2057400" cy="2209800"/>
              <a:chOff x="3936" y="2496"/>
              <a:chExt cx="1296" cy="1392"/>
            </a:xfrm>
          </p:grpSpPr>
          <p:sp>
            <p:nvSpPr>
              <p:cNvPr id="406" name="Google Shape;406;p22"/>
              <p:cNvSpPr/>
              <p:nvPr/>
            </p:nvSpPr>
            <p:spPr>
              <a:xfrm>
                <a:off x="393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22"/>
              <p:cNvSpPr/>
              <p:nvPr/>
            </p:nvSpPr>
            <p:spPr>
              <a:xfrm>
                <a:off x="456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8" name="Google Shape;408;p22"/>
            <p:cNvSpPr/>
            <p:nvPr/>
          </p:nvSpPr>
          <p:spPr>
            <a:xfrm>
              <a:off x="8229600" y="5486400"/>
              <a:ext cx="1219200" cy="1524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91538" y="5029200"/>
              <a:ext cx="685800" cy="152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22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411" name="Google Shape;411;p22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AUX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2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22"/>
          <p:cNvSpPr txBox="1"/>
          <p:nvPr/>
        </p:nvSpPr>
        <p:spPr>
          <a:xfrm>
            <a:off x="2936913" y="1801254"/>
            <a:ext cx="68928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Move largest one from BEG to END</a:t>
            </a:r>
            <a:endParaRPr b="1"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 txBox="1"/>
          <p:nvPr>
            <p:ph type="title"/>
          </p:nvPr>
        </p:nvSpPr>
        <p:spPr>
          <a:xfrm>
            <a:off x="0" y="-4527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Tower of Hanoi : 3 Disks</a:t>
            </a:r>
            <a:endParaRPr/>
          </a:p>
        </p:txBody>
      </p:sp>
      <p:grpSp>
        <p:nvGrpSpPr>
          <p:cNvPr id="420" name="Google Shape;420;p23"/>
          <p:cNvGrpSpPr/>
          <p:nvPr/>
        </p:nvGrpSpPr>
        <p:grpSpPr>
          <a:xfrm>
            <a:off x="2340769" y="3962400"/>
            <a:ext cx="2057400" cy="2209800"/>
            <a:chOff x="2256" y="2496"/>
            <a:chExt cx="1296" cy="1392"/>
          </a:xfrm>
        </p:grpSpPr>
        <p:sp>
          <p:nvSpPr>
            <p:cNvPr id="421" name="Google Shape;421;p23"/>
            <p:cNvSpPr/>
            <p:nvPr/>
          </p:nvSpPr>
          <p:spPr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3" name="Google Shape;423;p23"/>
          <p:cNvGrpSpPr/>
          <p:nvPr/>
        </p:nvGrpSpPr>
        <p:grpSpPr>
          <a:xfrm>
            <a:off x="7734300" y="3962400"/>
            <a:ext cx="2057400" cy="2209800"/>
            <a:chOff x="2362200" y="3962400"/>
            <a:chExt cx="2057400" cy="2209800"/>
          </a:xfrm>
        </p:grpSpPr>
        <p:grpSp>
          <p:nvGrpSpPr>
            <p:cNvPr id="424" name="Google Shape;424;p23"/>
            <p:cNvGrpSpPr/>
            <p:nvPr/>
          </p:nvGrpSpPr>
          <p:grpSpPr>
            <a:xfrm>
              <a:off x="2362200" y="3962400"/>
              <a:ext cx="2057400" cy="2209800"/>
              <a:chOff x="528" y="2496"/>
              <a:chExt cx="1296" cy="1392"/>
            </a:xfrm>
          </p:grpSpPr>
          <p:sp>
            <p:nvSpPr>
              <p:cNvPr id="425" name="Google Shape;425;p23"/>
              <p:cNvSpPr/>
              <p:nvPr/>
            </p:nvSpPr>
            <p:spPr>
              <a:xfrm>
                <a:off x="528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>
                <a:off x="1152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7" name="Google Shape;427;p23"/>
            <p:cNvSpPr/>
            <p:nvPr/>
          </p:nvSpPr>
          <p:spPr>
            <a:xfrm>
              <a:off x="2543175" y="5410200"/>
              <a:ext cx="1752600" cy="228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23"/>
          <p:cNvGrpSpPr/>
          <p:nvPr/>
        </p:nvGrpSpPr>
        <p:grpSpPr>
          <a:xfrm>
            <a:off x="5067300" y="3962400"/>
            <a:ext cx="2057400" cy="2209800"/>
            <a:chOff x="7772400" y="3962400"/>
            <a:chExt cx="2057400" cy="2209800"/>
          </a:xfrm>
        </p:grpSpPr>
        <p:grpSp>
          <p:nvGrpSpPr>
            <p:cNvPr id="429" name="Google Shape;429;p23"/>
            <p:cNvGrpSpPr/>
            <p:nvPr/>
          </p:nvGrpSpPr>
          <p:grpSpPr>
            <a:xfrm>
              <a:off x="7772400" y="3962400"/>
              <a:ext cx="2057400" cy="2209800"/>
              <a:chOff x="3936" y="2496"/>
              <a:chExt cx="1296" cy="1392"/>
            </a:xfrm>
          </p:grpSpPr>
          <p:sp>
            <p:nvSpPr>
              <p:cNvPr id="430" name="Google Shape;430;p23"/>
              <p:cNvSpPr/>
              <p:nvPr/>
            </p:nvSpPr>
            <p:spPr>
              <a:xfrm>
                <a:off x="393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23"/>
              <p:cNvSpPr/>
              <p:nvPr/>
            </p:nvSpPr>
            <p:spPr>
              <a:xfrm>
                <a:off x="456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2" name="Google Shape;432;p23"/>
            <p:cNvSpPr/>
            <p:nvPr/>
          </p:nvSpPr>
          <p:spPr>
            <a:xfrm>
              <a:off x="8229600" y="5486400"/>
              <a:ext cx="1219200" cy="1524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8491538" y="5029200"/>
              <a:ext cx="685800" cy="152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AUX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p23"/>
          <p:cNvSpPr txBox="1"/>
          <p:nvPr/>
        </p:nvSpPr>
        <p:spPr>
          <a:xfrm>
            <a:off x="2936913" y="1801254"/>
            <a:ext cx="68928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Move </a:t>
            </a:r>
            <a:r>
              <a:rPr b="1" i="1"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b="1"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disks from AUX to END using BEG </a:t>
            </a:r>
            <a:endParaRPr b="1"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/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Tower of Hanoi : 3 Disks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445" name="Google Shape;445;p24"/>
            <p:cNvSpPr/>
            <p:nvPr/>
          </p:nvSpPr>
          <p:spPr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4"/>
          <p:cNvGrpSpPr/>
          <p:nvPr/>
        </p:nvGrpSpPr>
        <p:grpSpPr>
          <a:xfrm>
            <a:off x="7925836" y="3976171"/>
            <a:ext cx="2057400" cy="2209800"/>
            <a:chOff x="5105400" y="3962400"/>
            <a:chExt cx="2057400" cy="2209800"/>
          </a:xfrm>
        </p:grpSpPr>
        <p:grpSp>
          <p:nvGrpSpPr>
            <p:cNvPr id="448" name="Google Shape;448;p24"/>
            <p:cNvGrpSpPr/>
            <p:nvPr/>
          </p:nvGrpSpPr>
          <p:grpSpPr>
            <a:xfrm>
              <a:off x="5105400" y="3962400"/>
              <a:ext cx="2057400" cy="2209800"/>
              <a:chOff x="2256" y="2496"/>
              <a:chExt cx="1296" cy="1392"/>
            </a:xfrm>
          </p:grpSpPr>
          <p:sp>
            <p:nvSpPr>
              <p:cNvPr id="449" name="Google Shape;449;p24"/>
              <p:cNvSpPr/>
              <p:nvPr/>
            </p:nvSpPr>
            <p:spPr>
              <a:xfrm>
                <a:off x="225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288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1" name="Google Shape;451;p24"/>
            <p:cNvSpPr/>
            <p:nvPr/>
          </p:nvSpPr>
          <p:spPr>
            <a:xfrm>
              <a:off x="5291138" y="5410200"/>
              <a:ext cx="1752600" cy="228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24"/>
          <p:cNvGrpSpPr/>
          <p:nvPr/>
        </p:nvGrpSpPr>
        <p:grpSpPr>
          <a:xfrm>
            <a:off x="5163068" y="3976171"/>
            <a:ext cx="2057400" cy="2209800"/>
            <a:chOff x="7772400" y="3962400"/>
            <a:chExt cx="2057400" cy="2209800"/>
          </a:xfrm>
        </p:grpSpPr>
        <p:grpSp>
          <p:nvGrpSpPr>
            <p:cNvPr id="453" name="Google Shape;453;p24"/>
            <p:cNvGrpSpPr/>
            <p:nvPr/>
          </p:nvGrpSpPr>
          <p:grpSpPr>
            <a:xfrm>
              <a:off x="7772400" y="3962400"/>
              <a:ext cx="2057400" cy="2209800"/>
              <a:chOff x="3936" y="2496"/>
              <a:chExt cx="1296" cy="1392"/>
            </a:xfrm>
          </p:grpSpPr>
          <p:sp>
            <p:nvSpPr>
              <p:cNvPr id="454" name="Google Shape;454;p24"/>
              <p:cNvSpPr/>
              <p:nvPr/>
            </p:nvSpPr>
            <p:spPr>
              <a:xfrm>
                <a:off x="393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>
                <a:off x="456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6" name="Google Shape;456;p24"/>
            <p:cNvSpPr/>
            <p:nvPr/>
          </p:nvSpPr>
          <p:spPr>
            <a:xfrm>
              <a:off x="8229600" y="5486400"/>
              <a:ext cx="1219200" cy="1524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24"/>
          <p:cNvSpPr/>
          <p:nvPr/>
        </p:nvSpPr>
        <p:spPr>
          <a:xfrm>
            <a:off x="3090863" y="5472113"/>
            <a:ext cx="685800" cy="152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24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459" name="Google Shape;459;p24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AUX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/>
          <p:nvPr>
            <p:ph type="title"/>
          </p:nvPr>
        </p:nvSpPr>
        <p:spPr>
          <a:xfrm>
            <a:off x="3214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Tower of Hanoi : 3 Disks</a:t>
            </a:r>
            <a:endParaRPr/>
          </a:p>
        </p:txBody>
      </p:sp>
      <p:grpSp>
        <p:nvGrpSpPr>
          <p:cNvPr id="467" name="Google Shape;467;p25"/>
          <p:cNvGrpSpPr/>
          <p:nvPr/>
        </p:nvGrpSpPr>
        <p:grpSpPr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468" name="Google Shape;468;p25"/>
            <p:cNvSpPr/>
            <p:nvPr/>
          </p:nvSpPr>
          <p:spPr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25"/>
          <p:cNvGrpSpPr/>
          <p:nvPr/>
        </p:nvGrpSpPr>
        <p:grpSpPr>
          <a:xfrm>
            <a:off x="5032414" y="3976171"/>
            <a:ext cx="2057400" cy="2209800"/>
            <a:chOff x="3936" y="2496"/>
            <a:chExt cx="1296" cy="1392"/>
          </a:xfrm>
        </p:grpSpPr>
        <p:sp>
          <p:nvSpPr>
            <p:cNvPr id="471" name="Google Shape;471;p25"/>
            <p:cNvSpPr/>
            <p:nvPr/>
          </p:nvSpPr>
          <p:spPr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25"/>
          <p:cNvGrpSpPr/>
          <p:nvPr/>
        </p:nvGrpSpPr>
        <p:grpSpPr>
          <a:xfrm>
            <a:off x="7778828" y="3976171"/>
            <a:ext cx="2057400" cy="2209800"/>
            <a:chOff x="5105400" y="3962400"/>
            <a:chExt cx="2057400" cy="2209800"/>
          </a:xfrm>
        </p:grpSpPr>
        <p:grpSp>
          <p:nvGrpSpPr>
            <p:cNvPr id="474" name="Google Shape;474;p25"/>
            <p:cNvGrpSpPr/>
            <p:nvPr/>
          </p:nvGrpSpPr>
          <p:grpSpPr>
            <a:xfrm>
              <a:off x="5105400" y="3962400"/>
              <a:ext cx="2057400" cy="2209800"/>
              <a:chOff x="2256" y="2496"/>
              <a:chExt cx="1296" cy="1392"/>
            </a:xfrm>
          </p:grpSpPr>
          <p:sp>
            <p:nvSpPr>
              <p:cNvPr id="475" name="Google Shape;475;p25"/>
              <p:cNvSpPr/>
              <p:nvPr/>
            </p:nvSpPr>
            <p:spPr>
              <a:xfrm>
                <a:off x="225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288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" name="Google Shape;477;p25"/>
            <p:cNvSpPr/>
            <p:nvPr/>
          </p:nvSpPr>
          <p:spPr>
            <a:xfrm>
              <a:off x="5291138" y="5410200"/>
              <a:ext cx="1752600" cy="228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5562600" y="4953000"/>
              <a:ext cx="1219200" cy="1524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25"/>
          <p:cNvSpPr/>
          <p:nvPr/>
        </p:nvSpPr>
        <p:spPr>
          <a:xfrm>
            <a:off x="3090863" y="5472113"/>
            <a:ext cx="685800" cy="152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0" name="Google Shape;480;p25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481" name="Google Shape;481;p25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5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AUX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5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"/>
          <p:cNvSpPr txBox="1"/>
          <p:nvPr>
            <p:ph type="title"/>
          </p:nvPr>
        </p:nvSpPr>
        <p:spPr>
          <a:xfrm>
            <a:off x="-10558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Tower of Hanoi : 3 Disks</a:t>
            </a:r>
            <a:endParaRPr/>
          </a:p>
        </p:txBody>
      </p:sp>
      <p:grpSp>
        <p:nvGrpSpPr>
          <p:cNvPr id="489" name="Google Shape;489;p26"/>
          <p:cNvGrpSpPr/>
          <p:nvPr/>
        </p:nvGrpSpPr>
        <p:grpSpPr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490" name="Google Shape;490;p26"/>
            <p:cNvSpPr/>
            <p:nvPr/>
          </p:nvSpPr>
          <p:spPr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" name="Google Shape;492;p26"/>
          <p:cNvGrpSpPr/>
          <p:nvPr/>
        </p:nvGrpSpPr>
        <p:grpSpPr>
          <a:xfrm>
            <a:off x="5094842" y="3955973"/>
            <a:ext cx="2057400" cy="2209800"/>
            <a:chOff x="3936" y="2496"/>
            <a:chExt cx="1296" cy="1392"/>
          </a:xfrm>
        </p:grpSpPr>
        <p:sp>
          <p:nvSpPr>
            <p:cNvPr id="493" name="Google Shape;493;p26"/>
            <p:cNvSpPr/>
            <p:nvPr/>
          </p:nvSpPr>
          <p:spPr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26"/>
          <p:cNvGrpSpPr/>
          <p:nvPr/>
        </p:nvGrpSpPr>
        <p:grpSpPr>
          <a:xfrm>
            <a:off x="7827484" y="3962400"/>
            <a:ext cx="2057400" cy="2209800"/>
            <a:chOff x="5105400" y="3962400"/>
            <a:chExt cx="2057400" cy="2209800"/>
          </a:xfrm>
        </p:grpSpPr>
        <p:grpSp>
          <p:nvGrpSpPr>
            <p:cNvPr id="496" name="Google Shape;496;p26"/>
            <p:cNvGrpSpPr/>
            <p:nvPr/>
          </p:nvGrpSpPr>
          <p:grpSpPr>
            <a:xfrm>
              <a:off x="5105400" y="3962400"/>
              <a:ext cx="2057400" cy="2209800"/>
              <a:chOff x="2256" y="2496"/>
              <a:chExt cx="1296" cy="1392"/>
            </a:xfrm>
          </p:grpSpPr>
          <p:sp>
            <p:nvSpPr>
              <p:cNvPr id="497" name="Google Shape;497;p26"/>
              <p:cNvSpPr/>
              <p:nvPr/>
            </p:nvSpPr>
            <p:spPr>
              <a:xfrm>
                <a:off x="225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288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9" name="Google Shape;499;p26"/>
            <p:cNvSpPr/>
            <p:nvPr/>
          </p:nvSpPr>
          <p:spPr>
            <a:xfrm>
              <a:off x="5291138" y="5410200"/>
              <a:ext cx="1752600" cy="228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562600" y="4953000"/>
              <a:ext cx="1219200" cy="1524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834063" y="4495800"/>
              <a:ext cx="685800" cy="152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Google Shape;502;p26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503" name="Google Shape;503;p26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6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AUX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6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7"/>
          <p:cNvSpPr txBox="1"/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Tower of Hanoi : No. of Moves, T</a:t>
            </a:r>
            <a:r>
              <a:rPr baseline="-25000" lang="en-US">
                <a:solidFill>
                  <a:srgbClr val="000000"/>
                </a:solidFill>
              </a:rPr>
              <a:t>n</a:t>
            </a:r>
            <a:endParaRPr b="1" sz="2800"/>
          </a:p>
        </p:txBody>
      </p:sp>
      <p:sp>
        <p:nvSpPr>
          <p:cNvPr id="512" name="Google Shape;512;p27"/>
          <p:cNvSpPr txBox="1"/>
          <p:nvPr>
            <p:ph idx="1" type="body"/>
          </p:nvPr>
        </p:nvSpPr>
        <p:spPr>
          <a:xfrm>
            <a:off x="0" y="1825625"/>
            <a:ext cx="12192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</a:t>
            </a:r>
            <a:r>
              <a:rPr b="1" lang="en-US"/>
              <a:t>1 disk</a:t>
            </a:r>
            <a:r>
              <a:rPr lang="en-US"/>
              <a:t> it takes 1 move to transfer 1 disk from BEG to END;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</a:t>
            </a:r>
            <a:r>
              <a:rPr b="1" lang="en-US"/>
              <a:t>2 disks</a:t>
            </a:r>
            <a:r>
              <a:rPr lang="en-US"/>
              <a:t>, it will take 3 moves:    </a:t>
            </a:r>
            <a:r>
              <a:rPr b="1" lang="en-US" sz="3200"/>
              <a:t>2 T</a:t>
            </a:r>
            <a:r>
              <a:rPr b="1" baseline="-25000" lang="en-US" sz="3200"/>
              <a:t>n-1 </a:t>
            </a:r>
            <a:r>
              <a:rPr b="1" lang="en-US" sz="3200"/>
              <a:t> + 1</a:t>
            </a:r>
            <a:r>
              <a:rPr lang="en-US"/>
              <a:t> = 2(</a:t>
            </a:r>
            <a:r>
              <a:rPr b="1" lang="en-US"/>
              <a:t>1</a:t>
            </a:r>
            <a:r>
              <a:rPr lang="en-US"/>
              <a:t>)  + 1 =  </a:t>
            </a:r>
            <a:r>
              <a:rPr b="1" lang="en-US"/>
              <a:t>3</a:t>
            </a:r>
            <a:r>
              <a:rPr lang="en-US"/>
              <a:t>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</a:t>
            </a:r>
            <a:r>
              <a:rPr b="1" lang="en-US"/>
              <a:t>3 disks</a:t>
            </a:r>
            <a:r>
              <a:rPr lang="en-US"/>
              <a:t>, it will take 7 moves:    </a:t>
            </a:r>
            <a:r>
              <a:rPr b="1" lang="en-US" sz="3200"/>
              <a:t>2 T</a:t>
            </a:r>
            <a:r>
              <a:rPr b="1" baseline="-25000" lang="en-US" sz="3200"/>
              <a:t>n-1 </a:t>
            </a:r>
            <a:r>
              <a:rPr b="1" lang="en-US" sz="3200"/>
              <a:t> + 1 </a:t>
            </a:r>
            <a:r>
              <a:rPr lang="en-US"/>
              <a:t>= 2(</a:t>
            </a:r>
            <a:r>
              <a:rPr b="1" lang="en-US"/>
              <a:t>3</a:t>
            </a:r>
            <a:r>
              <a:rPr lang="en-US"/>
              <a:t>)  + 1 =  </a:t>
            </a:r>
            <a:r>
              <a:rPr b="1" lang="en-US"/>
              <a:t>7</a:t>
            </a:r>
            <a:r>
              <a:rPr lang="en-US"/>
              <a:t>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</a:t>
            </a:r>
            <a:r>
              <a:rPr b="1" lang="en-US"/>
              <a:t>4 disks</a:t>
            </a:r>
            <a:r>
              <a:rPr lang="en-US"/>
              <a:t>, it will take 15 moves:  </a:t>
            </a:r>
            <a:r>
              <a:rPr b="1" lang="en-US" sz="3200"/>
              <a:t>2 T</a:t>
            </a:r>
            <a:r>
              <a:rPr b="1" baseline="-25000" lang="en-US" sz="3200"/>
              <a:t>n-1 </a:t>
            </a:r>
            <a:r>
              <a:rPr b="1" lang="en-US" sz="3200"/>
              <a:t> + 1 </a:t>
            </a:r>
            <a:r>
              <a:rPr lang="en-US"/>
              <a:t>= 2(</a:t>
            </a:r>
            <a:r>
              <a:rPr b="1" lang="en-US"/>
              <a:t>7</a:t>
            </a:r>
            <a:r>
              <a:rPr lang="en-US"/>
              <a:t>)  + 1 = </a:t>
            </a:r>
            <a:r>
              <a:rPr b="1" lang="en-US"/>
              <a:t>15</a:t>
            </a:r>
            <a:r>
              <a:rPr lang="en-US"/>
              <a:t>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</a:t>
            </a:r>
            <a:r>
              <a:rPr b="1" lang="en-US"/>
              <a:t>5 disks</a:t>
            </a:r>
            <a:r>
              <a:rPr lang="en-US"/>
              <a:t>, it will take 31 moves:  </a:t>
            </a:r>
            <a:r>
              <a:rPr b="1" lang="en-US" sz="3200"/>
              <a:t>2 T</a:t>
            </a:r>
            <a:r>
              <a:rPr b="1" baseline="-25000" lang="en-US" sz="3200"/>
              <a:t>n-1 </a:t>
            </a:r>
            <a:r>
              <a:rPr b="1" lang="en-US" sz="3200"/>
              <a:t> + 1 </a:t>
            </a:r>
            <a:r>
              <a:rPr lang="en-US"/>
              <a:t>= 2(</a:t>
            </a:r>
            <a:r>
              <a:rPr b="1" lang="en-US"/>
              <a:t>15</a:t>
            </a:r>
            <a:r>
              <a:rPr lang="en-US"/>
              <a:t>) + 1 = </a:t>
            </a:r>
            <a:r>
              <a:rPr b="1" lang="en-US"/>
              <a:t>31</a:t>
            </a:r>
            <a:r>
              <a:rPr lang="en-US"/>
              <a:t>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</a:t>
            </a:r>
            <a:r>
              <a:rPr b="1" lang="en-US"/>
              <a:t>6 disks</a:t>
            </a:r>
            <a:r>
              <a:rPr lang="en-US"/>
              <a:t>... ?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/>
          <p:nvPr>
            <p:ph type="title"/>
          </p:nvPr>
        </p:nvSpPr>
        <p:spPr>
          <a:xfrm>
            <a:off x="0" y="-1"/>
            <a:ext cx="12192000" cy="1423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Tower of Hanoi : No. of Moves, </a:t>
            </a:r>
            <a:r>
              <a:rPr b="1" i="1" lang="en-US">
                <a:solidFill>
                  <a:srgbClr val="000000"/>
                </a:solidFill>
              </a:rPr>
              <a:t>T</a:t>
            </a:r>
            <a:r>
              <a:rPr b="1" baseline="-25000" i="1" lang="en-US">
                <a:solidFill>
                  <a:srgbClr val="000000"/>
                </a:solidFill>
              </a:rPr>
              <a:t>n</a:t>
            </a:r>
            <a:endParaRPr b="1" i="1"/>
          </a:p>
        </p:txBody>
      </p:sp>
      <p:sp>
        <p:nvSpPr>
          <p:cNvPr id="519" name="Google Shape;519;p28"/>
          <p:cNvSpPr txBox="1"/>
          <p:nvPr>
            <p:ph idx="1" type="body"/>
          </p:nvPr>
        </p:nvSpPr>
        <p:spPr>
          <a:xfrm>
            <a:off x="1" y="1423850"/>
            <a:ext cx="10466024" cy="54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Explicit Pattern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Number of Disks     Number of Moves</a:t>
            </a:r>
            <a:br>
              <a:rPr lang="en-US"/>
            </a:br>
            <a:r>
              <a:rPr lang="en-US"/>
              <a:t>		1                                 1 </a:t>
            </a:r>
            <a:br>
              <a:rPr lang="en-US"/>
            </a:br>
            <a:r>
              <a:rPr lang="en-US"/>
              <a:t>		2                                 3 </a:t>
            </a:r>
            <a:br>
              <a:rPr lang="en-US"/>
            </a:br>
            <a:r>
              <a:rPr lang="en-US"/>
              <a:t>		3                                 7 </a:t>
            </a:r>
            <a:br>
              <a:rPr lang="en-US"/>
            </a:br>
            <a:r>
              <a:rPr lang="en-US"/>
              <a:t>		4                                15 </a:t>
            </a:r>
            <a:br>
              <a:rPr lang="en-US"/>
            </a:br>
            <a:r>
              <a:rPr lang="en-US"/>
              <a:t>		5                  	            31 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20" name="Google Shape;520;p28"/>
          <p:cNvSpPr txBox="1"/>
          <p:nvPr/>
        </p:nvSpPr>
        <p:spPr>
          <a:xfrm>
            <a:off x="8516039" y="3514381"/>
            <a:ext cx="35143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2 T</a:t>
            </a:r>
            <a:r>
              <a:rPr b="1" baseline="-25000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n-1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+ 1,n&gt;0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9"/>
          <p:cNvSpPr txBox="1"/>
          <p:nvPr>
            <p:ph type="title"/>
          </p:nvPr>
        </p:nvSpPr>
        <p:spPr>
          <a:xfrm>
            <a:off x="0" y="132202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Tower of Hanoi : Recursive Solution Difficulties</a:t>
            </a:r>
            <a:endParaRPr/>
          </a:p>
        </p:txBody>
      </p:sp>
      <p:sp>
        <p:nvSpPr>
          <p:cNvPr id="526" name="Google Shape;526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</a:t>
            </a:r>
            <a:r>
              <a:rPr baseline="-25000" lang="en-US"/>
              <a:t>7</a:t>
            </a:r>
            <a:r>
              <a:rPr lang="en-US"/>
              <a:t> = 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</a:t>
            </a:r>
            <a:r>
              <a:rPr baseline="-25000" lang="en-US"/>
              <a:t>7</a:t>
            </a:r>
            <a:r>
              <a:rPr lang="en-US"/>
              <a:t> = 2 T</a:t>
            </a:r>
            <a:r>
              <a:rPr baseline="-25000" lang="en-US"/>
              <a:t>6</a:t>
            </a:r>
            <a:r>
              <a:rPr lang="en-US"/>
              <a:t> + 1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= 2(2 T</a:t>
            </a:r>
            <a:r>
              <a:rPr baseline="-25000" lang="en-US"/>
              <a:t>5</a:t>
            </a:r>
            <a:r>
              <a:rPr lang="en-US"/>
              <a:t> + 1) + 1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= 4(2 T</a:t>
            </a:r>
            <a:r>
              <a:rPr baseline="-25000" lang="en-US"/>
              <a:t>4</a:t>
            </a:r>
            <a:r>
              <a:rPr lang="en-US"/>
              <a:t> + 1) + 3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= 8(2 T</a:t>
            </a:r>
            <a:r>
              <a:rPr baseline="-25000" lang="en-US"/>
              <a:t>3</a:t>
            </a:r>
            <a:r>
              <a:rPr lang="en-US"/>
              <a:t> + 1) + 7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= 16(2 T</a:t>
            </a:r>
            <a:r>
              <a:rPr baseline="-25000" lang="en-US"/>
              <a:t>2</a:t>
            </a:r>
            <a:r>
              <a:rPr lang="en-US"/>
              <a:t> + 1) + 15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= 32(2 T</a:t>
            </a:r>
            <a:r>
              <a:rPr baseline="-25000" lang="en-US"/>
              <a:t>1</a:t>
            </a:r>
            <a:r>
              <a:rPr lang="en-US"/>
              <a:t> + 1) + 31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= 64(2 T</a:t>
            </a:r>
            <a:r>
              <a:rPr baseline="-25000" lang="en-US"/>
              <a:t>0</a:t>
            </a:r>
            <a:r>
              <a:rPr lang="en-US"/>
              <a:t> + 1) + 63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= 64 × 0 + 64+ 63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= 127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527" name="Google Shape;527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T</a:t>
            </a:r>
            <a:r>
              <a:rPr baseline="-25000" lang="en-US">
                <a:solidFill>
                  <a:srgbClr val="000000"/>
                </a:solidFill>
              </a:rPr>
              <a:t>50</a:t>
            </a:r>
            <a:r>
              <a:rPr lang="en-US">
                <a:solidFill>
                  <a:srgbClr val="000000"/>
                </a:solidFill>
              </a:rPr>
              <a:t> = 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T</a:t>
            </a:r>
            <a:r>
              <a:rPr baseline="-25000" lang="en-US">
                <a:solidFill>
                  <a:srgbClr val="000000"/>
                </a:solidFill>
              </a:rPr>
              <a:t>50</a:t>
            </a:r>
            <a:r>
              <a:rPr lang="en-US">
                <a:solidFill>
                  <a:srgbClr val="000000"/>
                </a:solidFill>
              </a:rPr>
              <a:t> = 2 T</a:t>
            </a:r>
            <a:r>
              <a:rPr baseline="-25000" lang="en-US">
                <a:solidFill>
                  <a:srgbClr val="000000"/>
                </a:solidFill>
              </a:rPr>
              <a:t>49</a:t>
            </a:r>
            <a:r>
              <a:rPr lang="en-US">
                <a:solidFill>
                  <a:srgbClr val="000000"/>
                </a:solidFill>
              </a:rPr>
              <a:t> + 1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= 2(2 T</a:t>
            </a:r>
            <a:r>
              <a:rPr baseline="-25000" lang="en-US">
                <a:solidFill>
                  <a:srgbClr val="000000"/>
                </a:solidFill>
              </a:rPr>
              <a:t>48</a:t>
            </a:r>
            <a:r>
              <a:rPr lang="en-US">
                <a:solidFill>
                  <a:srgbClr val="000000"/>
                </a:solidFill>
              </a:rPr>
              <a:t> + 1) + 1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= 4(2 T</a:t>
            </a:r>
            <a:r>
              <a:rPr baseline="-25000" lang="en-US">
                <a:solidFill>
                  <a:srgbClr val="000000"/>
                </a:solidFill>
              </a:rPr>
              <a:t>47</a:t>
            </a:r>
            <a:r>
              <a:rPr lang="en-US">
                <a:solidFill>
                  <a:srgbClr val="000000"/>
                </a:solidFill>
              </a:rPr>
              <a:t> + 1) + 3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= 8(2 T</a:t>
            </a:r>
            <a:r>
              <a:rPr baseline="-25000" lang="en-US">
                <a:solidFill>
                  <a:srgbClr val="000000"/>
                </a:solidFill>
              </a:rPr>
              <a:t>46</a:t>
            </a:r>
            <a:r>
              <a:rPr lang="en-US">
                <a:solidFill>
                  <a:srgbClr val="000000"/>
                </a:solidFill>
              </a:rPr>
              <a:t> + 1) + 7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     ……………………….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=?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 rot="5400000">
            <a:off x="8902700" y="2959100"/>
            <a:ext cx="58674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2.1 RECURRENCE RELATION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1676400" y="1371600"/>
            <a:ext cx="8382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The number of bacteria in a colony doubles every hour. If the colony begins with 5 bacteria, how many will be present in </a:t>
            </a: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hours?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Let </a:t>
            </a: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i="1" lang="en-US" sz="120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: the number of bacteria at the end of </a:t>
            </a: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hours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Then;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i="1" lang="en-US" sz="120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= 2</a:t>
            </a: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i="1" lang="en-US" sz="120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-1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, 	a</a:t>
            </a: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=5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None/>
            </a:pPr>
            <a:r>
              <a:rPr lang="en-US" u="sng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we are doing actually?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We find a formula/model for </a:t>
            </a: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i="1" lang="en-US" sz="120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(the relationship between </a:t>
            </a: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i="1" lang="en-US" sz="120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) </a:t>
            </a:r>
            <a:r>
              <a:rPr lang="en-US"/>
              <a:t>–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this is called </a:t>
            </a:r>
            <a:r>
              <a:rPr b="1" lang="en-US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 relations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between the term of sequence. 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Motivation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828800" y="2438401"/>
            <a:ext cx="2590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2057400" y="4357688"/>
            <a:ext cx="7086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Since bacteria double every hour	         Initial condition</a:t>
            </a:r>
            <a:endParaRPr/>
          </a:p>
        </p:txBody>
      </p:sp>
      <p:cxnSp>
        <p:nvCxnSpPr>
          <p:cNvPr id="130" name="Google Shape;130;p3"/>
          <p:cNvCxnSpPr/>
          <p:nvPr/>
        </p:nvCxnSpPr>
        <p:spPr>
          <a:xfrm flipH="1" rot="10800000">
            <a:off x="4648200" y="4114800"/>
            <a:ext cx="457200" cy="3048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3"/>
          <p:cNvCxnSpPr/>
          <p:nvPr/>
        </p:nvCxnSpPr>
        <p:spPr>
          <a:xfrm rot="10800000">
            <a:off x="6781800" y="4114800"/>
            <a:ext cx="533400" cy="3048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3"/>
          <p:cNvSpPr/>
          <p:nvPr/>
        </p:nvSpPr>
        <p:spPr>
          <a:xfrm>
            <a:off x="1981200" y="5410200"/>
            <a:ext cx="533400" cy="304800"/>
          </a:xfrm>
          <a:prstGeom prst="rightArrow">
            <a:avLst>
              <a:gd fmla="val 50000" name="adj1"/>
              <a:gd fmla="val 4375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763000" y="3733800"/>
            <a:ext cx="16764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By using recursive definition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8382000" y="3657600"/>
            <a:ext cx="381000" cy="990600"/>
          </a:xfrm>
          <a:prstGeom prst="rightBrace">
            <a:avLst>
              <a:gd fmla="val 21667" name="adj1"/>
              <a:gd fmla="val 50000" name="adj2"/>
            </a:avLst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"/>
          <p:cNvSpPr txBox="1"/>
          <p:nvPr>
            <p:ph type="title"/>
          </p:nvPr>
        </p:nvSpPr>
        <p:spPr>
          <a:xfrm>
            <a:off x="0" y="-1"/>
            <a:ext cx="12192000" cy="1423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Tower of Hanoi : Finding Closed Form</a:t>
            </a:r>
            <a:endParaRPr b="1" i="1"/>
          </a:p>
        </p:txBody>
      </p:sp>
      <p:sp>
        <p:nvSpPr>
          <p:cNvPr id="534" name="Google Shape;534;p30"/>
          <p:cNvSpPr txBox="1"/>
          <p:nvPr>
            <p:ph idx="1" type="body"/>
          </p:nvPr>
        </p:nvSpPr>
        <p:spPr>
          <a:xfrm>
            <a:off x="1" y="1423850"/>
            <a:ext cx="10466024" cy="54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Explicit Pattern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Number of Disks     Number of Moves</a:t>
            </a:r>
            <a:br>
              <a:rPr lang="en-US"/>
            </a:br>
            <a:r>
              <a:rPr lang="en-US"/>
              <a:t>		1                                 1 </a:t>
            </a:r>
            <a:br>
              <a:rPr lang="en-US"/>
            </a:br>
            <a:r>
              <a:rPr lang="en-US"/>
              <a:t>		2                                 3 </a:t>
            </a:r>
            <a:br>
              <a:rPr lang="en-US"/>
            </a:br>
            <a:r>
              <a:rPr lang="en-US"/>
              <a:t>		3                                 7 </a:t>
            </a:r>
            <a:br>
              <a:rPr lang="en-US"/>
            </a:br>
            <a:r>
              <a:rPr lang="en-US"/>
              <a:t>		4                                15 </a:t>
            </a:r>
            <a:br>
              <a:rPr lang="en-US"/>
            </a:br>
            <a:r>
              <a:rPr lang="en-US"/>
              <a:t>		5                  	          31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en-US">
                <a:solidFill>
                  <a:srgbClr val="000000"/>
                </a:solidFill>
              </a:rPr>
              <a:t>Powers of two help reveal the pattern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	Number of Disks     Number of Moves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		1                          2</a:t>
            </a:r>
            <a:r>
              <a:rPr baseline="30000" lang="en-US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 - 1 = 2 - 1 = 1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		2                          2</a:t>
            </a:r>
            <a:r>
              <a:rPr baseline="30000" lang="en-US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 - 1 = 4 - 1 = 3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		3                          </a:t>
            </a:r>
            <a:r>
              <a:rPr lang="en-US"/>
              <a:t>2</a:t>
            </a:r>
            <a:r>
              <a:rPr baseline="30000" lang="en-US"/>
              <a:t>3</a:t>
            </a:r>
            <a:r>
              <a:rPr lang="en-US"/>
              <a:t> - 1 = 8 - 1 = 7 </a:t>
            </a:r>
            <a:r>
              <a:rPr lang="en-US">
                <a:solidFill>
                  <a:srgbClr val="000000"/>
                </a:solidFill>
              </a:rPr>
              <a:t>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		4                          </a:t>
            </a:r>
            <a:r>
              <a:rPr lang="en-US" sz="2600">
                <a:solidFill>
                  <a:srgbClr val="000000"/>
                </a:solidFill>
              </a:rPr>
              <a:t>2</a:t>
            </a:r>
            <a:r>
              <a:rPr baseline="30000" lang="en-US" sz="2600">
                <a:solidFill>
                  <a:srgbClr val="000000"/>
                </a:solidFill>
              </a:rPr>
              <a:t>4</a:t>
            </a:r>
            <a:r>
              <a:rPr lang="en-US" sz="2600">
                <a:solidFill>
                  <a:srgbClr val="000000"/>
                </a:solidFill>
              </a:rPr>
              <a:t> - 1 = 16 - 1 = 15</a:t>
            </a:r>
            <a:r>
              <a:rPr lang="en-US">
                <a:solidFill>
                  <a:srgbClr val="000000"/>
                </a:solidFill>
              </a:rPr>
              <a:t>       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		5                         </a:t>
            </a:r>
            <a:r>
              <a:rPr lang="en-US" sz="2600">
                <a:solidFill>
                  <a:srgbClr val="000000"/>
                </a:solidFill>
              </a:rPr>
              <a:t> 2</a:t>
            </a:r>
            <a:r>
              <a:rPr baseline="30000" lang="en-US" sz="2600">
                <a:solidFill>
                  <a:srgbClr val="000000"/>
                </a:solidFill>
              </a:rPr>
              <a:t>5</a:t>
            </a:r>
            <a:r>
              <a:rPr lang="en-US" sz="2600">
                <a:solidFill>
                  <a:srgbClr val="000000"/>
                </a:solidFill>
              </a:rPr>
              <a:t> - 1 = 32 - 1 = 31 </a:t>
            </a:r>
            <a:r>
              <a:rPr lang="en-US">
                <a:solidFill>
                  <a:srgbClr val="000000"/>
                </a:solidFill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 txBox="1"/>
          <p:nvPr/>
        </p:nvSpPr>
        <p:spPr>
          <a:xfrm>
            <a:off x="8516039" y="3470313"/>
            <a:ext cx="35143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2 </a:t>
            </a:r>
            <a:r>
              <a:rPr b="1" baseline="30000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- 1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0"/>
          <p:cNvSpPr txBox="1"/>
          <p:nvPr/>
        </p:nvSpPr>
        <p:spPr>
          <a:xfrm>
            <a:off x="8516039" y="4283725"/>
            <a:ext cx="35143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Closed Form</a:t>
            </a:r>
            <a:endParaRPr b="1" i="1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1828800" y="12192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Char char="•"/>
            </a:pPr>
            <a:r>
              <a:rPr lang="en-US" sz="2200">
                <a:solidFill>
                  <a:srgbClr val="0000CC"/>
                </a:solidFill>
              </a:rPr>
              <a:t> Recursion</a:t>
            </a:r>
            <a:r>
              <a:rPr lang="en-US" sz="2200"/>
              <a:t> – a process to define an </a:t>
            </a:r>
            <a:r>
              <a:rPr lang="en-US" sz="2200">
                <a:solidFill>
                  <a:srgbClr val="0000CC"/>
                </a:solidFill>
              </a:rPr>
              <a:t>object</a:t>
            </a:r>
            <a:r>
              <a:rPr lang="en-US" sz="2200"/>
              <a:t> explicitly</a:t>
            </a:r>
            <a:endParaRPr/>
          </a:p>
          <a:p>
            <a:pPr indent="-1397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 The object can be a </a:t>
            </a:r>
            <a:r>
              <a:rPr lang="en-US" sz="2200">
                <a:solidFill>
                  <a:srgbClr val="0000CC"/>
                </a:solidFill>
              </a:rPr>
              <a:t>sequence, function or set</a:t>
            </a:r>
            <a:r>
              <a:rPr lang="en-US" sz="2200"/>
              <a:t> (for BCT2078 purposes)</a:t>
            </a:r>
            <a:endParaRPr/>
          </a:p>
          <a:p>
            <a:pPr indent="-1397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 The ideas – construct new elements from known elements.</a:t>
            </a:r>
            <a:endParaRPr/>
          </a:p>
          <a:p>
            <a:pPr indent="-1397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 Process – specify some initial elements in a basis step and provide a rule for constructing new elements from those we already have in the recursive step. </a:t>
            </a:r>
            <a:endParaRPr/>
          </a:p>
          <a:p>
            <a:pPr indent="-1397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 </a:t>
            </a:r>
            <a:r>
              <a:rPr lang="en-US" sz="2200">
                <a:solidFill>
                  <a:srgbClr val="0000CC"/>
                </a:solidFill>
              </a:rPr>
              <a:t>Mathematical Induction </a:t>
            </a:r>
            <a:r>
              <a:rPr lang="en-US" sz="2200"/>
              <a:t>can be used to prove the result.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143" name="Google Shape;143;p4"/>
          <p:cNvSpPr/>
          <p:nvPr/>
        </p:nvSpPr>
        <p:spPr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(Inductive) Definitions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 rot="2108237">
            <a:off x="1828800" y="4343400"/>
            <a:ext cx="1752600" cy="1485900"/>
          </a:xfrm>
          <a:custGeom>
            <a:rect b="b" l="l" r="r" t="t"/>
            <a:pathLst>
              <a:path extrusionOk="0" h="923" w="793">
                <a:moveTo>
                  <a:pt x="158" y="135"/>
                </a:moveTo>
                <a:cubicBezTo>
                  <a:pt x="197" y="96"/>
                  <a:pt x="231" y="64"/>
                  <a:pt x="284" y="51"/>
                </a:cubicBezTo>
                <a:cubicBezTo>
                  <a:pt x="345" y="11"/>
                  <a:pt x="349" y="10"/>
                  <a:pt x="426" y="1"/>
                </a:cubicBezTo>
                <a:cubicBezTo>
                  <a:pt x="451" y="4"/>
                  <a:pt x="477" y="0"/>
                  <a:pt x="501" y="9"/>
                </a:cubicBezTo>
                <a:cubicBezTo>
                  <a:pt x="513" y="13"/>
                  <a:pt x="522" y="50"/>
                  <a:pt x="526" y="59"/>
                </a:cubicBezTo>
                <a:cubicBezTo>
                  <a:pt x="551" y="114"/>
                  <a:pt x="574" y="165"/>
                  <a:pt x="601" y="218"/>
                </a:cubicBezTo>
                <a:cubicBezTo>
                  <a:pt x="614" y="270"/>
                  <a:pt x="647" y="316"/>
                  <a:pt x="676" y="360"/>
                </a:cubicBezTo>
                <a:cubicBezTo>
                  <a:pt x="700" y="397"/>
                  <a:pt x="741" y="416"/>
                  <a:pt x="768" y="452"/>
                </a:cubicBezTo>
                <a:cubicBezTo>
                  <a:pt x="775" y="475"/>
                  <a:pt x="793" y="495"/>
                  <a:pt x="793" y="519"/>
                </a:cubicBezTo>
                <a:cubicBezTo>
                  <a:pt x="793" y="595"/>
                  <a:pt x="739" y="733"/>
                  <a:pt x="693" y="794"/>
                </a:cubicBezTo>
                <a:cubicBezTo>
                  <a:pt x="677" y="840"/>
                  <a:pt x="695" y="813"/>
                  <a:pt x="626" y="827"/>
                </a:cubicBezTo>
                <a:cubicBezTo>
                  <a:pt x="581" y="836"/>
                  <a:pt x="526" y="857"/>
                  <a:pt x="484" y="877"/>
                </a:cubicBezTo>
                <a:cubicBezTo>
                  <a:pt x="455" y="907"/>
                  <a:pt x="441" y="909"/>
                  <a:pt x="401" y="919"/>
                </a:cubicBezTo>
                <a:cubicBezTo>
                  <a:pt x="307" y="912"/>
                  <a:pt x="304" y="923"/>
                  <a:pt x="250" y="869"/>
                </a:cubicBezTo>
                <a:cubicBezTo>
                  <a:pt x="226" y="821"/>
                  <a:pt x="200" y="774"/>
                  <a:pt x="175" y="727"/>
                </a:cubicBezTo>
                <a:cubicBezTo>
                  <a:pt x="152" y="685"/>
                  <a:pt x="111" y="632"/>
                  <a:pt x="92" y="585"/>
                </a:cubicBezTo>
                <a:cubicBezTo>
                  <a:pt x="47" y="476"/>
                  <a:pt x="88" y="541"/>
                  <a:pt x="50" y="485"/>
                </a:cubicBezTo>
                <a:cubicBezTo>
                  <a:pt x="35" y="422"/>
                  <a:pt x="12" y="365"/>
                  <a:pt x="0" y="301"/>
                </a:cubicBezTo>
                <a:cubicBezTo>
                  <a:pt x="3" y="262"/>
                  <a:pt x="1" y="223"/>
                  <a:pt x="8" y="185"/>
                </a:cubicBezTo>
                <a:cubicBezTo>
                  <a:pt x="19" y="123"/>
                  <a:pt x="125" y="135"/>
                  <a:pt x="158" y="135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4267201" y="4267200"/>
            <a:ext cx="1546225" cy="2362200"/>
          </a:xfrm>
          <a:custGeom>
            <a:rect b="b" l="l" r="r" t="t"/>
            <a:pathLst>
              <a:path extrusionOk="0" h="1332" w="1078">
                <a:moveTo>
                  <a:pt x="335" y="42"/>
                </a:moveTo>
                <a:cubicBezTo>
                  <a:pt x="343" y="34"/>
                  <a:pt x="349" y="22"/>
                  <a:pt x="360" y="17"/>
                </a:cubicBezTo>
                <a:cubicBezTo>
                  <a:pt x="381" y="7"/>
                  <a:pt x="427" y="0"/>
                  <a:pt x="427" y="0"/>
                </a:cubicBezTo>
                <a:cubicBezTo>
                  <a:pt x="609" y="39"/>
                  <a:pt x="798" y="107"/>
                  <a:pt x="920" y="259"/>
                </a:cubicBezTo>
                <a:cubicBezTo>
                  <a:pt x="964" y="314"/>
                  <a:pt x="1037" y="434"/>
                  <a:pt x="1037" y="434"/>
                </a:cubicBezTo>
                <a:cubicBezTo>
                  <a:pt x="1049" y="472"/>
                  <a:pt x="1066" y="506"/>
                  <a:pt x="1078" y="543"/>
                </a:cubicBezTo>
                <a:cubicBezTo>
                  <a:pt x="1075" y="551"/>
                  <a:pt x="1075" y="561"/>
                  <a:pt x="1070" y="568"/>
                </a:cubicBezTo>
                <a:cubicBezTo>
                  <a:pt x="1064" y="578"/>
                  <a:pt x="1045" y="593"/>
                  <a:pt x="1045" y="593"/>
                </a:cubicBezTo>
                <a:cubicBezTo>
                  <a:pt x="279" y="1332"/>
                  <a:pt x="744" y="1194"/>
                  <a:pt x="394" y="1077"/>
                </a:cubicBezTo>
                <a:cubicBezTo>
                  <a:pt x="295" y="978"/>
                  <a:pt x="196" y="886"/>
                  <a:pt x="85" y="802"/>
                </a:cubicBezTo>
                <a:cubicBezTo>
                  <a:pt x="63" y="748"/>
                  <a:pt x="55" y="692"/>
                  <a:pt x="43" y="635"/>
                </a:cubicBezTo>
                <a:cubicBezTo>
                  <a:pt x="44" y="608"/>
                  <a:pt x="0" y="403"/>
                  <a:pt x="85" y="376"/>
                </a:cubicBezTo>
                <a:cubicBezTo>
                  <a:pt x="125" y="349"/>
                  <a:pt x="111" y="336"/>
                  <a:pt x="127" y="292"/>
                </a:cubicBezTo>
                <a:cubicBezTo>
                  <a:pt x="140" y="258"/>
                  <a:pt x="163" y="222"/>
                  <a:pt x="185" y="192"/>
                </a:cubicBezTo>
                <a:cubicBezTo>
                  <a:pt x="198" y="153"/>
                  <a:pt x="191" y="141"/>
                  <a:pt x="227" y="117"/>
                </a:cubicBezTo>
                <a:cubicBezTo>
                  <a:pt x="229" y="114"/>
                  <a:pt x="268" y="48"/>
                  <a:pt x="285" y="42"/>
                </a:cubicBezTo>
                <a:cubicBezTo>
                  <a:pt x="301" y="37"/>
                  <a:pt x="318" y="42"/>
                  <a:pt x="335" y="42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8585200" y="4267200"/>
            <a:ext cx="1473200" cy="1690688"/>
          </a:xfrm>
          <a:custGeom>
            <a:rect b="b" l="l" r="r" t="t"/>
            <a:pathLst>
              <a:path extrusionOk="0" h="1081" w="736">
                <a:moveTo>
                  <a:pt x="333" y="86"/>
                </a:moveTo>
                <a:cubicBezTo>
                  <a:pt x="454" y="0"/>
                  <a:pt x="368" y="41"/>
                  <a:pt x="617" y="70"/>
                </a:cubicBezTo>
                <a:cubicBezTo>
                  <a:pt x="680" y="110"/>
                  <a:pt x="700" y="166"/>
                  <a:pt x="717" y="236"/>
                </a:cubicBezTo>
                <a:cubicBezTo>
                  <a:pt x="736" y="461"/>
                  <a:pt x="736" y="585"/>
                  <a:pt x="726" y="854"/>
                </a:cubicBezTo>
                <a:cubicBezTo>
                  <a:pt x="724" y="907"/>
                  <a:pt x="685" y="988"/>
                  <a:pt x="634" y="1004"/>
                </a:cubicBezTo>
                <a:cubicBezTo>
                  <a:pt x="588" y="1035"/>
                  <a:pt x="529" y="1066"/>
                  <a:pt x="475" y="1080"/>
                </a:cubicBezTo>
                <a:cubicBezTo>
                  <a:pt x="439" y="1077"/>
                  <a:pt x="402" y="1081"/>
                  <a:pt x="367" y="1071"/>
                </a:cubicBezTo>
                <a:cubicBezTo>
                  <a:pt x="293" y="1050"/>
                  <a:pt x="225" y="974"/>
                  <a:pt x="183" y="913"/>
                </a:cubicBezTo>
                <a:cubicBezTo>
                  <a:pt x="166" y="859"/>
                  <a:pt x="123" y="817"/>
                  <a:pt x="91" y="771"/>
                </a:cubicBezTo>
                <a:cubicBezTo>
                  <a:pt x="81" y="730"/>
                  <a:pt x="60" y="696"/>
                  <a:pt x="49" y="654"/>
                </a:cubicBezTo>
                <a:cubicBezTo>
                  <a:pt x="53" y="464"/>
                  <a:pt x="0" y="273"/>
                  <a:pt x="116" y="120"/>
                </a:cubicBezTo>
                <a:cubicBezTo>
                  <a:pt x="136" y="65"/>
                  <a:pt x="158" y="45"/>
                  <a:pt x="208" y="19"/>
                </a:cubicBezTo>
                <a:cubicBezTo>
                  <a:pt x="241" y="22"/>
                  <a:pt x="275" y="23"/>
                  <a:pt x="308" y="28"/>
                </a:cubicBezTo>
                <a:cubicBezTo>
                  <a:pt x="336" y="32"/>
                  <a:pt x="347" y="53"/>
                  <a:pt x="375" y="53"/>
                </a:cubicBez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1905000" y="4610100"/>
            <a:ext cx="14478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given complex problem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4419600" y="4495801"/>
            <a:ext cx="1219200" cy="14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simple version can be solved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8686800" y="4572001"/>
            <a:ext cx="14478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simple version can be solved</a:t>
            </a:r>
            <a:endParaRPr/>
          </a:p>
        </p:txBody>
      </p:sp>
      <p:cxnSp>
        <p:nvCxnSpPr>
          <p:cNvPr id="150" name="Google Shape;150;p4"/>
          <p:cNvCxnSpPr/>
          <p:nvPr/>
        </p:nvCxnSpPr>
        <p:spPr>
          <a:xfrm>
            <a:off x="3429000" y="51054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4"/>
          <p:cNvCxnSpPr/>
          <p:nvPr/>
        </p:nvCxnSpPr>
        <p:spPr>
          <a:xfrm>
            <a:off x="7848600" y="51054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4"/>
          <p:cNvCxnSpPr/>
          <p:nvPr/>
        </p:nvCxnSpPr>
        <p:spPr>
          <a:xfrm>
            <a:off x="5943600" y="51054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4"/>
          <p:cNvSpPr txBox="1"/>
          <p:nvPr/>
        </p:nvSpPr>
        <p:spPr>
          <a:xfrm>
            <a:off x="3352800" y="4584700"/>
            <a:ext cx="10668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solved if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7696200" y="4572000"/>
            <a:ext cx="10668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solved if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5791200" y="4572000"/>
            <a:ext cx="10668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solved if</a:t>
            </a:r>
            <a:endParaRPr/>
          </a:p>
        </p:txBody>
      </p:sp>
      <p:cxnSp>
        <p:nvCxnSpPr>
          <p:cNvPr id="156" name="Google Shape;156;p4"/>
          <p:cNvCxnSpPr/>
          <p:nvPr/>
        </p:nvCxnSpPr>
        <p:spPr>
          <a:xfrm>
            <a:off x="6781800" y="51054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hlink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7" name="Google Shape;157;p4"/>
          <p:cNvSpPr/>
          <p:nvPr/>
        </p:nvSpPr>
        <p:spPr>
          <a:xfrm>
            <a:off x="1676400" y="6248400"/>
            <a:ext cx="8559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1" lang="en-US" sz="1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2</a:t>
            </a:r>
            <a:r>
              <a:rPr b="1" i="1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1" lang="en-US" sz="1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1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</a:t>
            </a:r>
            <a:r>
              <a:rPr b="1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i="1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1" lang="en-US" sz="1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1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1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2</a:t>
            </a:r>
            <a:r>
              <a:rPr b="1" i="1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1" lang="en-US" sz="1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1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  <a:r>
              <a:rPr b="1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                               </a:t>
            </a:r>
            <a:r>
              <a:rPr b="1" i="1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1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2</a:t>
            </a:r>
            <a:r>
              <a:rPr b="1" i="1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1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                 </a:t>
            </a:r>
            <a:r>
              <a:rPr b="1" i="1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1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828800" y="5105400"/>
            <a:ext cx="8305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1747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   A recursive algorithm provides the solution of a problem of size </a:t>
            </a:r>
            <a:r>
              <a:rPr i="1" lang="en-US" sz="2000"/>
              <a:t>n</a:t>
            </a:r>
            <a:r>
              <a:rPr lang="en-US" sz="2000"/>
              <a:t> in term of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     the solutions of one or more instances of the same problem in smaller size.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300"/>
          </a:p>
          <a:p>
            <a:pPr indent="-117475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   The initial condition specify the terms that precede the first term where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      the recurrence elation takes effect.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Recurrence Relation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1828800" y="1309689"/>
            <a:ext cx="8001000" cy="2308225"/>
          </a:xfrm>
          <a:prstGeom prst="rect">
            <a:avLst/>
          </a:prstGeom>
          <a:solidFill>
            <a:srgbClr val="ECC7AC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recurrence relation</a:t>
            </a:r>
            <a:r>
              <a:rPr b="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sequence {</a:t>
            </a:r>
            <a:r>
              <a:rPr b="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is an equation that expresses </a:t>
            </a:r>
            <a:r>
              <a:rPr b="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terms of one or more of the previous terms of the sequence, namely, </a:t>
            </a:r>
            <a:r>
              <a:rPr b="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,…, </a:t>
            </a:r>
            <a:r>
              <a:rPr b="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 all integers </a:t>
            </a:r>
            <a:r>
              <a:rPr b="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≥ </a:t>
            </a:r>
            <a:r>
              <a:rPr b="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</a:t>
            </a:r>
            <a:r>
              <a:rPr b="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nonnegative integer. </a:t>
            </a:r>
            <a:endParaRPr/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sequence is call </a:t>
            </a:r>
            <a:r>
              <a:rPr b="1" lang="en-US" sz="2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b="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recurrence relation if its term satisfy the recurrence relation.</a:t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4419601" y="3765551"/>
            <a:ext cx="20313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8F05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1" lang="en-US" sz="1200">
                <a:solidFill>
                  <a:srgbClr val="8F05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 sz="2400">
                <a:solidFill>
                  <a:srgbClr val="8F05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2</a:t>
            </a:r>
            <a:r>
              <a:rPr b="1" i="1" lang="en-US" sz="2400">
                <a:solidFill>
                  <a:srgbClr val="8F05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1" lang="en-US" sz="1200">
                <a:solidFill>
                  <a:srgbClr val="8F05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 sz="1200">
                <a:solidFill>
                  <a:srgbClr val="8F05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</a:t>
            </a:r>
            <a:r>
              <a:rPr b="1" lang="en-US" sz="2400">
                <a:solidFill>
                  <a:srgbClr val="8F05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F05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8F05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 sz="1200">
                <a:solidFill>
                  <a:srgbClr val="8F05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1" lang="en-US" sz="2400">
                <a:solidFill>
                  <a:srgbClr val="8F05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5</a:t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6508750" y="4572001"/>
            <a:ext cx="1873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Initial condition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6508750" y="3886201"/>
            <a:ext cx="2330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Recurrence relation</a:t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2317750" y="4038600"/>
            <a:ext cx="1339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Recursive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3810000" y="3962400"/>
            <a:ext cx="304800" cy="838200"/>
          </a:xfrm>
          <a:prstGeom prst="leftBrace">
            <a:avLst>
              <a:gd fmla="val 22917" name="adj1"/>
              <a:gd fmla="val 50000" name="adj2"/>
            </a:avLst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5"/>
          <p:cNvCxnSpPr/>
          <p:nvPr/>
        </p:nvCxnSpPr>
        <p:spPr>
          <a:xfrm>
            <a:off x="5943600" y="4038600"/>
            <a:ext cx="5334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5"/>
          <p:cNvCxnSpPr/>
          <p:nvPr/>
        </p:nvCxnSpPr>
        <p:spPr>
          <a:xfrm>
            <a:off x="5943600" y="4724400"/>
            <a:ext cx="5334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idx="1" type="body"/>
          </p:nvPr>
        </p:nvSpPr>
        <p:spPr>
          <a:xfrm>
            <a:off x="1828800" y="14478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09550" lvl="0" marL="209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00CC"/>
                </a:solidFill>
              </a:rPr>
              <a:t>Let {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i="1" lang="en-US" sz="1200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} be a sequence that satisfies the recurrence relation 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i="1" lang="en-US" sz="1200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 = 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i="1" lang="en-US" sz="1200">
                <a:solidFill>
                  <a:srgbClr val="0000CC"/>
                </a:solidFill>
              </a:rPr>
              <a:t>n</a:t>
            </a:r>
            <a:r>
              <a:rPr lang="en-US" sz="1200">
                <a:solidFill>
                  <a:srgbClr val="0000CC"/>
                </a:solidFill>
              </a:rPr>
              <a:t>-1</a:t>
            </a:r>
            <a:r>
              <a:rPr lang="en-US" sz="2400">
                <a:solidFill>
                  <a:srgbClr val="0000CC"/>
                </a:solidFill>
              </a:rPr>
              <a:t> – 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i="1" lang="en-US" sz="1200">
                <a:solidFill>
                  <a:srgbClr val="0000CC"/>
                </a:solidFill>
              </a:rPr>
              <a:t>n</a:t>
            </a:r>
            <a:r>
              <a:rPr lang="en-US" sz="1200">
                <a:solidFill>
                  <a:srgbClr val="0000CC"/>
                </a:solidFill>
              </a:rPr>
              <a:t>-2</a:t>
            </a:r>
            <a:r>
              <a:rPr lang="en-US" sz="2400">
                <a:solidFill>
                  <a:srgbClr val="0000CC"/>
                </a:solidFill>
              </a:rPr>
              <a:t> for </a:t>
            </a:r>
            <a:r>
              <a:rPr i="1" lang="en-US" sz="2400">
                <a:solidFill>
                  <a:srgbClr val="0000CC"/>
                </a:solidFill>
              </a:rPr>
              <a:t>n </a:t>
            </a:r>
            <a:r>
              <a:rPr lang="en-US" sz="2400">
                <a:solidFill>
                  <a:srgbClr val="0000CC"/>
                </a:solidFill>
              </a:rPr>
              <a:t>= 2, 3,4, and suppose that 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lang="en-US" sz="1200">
                <a:solidFill>
                  <a:srgbClr val="0000CC"/>
                </a:solidFill>
              </a:rPr>
              <a:t>0</a:t>
            </a:r>
            <a:r>
              <a:rPr lang="en-US" sz="2400">
                <a:solidFill>
                  <a:srgbClr val="0000CC"/>
                </a:solidFill>
              </a:rPr>
              <a:t> =3 and 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lang="en-US" sz="1200">
                <a:solidFill>
                  <a:srgbClr val="0000CC"/>
                </a:solidFill>
              </a:rPr>
              <a:t>1</a:t>
            </a:r>
            <a:r>
              <a:rPr lang="en-US" sz="2400">
                <a:solidFill>
                  <a:srgbClr val="0000CC"/>
                </a:solidFill>
              </a:rPr>
              <a:t> = 5.</a:t>
            </a:r>
            <a:r>
              <a:rPr lang="en-US" sz="2400"/>
              <a:t> </a:t>
            </a:r>
            <a:endParaRPr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endParaRPr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00CC"/>
                </a:solidFill>
              </a:rPr>
              <a:t>List the first four term.</a:t>
            </a:r>
            <a:r>
              <a:rPr lang="en-US" sz="2400"/>
              <a:t> </a:t>
            </a:r>
            <a:endParaRPr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 </a:t>
            </a:r>
            <a:r>
              <a:rPr i="1" lang="en-US" sz="2400"/>
              <a:t>a</a:t>
            </a:r>
            <a:r>
              <a:rPr lang="en-US" sz="1200"/>
              <a:t>0</a:t>
            </a:r>
            <a:r>
              <a:rPr lang="en-US" sz="2400"/>
              <a:t> = 3 </a:t>
            </a:r>
            <a:endParaRPr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 </a:t>
            </a:r>
            <a:r>
              <a:rPr i="1" lang="en-US" sz="2400"/>
              <a:t>a</a:t>
            </a:r>
            <a:r>
              <a:rPr lang="en-US" sz="1200"/>
              <a:t>1</a:t>
            </a:r>
            <a:r>
              <a:rPr lang="en-US" sz="2400"/>
              <a:t> = 5</a:t>
            </a:r>
            <a:endParaRPr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		 a</a:t>
            </a:r>
            <a:r>
              <a:rPr lang="en-US" sz="1200"/>
              <a:t>2</a:t>
            </a:r>
            <a:r>
              <a:rPr lang="en-US" sz="2400"/>
              <a:t> = </a:t>
            </a:r>
            <a:r>
              <a:rPr i="1" lang="en-US" sz="2400"/>
              <a:t>a</a:t>
            </a:r>
            <a:r>
              <a:rPr lang="en-US" sz="1200"/>
              <a:t>1</a:t>
            </a:r>
            <a:r>
              <a:rPr lang="en-US" sz="2400"/>
              <a:t> – </a:t>
            </a:r>
            <a:r>
              <a:rPr i="1" lang="en-US" sz="2400"/>
              <a:t>a</a:t>
            </a:r>
            <a:r>
              <a:rPr lang="en-US" sz="1200"/>
              <a:t>0 </a:t>
            </a:r>
            <a:r>
              <a:rPr lang="en-US" sz="2400"/>
              <a:t> = ___________________</a:t>
            </a:r>
            <a:endParaRPr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 </a:t>
            </a:r>
            <a:r>
              <a:rPr i="1" lang="en-US" sz="2400"/>
              <a:t>a</a:t>
            </a:r>
            <a:r>
              <a:rPr lang="en-US" sz="1200"/>
              <a:t>3</a:t>
            </a:r>
            <a:r>
              <a:rPr lang="en-US" sz="2400"/>
              <a:t> = __________________________</a:t>
            </a:r>
            <a:endParaRPr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00CC"/>
                </a:solidFill>
              </a:rPr>
              <a:t>What is 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lang="en-US" sz="1200">
                <a:solidFill>
                  <a:srgbClr val="0000CC"/>
                </a:solidFill>
              </a:rPr>
              <a:t>5</a:t>
            </a:r>
            <a:r>
              <a:rPr lang="en-US" sz="2400">
                <a:solidFill>
                  <a:srgbClr val="0000CC"/>
                </a:solidFill>
              </a:rPr>
              <a:t>?</a:t>
            </a:r>
            <a:endParaRPr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solidFill>
                <a:srgbClr val="0000CC"/>
              </a:solidFill>
            </a:endParaRPr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		 a</a:t>
            </a:r>
            <a:r>
              <a:rPr lang="en-US" sz="1200"/>
              <a:t>5</a:t>
            </a:r>
            <a:r>
              <a:rPr lang="en-US" sz="2400"/>
              <a:t> = __________________________ </a:t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Example 2.1.1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idx="1" type="body"/>
          </p:nvPr>
        </p:nvSpPr>
        <p:spPr>
          <a:xfrm>
            <a:off x="1828800" y="14478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09550" lvl="0" marL="209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00CC"/>
                </a:solidFill>
              </a:rPr>
              <a:t>Determine whether {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i="1" lang="en-US" sz="1200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} where 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i="1" lang="en-US" sz="1200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 = 3</a:t>
            </a:r>
            <a:r>
              <a:rPr i="1" lang="en-US" sz="2400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 for every nonnegative integer </a:t>
            </a:r>
            <a:r>
              <a:rPr i="1" lang="en-US" sz="2400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, is a solution of recurrence relation 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i="1" lang="en-US" sz="1200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 = 2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i="1" lang="en-US" sz="1200">
                <a:solidFill>
                  <a:srgbClr val="0000CC"/>
                </a:solidFill>
              </a:rPr>
              <a:t>n</a:t>
            </a:r>
            <a:r>
              <a:rPr lang="en-US" sz="1200">
                <a:solidFill>
                  <a:srgbClr val="0000CC"/>
                </a:solidFill>
              </a:rPr>
              <a:t>-1</a:t>
            </a:r>
            <a:r>
              <a:rPr lang="en-US" sz="2400">
                <a:solidFill>
                  <a:srgbClr val="0000CC"/>
                </a:solidFill>
              </a:rPr>
              <a:t> – 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i="1" lang="en-US" sz="1200">
                <a:solidFill>
                  <a:srgbClr val="0000CC"/>
                </a:solidFill>
              </a:rPr>
              <a:t>n</a:t>
            </a:r>
            <a:r>
              <a:rPr lang="en-US" sz="1200">
                <a:solidFill>
                  <a:srgbClr val="0000CC"/>
                </a:solidFill>
              </a:rPr>
              <a:t>-2</a:t>
            </a:r>
            <a:r>
              <a:rPr lang="en-US" sz="2400">
                <a:solidFill>
                  <a:srgbClr val="0000CC"/>
                </a:solidFill>
              </a:rPr>
              <a:t> for </a:t>
            </a:r>
            <a:r>
              <a:rPr i="1" lang="en-US" sz="2400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 = 2, 3, 4, …</a:t>
            </a:r>
            <a:endParaRPr sz="2400"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 Suppose that </a:t>
            </a:r>
            <a:r>
              <a:rPr i="1" lang="en-US" sz="2400"/>
              <a:t>a</a:t>
            </a:r>
            <a:r>
              <a:rPr i="1" lang="en-US" sz="1200"/>
              <a:t>n</a:t>
            </a:r>
            <a:r>
              <a:rPr lang="en-US" sz="2400"/>
              <a:t> = 3</a:t>
            </a:r>
            <a:r>
              <a:rPr i="1" lang="en-US" sz="2400"/>
              <a:t>n</a:t>
            </a:r>
            <a:r>
              <a:rPr lang="en-US" sz="2400"/>
              <a:t> for every nonnegative integer </a:t>
            </a:r>
            <a:r>
              <a:rPr i="1" lang="en-US" sz="2400"/>
              <a:t>n, </a:t>
            </a:r>
            <a:r>
              <a:rPr lang="en-US" sz="2400"/>
              <a:t>Then for </a:t>
            </a:r>
            <a:r>
              <a:rPr i="1" lang="en-US" sz="2400"/>
              <a:t>n</a:t>
            </a:r>
            <a:r>
              <a:rPr lang="en-US" sz="2400"/>
              <a:t> ≥ 2;</a:t>
            </a:r>
            <a:endParaRPr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400"/>
              <a:buNone/>
            </a:pPr>
            <a:r>
              <a:rPr lang="en-US" sz="2400">
                <a:solidFill>
                  <a:srgbClr val="0000CC"/>
                </a:solidFill>
              </a:rPr>
              <a:t>		 </a:t>
            </a:r>
            <a:r>
              <a:rPr lang="en-US" sz="2400"/>
              <a:t>2</a:t>
            </a:r>
            <a:r>
              <a:rPr i="1" lang="en-US" sz="2400"/>
              <a:t>a</a:t>
            </a:r>
            <a:r>
              <a:rPr i="1" lang="en-US" sz="1200"/>
              <a:t>n</a:t>
            </a:r>
            <a:r>
              <a:rPr lang="en-US" sz="1200"/>
              <a:t>-1</a:t>
            </a:r>
            <a:r>
              <a:rPr lang="en-US" sz="2400"/>
              <a:t> – </a:t>
            </a:r>
            <a:r>
              <a:rPr i="1" lang="en-US" sz="2400"/>
              <a:t>a</a:t>
            </a:r>
            <a:r>
              <a:rPr i="1" lang="en-US" sz="1200"/>
              <a:t>n</a:t>
            </a:r>
            <a:r>
              <a:rPr lang="en-US" sz="1200"/>
              <a:t>-2</a:t>
            </a:r>
            <a:r>
              <a:rPr i="1" lang="en-US" sz="2400"/>
              <a:t> </a:t>
            </a:r>
            <a:r>
              <a:rPr lang="en-US" sz="2400"/>
              <a:t> = ___________________</a:t>
            </a:r>
            <a:endParaRPr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Therefore,</a:t>
            </a:r>
            <a:endParaRPr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00CC"/>
                </a:solidFill>
              </a:rPr>
              <a:t>Determine whether {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i="1" lang="en-US" sz="1200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} where 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i="1" lang="en-US" sz="1200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 = 5 for every nonnegative integer </a:t>
            </a:r>
            <a:r>
              <a:rPr i="1" lang="en-US" sz="2400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, is a solution of recurrence relation 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i="1" lang="en-US" sz="1200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 = 2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i="1" lang="en-US" sz="1200">
                <a:solidFill>
                  <a:srgbClr val="0000CC"/>
                </a:solidFill>
              </a:rPr>
              <a:t>n</a:t>
            </a:r>
            <a:r>
              <a:rPr lang="en-US" sz="1200">
                <a:solidFill>
                  <a:srgbClr val="0000CC"/>
                </a:solidFill>
              </a:rPr>
              <a:t>-1</a:t>
            </a:r>
            <a:r>
              <a:rPr lang="en-US" sz="2400">
                <a:solidFill>
                  <a:srgbClr val="0000CC"/>
                </a:solidFill>
              </a:rPr>
              <a:t> – </a:t>
            </a:r>
            <a:r>
              <a:rPr i="1" lang="en-US" sz="2400">
                <a:solidFill>
                  <a:srgbClr val="0000CC"/>
                </a:solidFill>
              </a:rPr>
              <a:t>a</a:t>
            </a:r>
            <a:r>
              <a:rPr i="1" lang="en-US" sz="1200">
                <a:solidFill>
                  <a:srgbClr val="0000CC"/>
                </a:solidFill>
              </a:rPr>
              <a:t>n</a:t>
            </a:r>
            <a:r>
              <a:rPr lang="en-US" sz="1200">
                <a:solidFill>
                  <a:srgbClr val="0000CC"/>
                </a:solidFill>
              </a:rPr>
              <a:t>-2</a:t>
            </a:r>
            <a:r>
              <a:rPr lang="en-US" sz="2400">
                <a:solidFill>
                  <a:srgbClr val="0000CC"/>
                </a:solidFill>
              </a:rPr>
              <a:t> for </a:t>
            </a:r>
            <a:r>
              <a:rPr i="1" lang="en-US" sz="2400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 = 2, 3, 4, …</a:t>
            </a:r>
            <a:endParaRPr sz="2400"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solidFill>
                <a:srgbClr val="0000CC"/>
              </a:solidFill>
            </a:endParaRPr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	</a:t>
            </a:r>
            <a:r>
              <a:rPr lang="en-US" sz="2400"/>
              <a:t>	 2</a:t>
            </a:r>
            <a:r>
              <a:rPr i="1" lang="en-US" sz="2400"/>
              <a:t>a</a:t>
            </a:r>
            <a:r>
              <a:rPr i="1" lang="en-US" sz="1200"/>
              <a:t>n</a:t>
            </a:r>
            <a:r>
              <a:rPr lang="en-US" sz="1200"/>
              <a:t>-1</a:t>
            </a:r>
            <a:r>
              <a:rPr lang="en-US" sz="2400"/>
              <a:t> – </a:t>
            </a:r>
            <a:r>
              <a:rPr i="1" lang="en-US" sz="2400"/>
              <a:t>a</a:t>
            </a:r>
            <a:r>
              <a:rPr i="1" lang="en-US" sz="1200"/>
              <a:t>n</a:t>
            </a:r>
            <a:r>
              <a:rPr lang="en-US" sz="1200"/>
              <a:t>-2</a:t>
            </a:r>
            <a:r>
              <a:rPr i="1" lang="en-US" sz="2400"/>
              <a:t> </a:t>
            </a:r>
            <a:r>
              <a:rPr lang="en-US" sz="2400"/>
              <a:t> = ___________________</a:t>
            </a:r>
            <a:endParaRPr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92" name="Google Shape;192;p7"/>
          <p:cNvSpPr/>
          <p:nvPr/>
        </p:nvSpPr>
        <p:spPr>
          <a:xfrm>
            <a:off x="2165685" y="525463"/>
            <a:ext cx="8077200" cy="762000"/>
          </a:xfrm>
          <a:prstGeom prst="rect">
            <a:avLst/>
          </a:prstGeom>
          <a:solidFill>
            <a:srgbClr val="B87E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Example 2.1.2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1828800" y="1447800"/>
            <a:ext cx="8077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209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 Let </a:t>
            </a:r>
            <a:r>
              <a:rPr i="1" lang="en-US" sz="2400"/>
              <a:t>a</a:t>
            </a:r>
            <a:r>
              <a:rPr i="1" lang="en-US" sz="1200"/>
              <a:t>n</a:t>
            </a:r>
            <a:r>
              <a:rPr lang="en-US" sz="2400"/>
              <a:t> denotes the </a:t>
            </a:r>
            <a:r>
              <a:rPr i="1" lang="en-US" sz="2400"/>
              <a:t>n</a:t>
            </a:r>
            <a:r>
              <a:rPr lang="en-US" sz="2400"/>
              <a:t>th term of a sequence satisfying the given initial condition (s) and the recurrence relation. Compute the first four terms of the sequence. </a:t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 2.1</a:t>
            </a:r>
            <a:endParaRPr/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5300" y="3495676"/>
            <a:ext cx="4370388" cy="84772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03" name="Google Shape;203;p8"/>
          <p:cNvSpPr txBox="1"/>
          <p:nvPr/>
        </p:nvSpPr>
        <p:spPr>
          <a:xfrm>
            <a:off x="2286000" y="2895600"/>
            <a:ext cx="5334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9276" y="4449764"/>
            <a:ext cx="4468813" cy="5032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3714" y="2835276"/>
            <a:ext cx="5729287" cy="59372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1489" y="6035676"/>
            <a:ext cx="7102475" cy="49212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207" name="Google Shape;20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48000" y="5251451"/>
            <a:ext cx="5837238" cy="48577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idx="1" type="body"/>
          </p:nvPr>
        </p:nvSpPr>
        <p:spPr>
          <a:xfrm>
            <a:off x="1828800" y="1447800"/>
            <a:ext cx="8077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209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/>
              <a:t> Is the sequence {</a:t>
            </a:r>
            <a:r>
              <a:rPr i="1" lang="en-US" sz="2400"/>
              <a:t>a</a:t>
            </a:r>
            <a:r>
              <a:rPr i="1" lang="en-US" sz="1200"/>
              <a:t>n</a:t>
            </a:r>
            <a:r>
              <a:rPr lang="en-US" sz="2400"/>
              <a:t>} a solution of the                                        if </a:t>
            </a:r>
            <a:endParaRPr/>
          </a:p>
          <a:p>
            <a:pPr indent="-571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571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571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/>
              <a:t> Is the sequence {</a:t>
            </a:r>
            <a:r>
              <a:rPr i="1" lang="en-US" sz="2400"/>
              <a:t>a</a:t>
            </a:r>
            <a:r>
              <a:rPr i="1" lang="en-US" sz="1200"/>
              <a:t>n</a:t>
            </a:r>
            <a:r>
              <a:rPr lang="en-US" sz="2400"/>
              <a:t>} a solution of the                                        if </a:t>
            </a:r>
            <a:endParaRPr/>
          </a:p>
          <a:p>
            <a:pPr indent="-571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571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571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/>
              <a:t> Show that the sequence {</a:t>
            </a:r>
            <a:r>
              <a:rPr i="1" lang="en-US" sz="2400"/>
              <a:t>a</a:t>
            </a:r>
            <a:r>
              <a:rPr i="1" lang="en-US" sz="1200"/>
              <a:t>n</a:t>
            </a:r>
            <a:r>
              <a:rPr lang="en-US" sz="2400"/>
              <a:t>} is a solution of the recurrence</a:t>
            </a:r>
            <a:endParaRPr/>
          </a:p>
          <a:p>
            <a:pPr indent="-209550" lvl="0" marL="209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relation                                             if </a:t>
            </a:r>
            <a:endParaRPr/>
          </a:p>
        </p:txBody>
      </p:sp>
      <p:sp>
        <p:nvSpPr>
          <p:cNvPr id="216" name="Google Shape;216;p9"/>
          <p:cNvSpPr/>
          <p:nvPr/>
        </p:nvSpPr>
        <p:spPr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 2.1</a:t>
            </a:r>
            <a:endParaRPr/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81201"/>
            <a:ext cx="1447800" cy="49212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218" name="Google Shape;2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800" y="1425576"/>
            <a:ext cx="2540000" cy="48577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219" name="Google Shape;21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2964" y="5375276"/>
            <a:ext cx="2651125" cy="49212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2900" y="5334001"/>
            <a:ext cx="1460500" cy="5127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221" name="Google Shape;22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73301" y="3665538"/>
            <a:ext cx="1420813" cy="60166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222" name="Google Shape;22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72289" y="3163889"/>
            <a:ext cx="2459037" cy="48577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2013-12-19T19:41:22Z</dcterms:created>
  <dc:creator>Mehnuma</dc:creator>
</cp:coreProperties>
</file>