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Dosis"/>
      <p:regular r:id="rId26"/>
      <p:bold r:id="rId27"/>
    </p:embeddedFont>
    <p:embeddedFont>
      <p:font typeface="Source Sans Pro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32" roundtripDataSignature="AMtx7mg6L/jMsvrSXuDeetj8lZ7ZP8prd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Dosis-regular.fntdata"/><Relationship Id="rId25" Type="http://schemas.openxmlformats.org/officeDocument/2006/relationships/slide" Target="slides/slide20.xml"/><Relationship Id="rId28" Type="http://schemas.openxmlformats.org/officeDocument/2006/relationships/font" Target="fonts/SourceSansPro-regular.fntdata"/><Relationship Id="rId27" Type="http://schemas.openxmlformats.org/officeDocument/2006/relationships/font" Target="fonts/Dosis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SourceSansPr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SourceSansPro-boldItalic.fntdata"/><Relationship Id="rId30" Type="http://schemas.openxmlformats.org/officeDocument/2006/relationships/font" Target="fonts/SourceSansPr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customschemas.google.com/relationships/presentationmetadata" Target="meta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" name="Google Shape;42;p1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7" name="Google Shape;117;p14:notes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5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3" name="Google Shape;123;p15:notes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6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2" name="Google Shape;132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p17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Google Shape;144;p18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p19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9" name="Google Shape;159;p20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5" name="Google Shape;165;p21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2" name="Google Shape;172;p22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0e674c29dd_0_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3" name="Google Shape;183;g10e674c29dd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" name="Google Shape;50;p2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3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9" name="Google Shape;189;p23:notes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" name="Google Shape;56;p3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" name="Google Shape;62;p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" name="Google Shape;75;p5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" name="Google Shape;91;p7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p9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p8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" name="Google Shape;111;p13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5"/>
          <p:cNvSpPr/>
          <p:nvPr/>
        </p:nvSpPr>
        <p:spPr>
          <a:xfrm rot="10800000">
            <a:off x="-150" y="4156674"/>
            <a:ext cx="9144000" cy="276600"/>
          </a:xfrm>
          <a:prstGeom prst="rect">
            <a:avLst/>
          </a:prstGeom>
          <a:solidFill>
            <a:srgbClr val="000000">
              <a:alpha val="235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5"/>
          <p:cNvSpPr/>
          <p:nvPr/>
        </p:nvSpPr>
        <p:spPr>
          <a:xfrm flipH="1">
            <a:off x="-150" y="0"/>
            <a:ext cx="9144000" cy="4156799"/>
          </a:xfrm>
          <a:prstGeom prst="rect">
            <a:avLst/>
          </a:prstGeom>
          <a:solidFill>
            <a:srgbClr val="0DB7C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25"/>
          <p:cNvSpPr txBox="1"/>
          <p:nvPr>
            <p:ph type="ctrTitle"/>
          </p:nvPr>
        </p:nvSpPr>
        <p:spPr>
          <a:xfrm>
            <a:off x="685800" y="2525225"/>
            <a:ext cx="5309699" cy="11597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6"/>
          <p:cNvSpPr/>
          <p:nvPr/>
        </p:nvSpPr>
        <p:spPr>
          <a:xfrm flipH="1">
            <a:off x="-74" y="0"/>
            <a:ext cx="669599" cy="5143499"/>
          </a:xfrm>
          <a:prstGeom prst="rect">
            <a:avLst/>
          </a:prstGeom>
          <a:solidFill>
            <a:srgbClr val="000000">
              <a:alpha val="235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6"/>
          <p:cNvSpPr/>
          <p:nvPr/>
        </p:nvSpPr>
        <p:spPr>
          <a:xfrm flipH="1">
            <a:off x="-74" y="0"/>
            <a:ext cx="669599" cy="1139999"/>
          </a:xfrm>
          <a:prstGeom prst="rect">
            <a:avLst/>
          </a:prstGeom>
          <a:solidFill>
            <a:srgbClr val="0DB7C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26"/>
          <p:cNvSpPr txBox="1"/>
          <p:nvPr>
            <p:ph type="title"/>
          </p:nvPr>
        </p:nvSpPr>
        <p:spPr>
          <a:xfrm>
            <a:off x="844425" y="5597"/>
            <a:ext cx="3552600" cy="11399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17" name="Google Shape;17;p26"/>
          <p:cNvSpPr txBox="1"/>
          <p:nvPr>
            <p:ph idx="1" type="body"/>
          </p:nvPr>
        </p:nvSpPr>
        <p:spPr>
          <a:xfrm>
            <a:off x="844425" y="1534256"/>
            <a:ext cx="2804699" cy="33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▸"/>
              <a:defRPr sz="2000"/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⬩"/>
              <a:defRPr sz="2000"/>
            </a:lvl3pPr>
            <a:lvl4pPr indent="-355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⬞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18" name="Google Shape;18;p26"/>
          <p:cNvSpPr txBox="1"/>
          <p:nvPr>
            <p:ph idx="2" type="body"/>
          </p:nvPr>
        </p:nvSpPr>
        <p:spPr>
          <a:xfrm>
            <a:off x="3818122" y="1534256"/>
            <a:ext cx="2804699" cy="33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▸"/>
              <a:defRPr sz="2000"/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⬩"/>
              <a:defRPr sz="2000"/>
            </a:lvl3pPr>
            <a:lvl4pPr indent="-355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⬞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19" name="Google Shape;19;p26"/>
          <p:cNvSpPr txBox="1"/>
          <p:nvPr>
            <p:ph idx="12" type="sldNum"/>
          </p:nvPr>
        </p:nvSpPr>
        <p:spPr>
          <a:xfrm>
            <a:off x="-75" y="0"/>
            <a:ext cx="669599" cy="11399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Subtitle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7"/>
          <p:cNvSpPr/>
          <p:nvPr/>
        </p:nvSpPr>
        <p:spPr>
          <a:xfrm rot="10800000">
            <a:off x="-150" y="3082199"/>
            <a:ext cx="9144000" cy="687600"/>
          </a:xfrm>
          <a:prstGeom prst="rect">
            <a:avLst/>
          </a:prstGeom>
          <a:solidFill>
            <a:srgbClr val="000000">
              <a:alpha val="235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27"/>
          <p:cNvSpPr/>
          <p:nvPr/>
        </p:nvSpPr>
        <p:spPr>
          <a:xfrm flipH="1">
            <a:off x="-150" y="0"/>
            <a:ext cx="9144000" cy="3082200"/>
          </a:xfrm>
          <a:prstGeom prst="rect">
            <a:avLst/>
          </a:prstGeom>
          <a:solidFill>
            <a:srgbClr val="0DB7C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27"/>
          <p:cNvSpPr txBox="1"/>
          <p:nvPr>
            <p:ph type="ctrTitle"/>
          </p:nvPr>
        </p:nvSpPr>
        <p:spPr>
          <a:xfrm>
            <a:off x="685800" y="1907658"/>
            <a:ext cx="5008199" cy="1045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4" name="Google Shape;24;p27"/>
          <p:cNvSpPr txBox="1"/>
          <p:nvPr>
            <p:ph idx="1" type="subTitle"/>
          </p:nvPr>
        </p:nvSpPr>
        <p:spPr>
          <a:xfrm>
            <a:off x="685800" y="3082250"/>
            <a:ext cx="5008199" cy="68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5665"/>
              </a:buClr>
              <a:buSzPts val="1800"/>
              <a:buNone/>
              <a:defRPr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5665"/>
              </a:buClr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5665"/>
              </a:buClr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5665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5665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5665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5665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5665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5665"/>
              </a:buClr>
              <a:buSzPts val="1800"/>
              <a:buNone/>
              <a:defRPr/>
            </a:lvl9pPr>
          </a:lstStyle>
          <a:p/>
        </p:txBody>
      </p:sp>
      <p:sp>
        <p:nvSpPr>
          <p:cNvPr id="25" name="Google Shape;25;p27"/>
          <p:cNvSpPr txBox="1"/>
          <p:nvPr>
            <p:ph idx="12" type="sldNum"/>
          </p:nvPr>
        </p:nvSpPr>
        <p:spPr>
          <a:xfrm>
            <a:off x="-75" y="3420000"/>
            <a:ext cx="669599" cy="172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8"/>
          <p:cNvSpPr/>
          <p:nvPr/>
        </p:nvSpPr>
        <p:spPr>
          <a:xfrm flipH="1">
            <a:off x="-74" y="0"/>
            <a:ext cx="669599" cy="5143499"/>
          </a:xfrm>
          <a:prstGeom prst="rect">
            <a:avLst/>
          </a:prstGeom>
          <a:solidFill>
            <a:srgbClr val="000000">
              <a:alpha val="235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28"/>
          <p:cNvSpPr/>
          <p:nvPr/>
        </p:nvSpPr>
        <p:spPr>
          <a:xfrm flipH="1">
            <a:off x="-74" y="0"/>
            <a:ext cx="669599" cy="1139999"/>
          </a:xfrm>
          <a:prstGeom prst="rect">
            <a:avLst/>
          </a:prstGeom>
          <a:solidFill>
            <a:srgbClr val="0DB7C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28"/>
          <p:cNvSpPr txBox="1"/>
          <p:nvPr>
            <p:ph type="title"/>
          </p:nvPr>
        </p:nvSpPr>
        <p:spPr>
          <a:xfrm>
            <a:off x="844425" y="5597"/>
            <a:ext cx="3552600" cy="11399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30" name="Google Shape;30;p28"/>
          <p:cNvSpPr txBox="1"/>
          <p:nvPr>
            <p:ph idx="1" type="body"/>
          </p:nvPr>
        </p:nvSpPr>
        <p:spPr>
          <a:xfrm>
            <a:off x="844425" y="1538075"/>
            <a:ext cx="5169000" cy="3387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▹"/>
              <a:defRPr sz="2400"/>
            </a:lvl1pPr>
            <a:lvl2pPr indent="-3810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▸"/>
              <a:defRPr/>
            </a:lvl2pPr>
            <a:lvl3pPr indent="-3810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⬩"/>
              <a:defRPr/>
            </a:lvl3pPr>
            <a:lvl4pPr indent="-3810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⬞"/>
              <a:defRPr sz="2400"/>
            </a:lvl4pPr>
            <a:lvl5pPr indent="-3810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31" name="Google Shape;31;p28"/>
          <p:cNvSpPr txBox="1"/>
          <p:nvPr>
            <p:ph idx="12" type="sldNum"/>
          </p:nvPr>
        </p:nvSpPr>
        <p:spPr>
          <a:xfrm>
            <a:off x="-75" y="0"/>
            <a:ext cx="669599" cy="11399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 + 3 column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9"/>
          <p:cNvSpPr/>
          <p:nvPr/>
        </p:nvSpPr>
        <p:spPr>
          <a:xfrm flipH="1">
            <a:off x="-74" y="0"/>
            <a:ext cx="669599" cy="5143499"/>
          </a:xfrm>
          <a:prstGeom prst="rect">
            <a:avLst/>
          </a:prstGeom>
          <a:solidFill>
            <a:srgbClr val="000000">
              <a:alpha val="235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29"/>
          <p:cNvSpPr/>
          <p:nvPr/>
        </p:nvSpPr>
        <p:spPr>
          <a:xfrm flipH="1">
            <a:off x="-74" y="0"/>
            <a:ext cx="669599" cy="1139999"/>
          </a:xfrm>
          <a:prstGeom prst="rect">
            <a:avLst/>
          </a:prstGeom>
          <a:solidFill>
            <a:srgbClr val="0DB7C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29"/>
          <p:cNvSpPr txBox="1"/>
          <p:nvPr>
            <p:ph type="title"/>
          </p:nvPr>
        </p:nvSpPr>
        <p:spPr>
          <a:xfrm>
            <a:off x="844425" y="5597"/>
            <a:ext cx="3552600" cy="11399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36" name="Google Shape;36;p29"/>
          <p:cNvSpPr txBox="1"/>
          <p:nvPr>
            <p:ph idx="1" type="body"/>
          </p:nvPr>
        </p:nvSpPr>
        <p:spPr>
          <a:xfrm>
            <a:off x="844425" y="1548525"/>
            <a:ext cx="1918799" cy="32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▹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▸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⬩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⬞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37" name="Google Shape;37;p29"/>
          <p:cNvSpPr txBox="1"/>
          <p:nvPr>
            <p:ph idx="2" type="body"/>
          </p:nvPr>
        </p:nvSpPr>
        <p:spPr>
          <a:xfrm>
            <a:off x="2861613" y="1548525"/>
            <a:ext cx="1918799" cy="32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▹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▸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⬩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⬞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38" name="Google Shape;38;p29"/>
          <p:cNvSpPr txBox="1"/>
          <p:nvPr>
            <p:ph idx="3" type="body"/>
          </p:nvPr>
        </p:nvSpPr>
        <p:spPr>
          <a:xfrm>
            <a:off x="4878801" y="1548525"/>
            <a:ext cx="1918799" cy="32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▹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▸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⬩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⬞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39" name="Google Shape;39;p29"/>
          <p:cNvSpPr txBox="1"/>
          <p:nvPr>
            <p:ph idx="12" type="sldNum"/>
          </p:nvPr>
        </p:nvSpPr>
        <p:spPr>
          <a:xfrm>
            <a:off x="-75" y="0"/>
            <a:ext cx="669599" cy="11399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4"/>
          <p:cNvSpPr txBox="1"/>
          <p:nvPr>
            <p:ph type="title"/>
          </p:nvPr>
        </p:nvSpPr>
        <p:spPr>
          <a:xfrm>
            <a:off x="844425" y="5597"/>
            <a:ext cx="3552600" cy="11399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b="0" i="0" sz="2400" u="none" cap="none" strike="noStrik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b="0" i="0" sz="2400" u="none" cap="none" strike="noStrik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b="0" i="0" sz="2400" u="none" cap="none" strike="noStrik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b="0" i="0" sz="2400" u="none" cap="none" strike="noStrik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b="0" i="0" sz="2400" u="none" cap="none" strike="noStrik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b="0" i="0" sz="2400" u="none" cap="none" strike="noStrik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b="0" i="0" sz="2400" u="none" cap="none" strike="noStrik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b="0" i="0" sz="2400" u="none" cap="none" strike="noStrik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b="0" i="0" sz="2400" u="none" cap="none" strike="noStrik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/>
        </p:txBody>
      </p:sp>
      <p:sp>
        <p:nvSpPr>
          <p:cNvPr id="7" name="Google Shape;7;p24"/>
          <p:cNvSpPr txBox="1"/>
          <p:nvPr>
            <p:ph idx="1" type="body"/>
          </p:nvPr>
        </p:nvSpPr>
        <p:spPr>
          <a:xfrm>
            <a:off x="844425" y="1538075"/>
            <a:ext cx="5169000" cy="3387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3000"/>
              <a:buFont typeface="Source Sans Pro"/>
              <a:buChar char="▹"/>
              <a:defRPr b="0" i="0" sz="3000" u="none" cap="none" strike="noStrik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▸"/>
              <a:defRPr b="0" i="0" sz="2400" u="none" cap="none" strike="noStrik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⬩"/>
              <a:defRPr b="0" i="0" sz="2400" u="none" cap="none" strike="noStrik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DB7C4"/>
              </a:buClr>
              <a:buSzPts val="1800"/>
              <a:buFont typeface="Source Sans Pro"/>
              <a:buChar char="⬞"/>
              <a:defRPr b="0" i="0" sz="1800" u="none" cap="none" strike="noStrik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DB7C4"/>
              </a:buClr>
              <a:buSzPts val="1800"/>
              <a:buFont typeface="Source Sans Pro"/>
              <a:buChar char="○"/>
              <a:defRPr b="0" i="0" sz="1800" u="none" cap="none" strike="noStrik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DB7C4"/>
              </a:buClr>
              <a:buSzPts val="1800"/>
              <a:buFont typeface="Source Sans Pro"/>
              <a:buChar char="■"/>
              <a:defRPr b="0" i="0" sz="1800" u="none" cap="none" strike="noStrik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DB7C4"/>
              </a:buClr>
              <a:buSzPts val="1800"/>
              <a:buFont typeface="Source Sans Pro"/>
              <a:buChar char="●"/>
              <a:defRPr b="0" i="0" sz="1800" u="none" cap="none" strike="noStrik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DB7C4"/>
              </a:buClr>
              <a:buSzPts val="1800"/>
              <a:buFont typeface="Source Sans Pro"/>
              <a:buChar char="○"/>
              <a:defRPr b="0" i="0" sz="1800" u="none" cap="none" strike="noStrik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DB7C4"/>
              </a:buClr>
              <a:buSzPts val="1800"/>
              <a:buFont typeface="Source Sans Pro"/>
              <a:buChar char="■"/>
              <a:defRPr b="0" i="0" sz="1800" u="none" cap="none" strike="noStrik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Google Shape;8;p24"/>
          <p:cNvSpPr txBox="1"/>
          <p:nvPr>
            <p:ph idx="12" type="sldNum"/>
          </p:nvPr>
        </p:nvSpPr>
        <p:spPr>
          <a:xfrm>
            <a:off x="-75" y="0"/>
            <a:ext cx="669599" cy="11399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b="0" i="0" sz="24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b="0" i="0" sz="24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b="0" i="0" sz="24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b="0" i="0" sz="24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b="0" i="0" sz="24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b="0" i="0" sz="24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b="0" i="0" sz="24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b="0" i="0" sz="24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b="0" i="0" sz="24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ransition>
    <p:fade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Relationship Id="rId4" Type="http://schemas.openxmlformats.org/officeDocument/2006/relationships/image" Target="../media/image1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8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2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youtu.be/C1CRrtkWwu0" TargetMode="External"/><Relationship Id="rId4" Type="http://schemas.openxmlformats.org/officeDocument/2006/relationships/hyperlink" Target="https://youtu.be/TNKWgcFPHqw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0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0" Type="http://schemas.openxmlformats.org/officeDocument/2006/relationships/image" Target="../media/image5.png"/><Relationship Id="rId9" Type="http://schemas.openxmlformats.org/officeDocument/2006/relationships/image" Target="../media/image17.png"/><Relationship Id="rId5" Type="http://schemas.openxmlformats.org/officeDocument/2006/relationships/image" Target="../media/image11.png"/><Relationship Id="rId6" Type="http://schemas.openxmlformats.org/officeDocument/2006/relationships/image" Target="../media/image7.png"/><Relationship Id="rId7" Type="http://schemas.openxmlformats.org/officeDocument/2006/relationships/image" Target="../media/image6.png"/><Relationship Id="rId8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Relationship Id="rId4" Type="http://schemas.openxmlformats.org/officeDocument/2006/relationships/image" Target="../media/image1.jpg"/><Relationship Id="rId5" Type="http://schemas.openxmlformats.org/officeDocument/2006/relationships/image" Target="../media/image14.jpg"/><Relationship Id="rId6" Type="http://schemas.openxmlformats.org/officeDocument/2006/relationships/image" Target="../media/image12.jpg"/><Relationship Id="rId7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"/>
          <p:cNvSpPr txBox="1"/>
          <p:nvPr>
            <p:ph type="ctrTitle"/>
          </p:nvPr>
        </p:nvSpPr>
        <p:spPr>
          <a:xfrm>
            <a:off x="560978" y="609600"/>
            <a:ext cx="5309699" cy="181845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</a:pPr>
            <a:r>
              <a:rPr lang="en-US" sz="5400"/>
              <a:t>Molecular</a:t>
            </a:r>
            <a:r>
              <a:rPr lang="en-US" sz="5400"/>
              <a:t> and Cellular Biology</a:t>
            </a:r>
            <a:endParaRPr sz="5400"/>
          </a:p>
        </p:txBody>
      </p:sp>
      <p:sp>
        <p:nvSpPr>
          <p:cNvPr id="45" name="Google Shape;45;p1"/>
          <p:cNvSpPr txBox="1"/>
          <p:nvPr/>
        </p:nvSpPr>
        <p:spPr>
          <a:xfrm>
            <a:off x="645061" y="2816772"/>
            <a:ext cx="4908331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Dosis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rPr>
              <a:t>Lecture – 2 </a:t>
            </a:r>
            <a:endParaRPr b="0" i="0" sz="2800" u="none" cap="none" strike="noStrike">
              <a:solidFill>
                <a:schemeClr val="lt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46" name="Google Shape;46;p1"/>
          <p:cNvSpPr txBox="1"/>
          <p:nvPr/>
        </p:nvSpPr>
        <p:spPr>
          <a:xfrm>
            <a:off x="645061" y="3728709"/>
            <a:ext cx="4807158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Dosis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rPr>
              <a:t>Department of CSE, DIU</a:t>
            </a:r>
            <a:endParaRPr b="0" i="0" sz="1600" u="none" cap="none" strike="noStrike">
              <a:solidFill>
                <a:schemeClr val="lt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pic>
        <p:nvPicPr>
          <p:cNvPr descr="https://i.ytimg.com/vi/1MPRbX7ACh8/maxresdefault.jpg" id="47" name="Google Shape;47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71007" y="0"/>
            <a:ext cx="4372993" cy="41507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4"/>
          <p:cNvSpPr txBox="1"/>
          <p:nvPr>
            <p:ph type="title"/>
          </p:nvPr>
        </p:nvSpPr>
        <p:spPr>
          <a:xfrm>
            <a:off x="844425" y="5597"/>
            <a:ext cx="3552600" cy="11399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All Life depends on 3 critical molecules</a:t>
            </a:r>
            <a:endParaRPr/>
          </a:p>
        </p:txBody>
      </p:sp>
      <p:sp>
        <p:nvSpPr>
          <p:cNvPr id="120" name="Google Shape;120;p14"/>
          <p:cNvSpPr txBox="1"/>
          <p:nvPr>
            <p:ph idx="1" type="body"/>
          </p:nvPr>
        </p:nvSpPr>
        <p:spPr>
          <a:xfrm>
            <a:off x="844425" y="1534256"/>
            <a:ext cx="7436546" cy="33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6510" lvl="0" marL="23491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20"/>
              <a:buFont typeface="Arial"/>
              <a:buChar char="•"/>
            </a:pPr>
            <a:r>
              <a:rPr lang="en-US" sz="1720"/>
              <a:t>DNAs</a:t>
            </a:r>
            <a:endParaRPr sz="1720"/>
          </a:p>
          <a:p>
            <a:pPr indent="-188689" lvl="1" marL="499669" rtl="0" algn="l">
              <a:lnSpc>
                <a:spcPct val="100000"/>
              </a:lnSpc>
              <a:spcBef>
                <a:spcPts val="374"/>
              </a:spcBef>
              <a:spcAft>
                <a:spcPts val="0"/>
              </a:spcAft>
              <a:buSzPts val="1588"/>
              <a:buFont typeface="Arial"/>
              <a:buChar char="–"/>
            </a:pPr>
            <a:r>
              <a:rPr lang="en-US" sz="1588"/>
              <a:t>Hold information on how cell works</a:t>
            </a:r>
            <a:endParaRPr/>
          </a:p>
          <a:p>
            <a:pPr indent="-226510" lvl="0" marL="234915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SzPts val="1720"/>
              <a:buFont typeface="Arial"/>
              <a:buChar char="•"/>
            </a:pPr>
            <a:r>
              <a:rPr lang="en-US" sz="1720"/>
              <a:t>RNAs</a:t>
            </a:r>
            <a:endParaRPr sz="1720"/>
          </a:p>
          <a:p>
            <a:pPr indent="-189109" lvl="1" marL="500089" marR="3362" rtl="0" algn="l">
              <a:lnSpc>
                <a:spcPct val="100000"/>
              </a:lnSpc>
              <a:spcBef>
                <a:spcPts val="374"/>
              </a:spcBef>
              <a:spcAft>
                <a:spcPts val="0"/>
              </a:spcAft>
              <a:buSzPts val="1588"/>
              <a:buFont typeface="Arial"/>
              <a:buChar char="–"/>
            </a:pPr>
            <a:r>
              <a:rPr lang="en-US" sz="1588"/>
              <a:t>Act to transfer short pieces of information to different parts of cell</a:t>
            </a:r>
            <a:endParaRPr/>
          </a:p>
          <a:p>
            <a:pPr indent="-188689" lvl="1" marL="499669" rtl="0" algn="l">
              <a:lnSpc>
                <a:spcPct val="100000"/>
              </a:lnSpc>
              <a:spcBef>
                <a:spcPts val="377"/>
              </a:spcBef>
              <a:spcAft>
                <a:spcPts val="0"/>
              </a:spcAft>
              <a:buSzPts val="1588"/>
              <a:buFont typeface="Arial"/>
              <a:buChar char="–"/>
            </a:pPr>
            <a:r>
              <a:rPr lang="en-US" sz="1588"/>
              <a:t>Provide templates to synthesize into protein</a:t>
            </a:r>
            <a:endParaRPr/>
          </a:p>
          <a:p>
            <a:pPr indent="-226510" lvl="0" marL="234915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SzPts val="1720"/>
              <a:buFont typeface="Arial"/>
              <a:buChar char="•"/>
            </a:pPr>
            <a:r>
              <a:rPr lang="en-US" sz="1720"/>
              <a:t>Proteins</a:t>
            </a:r>
            <a:endParaRPr sz="1720"/>
          </a:p>
          <a:p>
            <a:pPr indent="-189109" lvl="1" marL="500089" marR="191631" rtl="0" algn="l">
              <a:lnSpc>
                <a:spcPct val="100000"/>
              </a:lnSpc>
              <a:spcBef>
                <a:spcPts val="374"/>
              </a:spcBef>
              <a:spcAft>
                <a:spcPts val="0"/>
              </a:spcAft>
              <a:buSzPts val="1588"/>
              <a:buFont typeface="Arial"/>
              <a:buChar char="–"/>
            </a:pPr>
            <a:r>
              <a:rPr lang="en-US" sz="1588"/>
              <a:t>Form enzymes that send signals to other cells and regulate gene activity</a:t>
            </a:r>
            <a:endParaRPr/>
          </a:p>
          <a:p>
            <a:pPr indent="-188689" lvl="1" marL="499669" rtl="0" algn="l">
              <a:lnSpc>
                <a:spcPct val="100000"/>
              </a:lnSpc>
              <a:spcBef>
                <a:spcPts val="377"/>
              </a:spcBef>
              <a:spcAft>
                <a:spcPts val="0"/>
              </a:spcAft>
              <a:buSzPts val="1588"/>
              <a:buFont typeface="Arial"/>
              <a:buChar char="–"/>
            </a:pPr>
            <a:r>
              <a:rPr lang="en-US" sz="1588"/>
              <a:t>Form body’s major components (e.g. hair, skin, etc.)</a:t>
            </a:r>
            <a:endParaRPr sz="1588"/>
          </a:p>
          <a:p>
            <a:pPr indent="-188689" lvl="1" marL="499669" rtl="0" algn="l">
              <a:lnSpc>
                <a:spcPct val="100000"/>
              </a:lnSpc>
              <a:spcBef>
                <a:spcPts val="377"/>
              </a:spcBef>
              <a:spcAft>
                <a:spcPts val="0"/>
              </a:spcAft>
              <a:buSzPts val="1588"/>
              <a:buFont typeface="Arial"/>
              <a:buChar char="–"/>
            </a:pPr>
            <a:r>
              <a:rPr lang="en-US" sz="1588"/>
              <a:t>Are life’s laborers!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5"/>
          <p:cNvSpPr txBox="1"/>
          <p:nvPr>
            <p:ph type="title"/>
          </p:nvPr>
        </p:nvSpPr>
        <p:spPr>
          <a:xfrm>
            <a:off x="844424" y="5597"/>
            <a:ext cx="3881687" cy="11399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Building Blocks of Nucleic acids</a:t>
            </a:r>
            <a:endParaRPr/>
          </a:p>
        </p:txBody>
      </p:sp>
      <p:sp>
        <p:nvSpPr>
          <p:cNvPr id="126" name="Google Shape;126;p15"/>
          <p:cNvSpPr txBox="1"/>
          <p:nvPr/>
        </p:nvSpPr>
        <p:spPr>
          <a:xfrm>
            <a:off x="1819389" y="1464315"/>
            <a:ext cx="5323775" cy="5528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26930" lvl="0" marL="23533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5665"/>
              </a:buClr>
              <a:buSzPts val="1588"/>
              <a:buFont typeface="Arial"/>
              <a:buChar char="•"/>
            </a:pPr>
            <a:r>
              <a:rPr b="0" i="0" lang="en-US" sz="1588" u="none" cap="none" strike="noStrik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DNA/RNA are polymeric chain on nucleotides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6509" lvl="0" marL="234915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415665"/>
              </a:buClr>
              <a:buSzPts val="1588"/>
              <a:buFont typeface="Arial"/>
              <a:buChar char="•"/>
            </a:pPr>
            <a:r>
              <a:rPr b="0" i="0" lang="en-US" sz="1588" u="none" cap="none" strike="noStrik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Three parts of Nucleotides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5"/>
          <p:cNvSpPr txBox="1"/>
          <p:nvPr/>
        </p:nvSpPr>
        <p:spPr>
          <a:xfrm>
            <a:off x="3027092" y="2164283"/>
            <a:ext cx="3137402" cy="8100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150867" lvl="0" marL="15927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5665"/>
              </a:buClr>
              <a:buSzPts val="1588"/>
              <a:buFont typeface="Arial"/>
              <a:buChar char="–"/>
            </a:pPr>
            <a:r>
              <a:rPr b="0" i="0" lang="en-US" sz="1588" u="none" cap="none" strike="noStrik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 nitrogenous base,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0867" lvl="0" marL="159272" marR="0" rtl="0" algn="l">
              <a:lnSpc>
                <a:spcPct val="100000"/>
              </a:lnSpc>
              <a:spcBef>
                <a:spcPts val="318"/>
              </a:spcBef>
              <a:spcAft>
                <a:spcPts val="0"/>
              </a:spcAft>
              <a:buClr>
                <a:srgbClr val="415665"/>
              </a:buClr>
              <a:buSzPts val="1588"/>
              <a:buFont typeface="Arial"/>
              <a:buChar char="–"/>
            </a:pPr>
            <a:r>
              <a:rPr b="0" i="0" lang="en-US" sz="1588" u="none" cap="none" strike="noStrik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 five-carbon-atom sugar and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0867" lvl="0" marL="159272" marR="0" rtl="0" algn="l">
              <a:lnSpc>
                <a:spcPct val="100000"/>
              </a:lnSpc>
              <a:spcBef>
                <a:spcPts val="311"/>
              </a:spcBef>
              <a:spcAft>
                <a:spcPts val="0"/>
              </a:spcAft>
              <a:buClr>
                <a:srgbClr val="415665"/>
              </a:buClr>
              <a:buSzPts val="1588"/>
              <a:buFont typeface="Arial"/>
              <a:buChar char="–"/>
            </a:pPr>
            <a:r>
              <a:rPr b="0" i="0" lang="en-US" sz="1588" u="none" cap="none" strike="noStrik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 phosphate group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5"/>
          <p:cNvSpPr/>
          <p:nvPr/>
        </p:nvSpPr>
        <p:spPr>
          <a:xfrm>
            <a:off x="2809906" y="2936812"/>
            <a:ext cx="1916205" cy="1097784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27"/>
              <a:buFont typeface="Arial"/>
              <a:buNone/>
            </a:pPr>
            <a:r>
              <a:t/>
            </a:r>
            <a:endParaRPr b="0" i="0" sz="927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5"/>
          <p:cNvSpPr/>
          <p:nvPr/>
        </p:nvSpPr>
        <p:spPr>
          <a:xfrm>
            <a:off x="2785267" y="3893966"/>
            <a:ext cx="3781985" cy="1097784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27"/>
              <a:buFont typeface="Arial"/>
              <a:buNone/>
            </a:pPr>
            <a:r>
              <a:t/>
            </a:r>
            <a:endParaRPr b="0" i="0" sz="927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6"/>
          <p:cNvSpPr txBox="1"/>
          <p:nvPr>
            <p:ph type="title"/>
          </p:nvPr>
        </p:nvSpPr>
        <p:spPr>
          <a:xfrm>
            <a:off x="844425" y="5597"/>
            <a:ext cx="3552600" cy="11399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Nucleic acids Bases</a:t>
            </a:r>
            <a:endParaRPr/>
          </a:p>
        </p:txBody>
      </p:sp>
      <p:sp>
        <p:nvSpPr>
          <p:cNvPr id="135" name="Google Shape;135;p16"/>
          <p:cNvSpPr txBox="1"/>
          <p:nvPr/>
        </p:nvSpPr>
        <p:spPr>
          <a:xfrm>
            <a:off x="1832208" y="1494369"/>
            <a:ext cx="5129700" cy="12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26930" lvl="0" marL="235336" marR="336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5665"/>
              </a:buClr>
              <a:buSzPts val="1588"/>
              <a:buFont typeface="Arial"/>
              <a:buChar char="•"/>
            </a:pPr>
            <a:r>
              <a:rPr b="0" i="0" lang="en-US" sz="1588" u="none" cap="none" strike="noStrik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Adenine (A), </a:t>
            </a:r>
            <a:endParaRPr b="0" i="0" sz="1588" u="none" cap="none" strike="noStrike">
              <a:solidFill>
                <a:srgbClr val="415665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226930" lvl="0" marL="235336" marR="336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5665"/>
              </a:buClr>
              <a:buSzPts val="1588"/>
              <a:buFont typeface="Arial"/>
              <a:buChar char="•"/>
            </a:pPr>
            <a:r>
              <a:rPr b="0" i="0" lang="en-US" sz="1588" u="none" cap="none" strike="noStrik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Guanine (G)</a:t>
            </a:r>
            <a:endParaRPr b="0" i="0" sz="1588" u="none" cap="none" strike="noStrike">
              <a:solidFill>
                <a:srgbClr val="415665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226930" lvl="0" marL="235336" marR="336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5665"/>
              </a:buClr>
              <a:buSzPts val="1588"/>
              <a:buFont typeface="Arial"/>
              <a:buChar char="•"/>
            </a:pPr>
            <a:r>
              <a:rPr b="0" i="0" lang="en-US" sz="1588" u="none" cap="none" strike="noStrik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Cytosine (C)</a:t>
            </a:r>
            <a:endParaRPr b="0" i="0" sz="1588" u="none" cap="none" strike="noStrike">
              <a:solidFill>
                <a:srgbClr val="415665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226930" lvl="0" marL="235336" marR="336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5665"/>
              </a:buClr>
              <a:buSzPts val="1588"/>
              <a:buFont typeface="Arial"/>
              <a:buChar char="•"/>
            </a:pPr>
            <a:r>
              <a:rPr b="0" i="0" lang="en-US" sz="1588" u="none" cap="none" strike="noStrik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Thymine (T)</a:t>
            </a:r>
            <a:endParaRPr b="0" i="0" sz="1588" u="none" cap="none" strike="noStrike">
              <a:solidFill>
                <a:srgbClr val="415665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226930" lvl="0" marL="235336" marR="336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5665"/>
              </a:buClr>
              <a:buSzPts val="1588"/>
              <a:buFont typeface="Arial"/>
              <a:buChar char="•"/>
            </a:pPr>
            <a:r>
              <a:rPr b="0" i="0" lang="en-US" sz="1588" u="none" cap="none" strike="noStrik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Uracil (U)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7"/>
          <p:cNvSpPr txBox="1"/>
          <p:nvPr>
            <p:ph type="ctrTitle"/>
          </p:nvPr>
        </p:nvSpPr>
        <p:spPr>
          <a:xfrm>
            <a:off x="685800" y="1907658"/>
            <a:ext cx="7869621" cy="1045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US"/>
              <a:t>3.1 DeoxyriboNucleic Acid (DNA)</a:t>
            </a:r>
            <a:endParaRPr/>
          </a:p>
        </p:txBody>
      </p:sp>
      <p:sp>
        <p:nvSpPr>
          <p:cNvPr id="141" name="Google Shape;141;p17"/>
          <p:cNvSpPr txBox="1"/>
          <p:nvPr>
            <p:ph idx="1" type="subTitle"/>
          </p:nvPr>
        </p:nvSpPr>
        <p:spPr>
          <a:xfrm>
            <a:off x="685800" y="3082250"/>
            <a:ext cx="6377152" cy="68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Carrier of genetic instructions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8"/>
          <p:cNvSpPr txBox="1"/>
          <p:nvPr>
            <p:ph type="title"/>
          </p:nvPr>
        </p:nvSpPr>
        <p:spPr>
          <a:xfrm>
            <a:off x="805533" y="512298"/>
            <a:ext cx="4397087" cy="53343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DNA Structure</a:t>
            </a:r>
            <a:endParaRPr/>
          </a:p>
        </p:txBody>
      </p:sp>
      <p:pic>
        <p:nvPicPr>
          <p:cNvPr id="147" name="Google Shape;147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78298" y="1045728"/>
            <a:ext cx="3353486" cy="3879354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18"/>
          <p:cNvSpPr txBox="1"/>
          <p:nvPr>
            <p:ph idx="1" type="body"/>
          </p:nvPr>
        </p:nvSpPr>
        <p:spPr>
          <a:xfrm>
            <a:off x="977205" y="1122053"/>
            <a:ext cx="3794492" cy="380302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889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▹"/>
            </a:pPr>
            <a:r>
              <a:rPr b="1" lang="en-US" sz="1400">
                <a:latin typeface="Dosis"/>
                <a:ea typeface="Dosis"/>
                <a:cs typeface="Dosis"/>
                <a:sym typeface="Dosis"/>
              </a:rPr>
              <a:t>Double Helix Structure (Watson and Crick, Nature 1953)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>
              <a:latin typeface="Dosis"/>
              <a:ea typeface="Dosis"/>
              <a:cs typeface="Dosis"/>
              <a:sym typeface="Dosis"/>
            </a:endParaRPr>
          </a:p>
          <a:p>
            <a:pPr indent="-889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▹"/>
            </a:pPr>
            <a:r>
              <a:rPr lang="en-US" sz="1400">
                <a:latin typeface="Dosis"/>
                <a:ea typeface="Dosis"/>
                <a:cs typeface="Dosis"/>
                <a:sym typeface="Dosis"/>
              </a:rPr>
              <a:t>Two </a:t>
            </a:r>
            <a:r>
              <a:rPr lang="en-US" sz="1400">
                <a:latin typeface="Dosis"/>
                <a:ea typeface="Dosis"/>
                <a:cs typeface="Dosis"/>
                <a:sym typeface="Dosis"/>
              </a:rPr>
              <a:t>complementary</a:t>
            </a:r>
            <a:r>
              <a:rPr lang="en-US" sz="1400">
                <a:latin typeface="Dosis"/>
                <a:ea typeface="Dosis"/>
                <a:cs typeface="Dosis"/>
                <a:sym typeface="Dosis"/>
              </a:rPr>
              <a:t> antiparallel strands, one runs from 5’ to 3’ end and another runs from 3’ to 5’ end</a:t>
            </a:r>
            <a:br>
              <a:rPr lang="en-US" sz="1400">
                <a:latin typeface="Dosis"/>
                <a:ea typeface="Dosis"/>
                <a:cs typeface="Dosis"/>
                <a:sym typeface="Dosis"/>
              </a:rPr>
            </a:br>
            <a:endParaRPr sz="1400">
              <a:latin typeface="Dosis"/>
              <a:ea typeface="Dosis"/>
              <a:cs typeface="Dosis"/>
              <a:sym typeface="Dosis"/>
            </a:endParaRPr>
          </a:p>
          <a:p>
            <a:pPr indent="-889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▹"/>
            </a:pPr>
            <a:r>
              <a:rPr lang="en-US" sz="1400">
                <a:latin typeface="Dosis"/>
                <a:ea typeface="Dosis"/>
                <a:cs typeface="Dosis"/>
                <a:sym typeface="Dosis"/>
              </a:rPr>
              <a:t>3 major parts – Nitrogenous Base, 5-Carbon Deoxyribose Sugar and Phosphate Group</a:t>
            </a:r>
            <a:br>
              <a:rPr lang="en-US" sz="1400">
                <a:latin typeface="Dosis"/>
                <a:ea typeface="Dosis"/>
                <a:cs typeface="Dosis"/>
                <a:sym typeface="Dosis"/>
              </a:rPr>
            </a:br>
            <a:endParaRPr sz="1400">
              <a:latin typeface="Dosis"/>
              <a:ea typeface="Dosis"/>
              <a:cs typeface="Dosis"/>
              <a:sym typeface="Dosis"/>
            </a:endParaRPr>
          </a:p>
          <a:p>
            <a:pPr indent="-889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▹"/>
            </a:pPr>
            <a:r>
              <a:rPr lang="en-US" sz="1400">
                <a:latin typeface="Dosis"/>
                <a:ea typeface="Dosis"/>
                <a:cs typeface="Dosis"/>
                <a:sym typeface="Dosis"/>
              </a:rPr>
              <a:t>Four nitrogenous bases – Adenine (A), Cytosine (C), Guanine (G), Thymine (T)</a:t>
            </a:r>
            <a:br>
              <a:rPr lang="en-US" sz="1400">
                <a:latin typeface="Dosis"/>
                <a:ea typeface="Dosis"/>
                <a:cs typeface="Dosis"/>
                <a:sym typeface="Dosis"/>
              </a:rPr>
            </a:br>
            <a:endParaRPr sz="1400">
              <a:latin typeface="Dosis"/>
              <a:ea typeface="Dosis"/>
              <a:cs typeface="Dosis"/>
              <a:sym typeface="Dosis"/>
            </a:endParaRPr>
          </a:p>
          <a:p>
            <a:pPr indent="-889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▹"/>
            </a:pPr>
            <a:r>
              <a:rPr lang="en-US" sz="1400">
                <a:latin typeface="Dosis"/>
                <a:ea typeface="Dosis"/>
                <a:cs typeface="Dosis"/>
                <a:sym typeface="Dosis"/>
              </a:rPr>
              <a:t>A-T is Double Hydrogen Bond and G-C is Triple Hydrogen Bond</a:t>
            </a:r>
            <a:br>
              <a:rPr lang="en-US" sz="1400">
                <a:latin typeface="Dosis"/>
                <a:ea typeface="Dosis"/>
                <a:cs typeface="Dosis"/>
                <a:sym typeface="Dosis"/>
              </a:rPr>
            </a:br>
            <a:endParaRPr sz="1400">
              <a:latin typeface="Dosis"/>
              <a:ea typeface="Dosis"/>
              <a:cs typeface="Dosis"/>
              <a:sym typeface="Dosis"/>
            </a:endParaRPr>
          </a:p>
          <a:p>
            <a:pPr indent="-889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▹"/>
            </a:pPr>
            <a:r>
              <a:rPr lang="en-US" sz="1400">
                <a:latin typeface="Dosis"/>
                <a:ea typeface="Dosis"/>
                <a:cs typeface="Dosis"/>
                <a:sym typeface="Dosis"/>
              </a:rPr>
              <a:t>DNA is more stable than RNA due to its Deoxyribose Sugar Structure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>
              <a:latin typeface="Dosis"/>
              <a:ea typeface="Dosis"/>
              <a:cs typeface="Dosis"/>
              <a:sym typeface="Dosi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>
              <a:latin typeface="Dosis"/>
              <a:ea typeface="Dosis"/>
              <a:cs typeface="Dosis"/>
              <a:sym typeface="Dosi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9"/>
          <p:cNvSpPr txBox="1"/>
          <p:nvPr>
            <p:ph type="title"/>
          </p:nvPr>
        </p:nvSpPr>
        <p:spPr>
          <a:xfrm>
            <a:off x="805534" y="512298"/>
            <a:ext cx="2179404" cy="53343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DNA Replication</a:t>
            </a:r>
            <a:endParaRPr/>
          </a:p>
        </p:txBody>
      </p:sp>
      <p:pic>
        <p:nvPicPr>
          <p:cNvPr id="154" name="Google Shape;154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3866" y="1303283"/>
            <a:ext cx="4133867" cy="2554013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19"/>
          <p:cNvSpPr txBox="1"/>
          <p:nvPr>
            <p:ph idx="1" type="body"/>
          </p:nvPr>
        </p:nvSpPr>
        <p:spPr>
          <a:xfrm>
            <a:off x="4960624" y="310506"/>
            <a:ext cx="4046741" cy="386210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889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▹"/>
            </a:pPr>
            <a:r>
              <a:rPr lang="en-US" sz="1400">
                <a:latin typeface="Dosis"/>
                <a:ea typeface="Dosis"/>
                <a:cs typeface="Dosis"/>
                <a:sym typeface="Dosis"/>
              </a:rPr>
              <a:t>Initiation</a:t>
            </a:r>
            <a:endParaRPr/>
          </a:p>
          <a:p>
            <a:pPr indent="0" lvl="4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>
                <a:latin typeface="Dosis"/>
                <a:ea typeface="Dosis"/>
                <a:cs typeface="Dosis"/>
                <a:sym typeface="Dosis"/>
              </a:rPr>
              <a:t>	- Helicase enzyme unwinds DNA strands</a:t>
            </a:r>
            <a:endParaRPr/>
          </a:p>
          <a:p>
            <a:pPr indent="0" lvl="4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>
                <a:latin typeface="Dosis"/>
                <a:ea typeface="Dosis"/>
                <a:cs typeface="Dosis"/>
                <a:sym typeface="Dosis"/>
              </a:rPr>
              <a:t>	- Replication fork is created</a:t>
            </a:r>
            <a:endParaRPr/>
          </a:p>
          <a:p>
            <a:pPr indent="0" lvl="4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>
                <a:latin typeface="Dosis"/>
                <a:ea typeface="Dosis"/>
                <a:cs typeface="Dosis"/>
                <a:sym typeface="Dosis"/>
              </a:rPr>
              <a:t>	- RNA Primer is created by Primase enzyme</a:t>
            </a:r>
            <a:endParaRPr/>
          </a:p>
          <a:p>
            <a:pPr indent="0" lvl="4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i="1" lang="en-US" sz="1400">
                <a:latin typeface="Dosis"/>
                <a:ea typeface="Dosis"/>
                <a:cs typeface="Dosis"/>
                <a:sym typeface="Dosis"/>
              </a:rPr>
              <a:t>	</a:t>
            </a:r>
            <a:r>
              <a:rPr lang="en-US" sz="1400">
                <a:latin typeface="Dosis"/>
                <a:ea typeface="Dosis"/>
                <a:cs typeface="Dosis"/>
                <a:sym typeface="Dosis"/>
              </a:rPr>
              <a:t>- Primer is starting point of elongation</a:t>
            </a:r>
            <a:endParaRPr b="1" i="1" sz="1400">
              <a:latin typeface="Dosis"/>
              <a:ea typeface="Dosis"/>
              <a:cs typeface="Dosis"/>
              <a:sym typeface="Dosis"/>
            </a:endParaRPr>
          </a:p>
          <a:p>
            <a:pPr indent="-889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▹"/>
            </a:pPr>
            <a:r>
              <a:rPr lang="en-US" sz="1400">
                <a:latin typeface="Dosis"/>
                <a:ea typeface="Dosis"/>
                <a:cs typeface="Dosis"/>
                <a:sym typeface="Dosis"/>
              </a:rPr>
              <a:t>Elongation</a:t>
            </a:r>
            <a:endParaRPr/>
          </a:p>
          <a:p>
            <a:pPr indent="0" lvl="1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>
                <a:latin typeface="Dosis"/>
                <a:ea typeface="Dosis"/>
                <a:cs typeface="Dosis"/>
                <a:sym typeface="Dosis"/>
              </a:rPr>
              <a:t>	- New DNA Strand grows 1 base at a time as 	   complimentary of leading strand (5’ to 3’)</a:t>
            </a:r>
            <a:endParaRPr/>
          </a:p>
          <a:p>
            <a:pPr indent="0" lvl="1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>
                <a:latin typeface="Dosis"/>
                <a:ea typeface="Dosis"/>
                <a:cs typeface="Dosis"/>
                <a:sym typeface="Dosis"/>
              </a:rPr>
              <a:t>	- DNA Polymerase enzyme controls it</a:t>
            </a:r>
            <a:endParaRPr/>
          </a:p>
          <a:p>
            <a:pPr indent="0" lvl="1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>
                <a:latin typeface="Dosis"/>
                <a:ea typeface="Dosis"/>
                <a:cs typeface="Dosis"/>
                <a:sym typeface="Dosis"/>
              </a:rPr>
              <a:t>	- Complimentary strand of lagging strand is 	   created in small fragments called Okazaki 	   Fragments (3’ to 5’)</a:t>
            </a:r>
            <a:endParaRPr/>
          </a:p>
          <a:p>
            <a:pPr indent="-889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▹"/>
            </a:pPr>
            <a:r>
              <a:rPr lang="en-US" sz="1400">
                <a:latin typeface="Dosis"/>
                <a:ea typeface="Dosis"/>
                <a:cs typeface="Dosis"/>
                <a:sym typeface="Dosis"/>
              </a:rPr>
              <a:t>Termination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>
                <a:latin typeface="Dosis"/>
                <a:ea typeface="Dosis"/>
                <a:cs typeface="Dosis"/>
                <a:sym typeface="Dosis"/>
              </a:rPr>
              <a:t>	- Exonuclease enzyme removes all the 	 	   primer sequences from new strands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>
                <a:latin typeface="Dosis"/>
                <a:ea typeface="Dosis"/>
                <a:cs typeface="Dosis"/>
                <a:sym typeface="Dosis"/>
              </a:rPr>
              <a:t>	- Again, DNA Polymerase fills the gaps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>
                <a:latin typeface="Dosis"/>
                <a:ea typeface="Dosis"/>
                <a:cs typeface="Dosis"/>
                <a:sym typeface="Dosis"/>
              </a:rPr>
              <a:t>	- DNA Ligase enzyme seals all the gaps</a:t>
            </a:r>
            <a:endParaRPr sz="1400" u="sng">
              <a:latin typeface="Dosis"/>
              <a:ea typeface="Dosis"/>
              <a:cs typeface="Dosis"/>
              <a:sym typeface="Dosi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56" name="Google Shape;156;p19"/>
          <p:cNvSpPr txBox="1"/>
          <p:nvPr/>
        </p:nvSpPr>
        <p:spPr>
          <a:xfrm>
            <a:off x="964293" y="4309242"/>
            <a:ext cx="7766879" cy="59908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400"/>
              <a:buFont typeface="Source Sans Pro"/>
              <a:buNone/>
            </a:pPr>
            <a:r>
              <a:rPr b="1" i="0" lang="en-US" sz="1400" u="none" cap="none" strike="noStrike">
                <a:solidFill>
                  <a:srgbClr val="415665"/>
                </a:solidFill>
                <a:latin typeface="Dosis"/>
                <a:ea typeface="Dosis"/>
                <a:cs typeface="Dosis"/>
                <a:sym typeface="Dosis"/>
              </a:rPr>
              <a:t>* DNA Replication is Semi-Conservative, because, in new sets of DNA, one strand is newly created but the other strand comes from the ancestor.</a:t>
            </a:r>
            <a:endParaRPr b="1" i="0" sz="1400" u="none" cap="none" strike="noStrike">
              <a:solidFill>
                <a:srgbClr val="415665"/>
              </a:solidFill>
              <a:latin typeface="Dosis"/>
              <a:ea typeface="Dosis"/>
              <a:cs typeface="Dosis"/>
              <a:sym typeface="Dosi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0"/>
          <p:cNvSpPr txBox="1"/>
          <p:nvPr>
            <p:ph type="ctrTitle"/>
          </p:nvPr>
        </p:nvSpPr>
        <p:spPr>
          <a:xfrm>
            <a:off x="685800" y="1907658"/>
            <a:ext cx="7869621" cy="1045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US"/>
              <a:t>3.2 RiboNucleic Acid (RNA)</a:t>
            </a:r>
            <a:endParaRPr/>
          </a:p>
        </p:txBody>
      </p:sp>
      <p:sp>
        <p:nvSpPr>
          <p:cNvPr id="162" name="Google Shape;162;p20"/>
          <p:cNvSpPr txBox="1"/>
          <p:nvPr>
            <p:ph idx="1" type="subTitle"/>
          </p:nvPr>
        </p:nvSpPr>
        <p:spPr>
          <a:xfrm>
            <a:off x="685800" y="3082250"/>
            <a:ext cx="6377152" cy="68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Protein Coding and Carrier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1"/>
          <p:cNvSpPr txBox="1"/>
          <p:nvPr>
            <p:ph type="title"/>
          </p:nvPr>
        </p:nvSpPr>
        <p:spPr>
          <a:xfrm>
            <a:off x="805533" y="512298"/>
            <a:ext cx="4397087" cy="53343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RNA Structure</a:t>
            </a:r>
            <a:endParaRPr/>
          </a:p>
        </p:txBody>
      </p:sp>
      <p:sp>
        <p:nvSpPr>
          <p:cNvPr id="168" name="Google Shape;168;p21"/>
          <p:cNvSpPr txBox="1"/>
          <p:nvPr>
            <p:ph idx="1" type="body"/>
          </p:nvPr>
        </p:nvSpPr>
        <p:spPr>
          <a:xfrm>
            <a:off x="935163" y="1115031"/>
            <a:ext cx="3794492" cy="35047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889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▹"/>
            </a:pPr>
            <a:r>
              <a:rPr lang="en-US" sz="1400">
                <a:latin typeface="Dosis"/>
                <a:ea typeface="Dosis"/>
                <a:cs typeface="Dosis"/>
                <a:sym typeface="Dosis"/>
              </a:rPr>
              <a:t>Single Helix Structure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>
              <a:latin typeface="Dosis"/>
              <a:ea typeface="Dosis"/>
              <a:cs typeface="Dosis"/>
              <a:sym typeface="Dosis"/>
            </a:endParaRPr>
          </a:p>
          <a:p>
            <a:pPr indent="-889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▹"/>
            </a:pPr>
            <a:r>
              <a:rPr lang="en-US" sz="1400">
                <a:latin typeface="Dosis"/>
                <a:ea typeface="Dosis"/>
                <a:cs typeface="Dosis"/>
                <a:sym typeface="Dosis"/>
              </a:rPr>
              <a:t>Single Strand which generally runs from 5’ to 3’</a:t>
            </a:r>
            <a:br>
              <a:rPr lang="en-US" sz="1400">
                <a:latin typeface="Dosis"/>
                <a:ea typeface="Dosis"/>
                <a:cs typeface="Dosis"/>
                <a:sym typeface="Dosis"/>
              </a:rPr>
            </a:br>
            <a:endParaRPr sz="1400">
              <a:latin typeface="Dosis"/>
              <a:ea typeface="Dosis"/>
              <a:cs typeface="Dosis"/>
              <a:sym typeface="Dosis"/>
            </a:endParaRPr>
          </a:p>
          <a:p>
            <a:pPr indent="-889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▹"/>
            </a:pPr>
            <a:r>
              <a:rPr lang="en-US" sz="1400">
                <a:latin typeface="Dosis"/>
                <a:ea typeface="Dosis"/>
                <a:cs typeface="Dosis"/>
                <a:sym typeface="Dosis"/>
              </a:rPr>
              <a:t>3 major parts – Nitrogenous Base, 5-Carbon Ribose Sugar and Phosphate Group</a:t>
            </a:r>
            <a:br>
              <a:rPr lang="en-US" sz="1400">
                <a:latin typeface="Dosis"/>
                <a:ea typeface="Dosis"/>
                <a:cs typeface="Dosis"/>
                <a:sym typeface="Dosis"/>
              </a:rPr>
            </a:br>
            <a:endParaRPr sz="1400">
              <a:latin typeface="Dosis"/>
              <a:ea typeface="Dosis"/>
              <a:cs typeface="Dosis"/>
              <a:sym typeface="Dosis"/>
            </a:endParaRPr>
          </a:p>
          <a:p>
            <a:pPr indent="-889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▹"/>
            </a:pPr>
            <a:r>
              <a:rPr lang="en-US" sz="1400">
                <a:latin typeface="Dosis"/>
                <a:ea typeface="Dosis"/>
                <a:cs typeface="Dosis"/>
                <a:sym typeface="Dosis"/>
              </a:rPr>
              <a:t>Four nitrogenous bases – Adenine (A), Cytosine (C), Guanine (G), Uracil (U)</a:t>
            </a:r>
            <a:br>
              <a:rPr lang="en-US" sz="1400">
                <a:latin typeface="Dosis"/>
                <a:ea typeface="Dosis"/>
                <a:cs typeface="Dosis"/>
                <a:sym typeface="Dosis"/>
              </a:rPr>
            </a:br>
            <a:endParaRPr sz="1400">
              <a:latin typeface="Dosis"/>
              <a:ea typeface="Dosis"/>
              <a:cs typeface="Dosis"/>
              <a:sym typeface="Dosis"/>
            </a:endParaRPr>
          </a:p>
          <a:p>
            <a:pPr indent="-889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▹"/>
            </a:pPr>
            <a:r>
              <a:rPr lang="en-US" sz="1400">
                <a:latin typeface="Dosis"/>
                <a:ea typeface="Dosis"/>
                <a:cs typeface="Dosis"/>
                <a:sym typeface="Dosis"/>
              </a:rPr>
              <a:t>A-U is Double Hydrogen Bond and G-C is Triple Hydrogen Bond</a:t>
            </a:r>
            <a:br>
              <a:rPr lang="en-US" sz="1400">
                <a:latin typeface="Dosis"/>
                <a:ea typeface="Dosis"/>
                <a:cs typeface="Dosis"/>
                <a:sym typeface="Dosis"/>
              </a:rPr>
            </a:br>
            <a:endParaRPr sz="1400">
              <a:latin typeface="Dosis"/>
              <a:ea typeface="Dosis"/>
              <a:cs typeface="Dosis"/>
              <a:sym typeface="Dosis"/>
            </a:endParaRPr>
          </a:p>
          <a:p>
            <a:pPr indent="-889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▹"/>
            </a:pPr>
            <a:r>
              <a:rPr lang="en-US" sz="1400">
                <a:latin typeface="Dosis"/>
                <a:ea typeface="Dosis"/>
                <a:cs typeface="Dosis"/>
                <a:sym typeface="Dosis"/>
              </a:rPr>
              <a:t>RNA is less stable than DNA due to its Ribose Sugar’s structure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>
              <a:latin typeface="Dosis"/>
              <a:ea typeface="Dosis"/>
              <a:cs typeface="Dosis"/>
              <a:sym typeface="Dosi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>
              <a:latin typeface="Dosis"/>
              <a:ea typeface="Dosis"/>
              <a:cs typeface="Dosis"/>
              <a:sym typeface="Dosis"/>
            </a:endParaRPr>
          </a:p>
        </p:txBody>
      </p:sp>
      <p:pic>
        <p:nvPicPr>
          <p:cNvPr id="169" name="Google Shape;169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14480" y="308225"/>
            <a:ext cx="3441843" cy="4551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2"/>
          <p:cNvSpPr txBox="1"/>
          <p:nvPr>
            <p:ph type="title"/>
          </p:nvPr>
        </p:nvSpPr>
        <p:spPr>
          <a:xfrm>
            <a:off x="844425" y="5597"/>
            <a:ext cx="3552600" cy="11399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RNA Types</a:t>
            </a:r>
            <a:endParaRPr/>
          </a:p>
        </p:txBody>
      </p:sp>
      <p:sp>
        <p:nvSpPr>
          <p:cNvPr id="175" name="Google Shape;175;p22"/>
          <p:cNvSpPr txBox="1"/>
          <p:nvPr>
            <p:ph idx="1" type="body"/>
          </p:nvPr>
        </p:nvSpPr>
        <p:spPr>
          <a:xfrm>
            <a:off x="844425" y="1619250"/>
            <a:ext cx="2430000" cy="13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>
                <a:latin typeface="Dosis"/>
                <a:ea typeface="Dosis"/>
                <a:cs typeface="Dosis"/>
                <a:sym typeface="Dosis"/>
              </a:rPr>
              <a:t>Messenger RNA (mRNA)</a:t>
            </a:r>
            <a:endParaRPr b="1">
              <a:latin typeface="Dosis"/>
              <a:ea typeface="Dosis"/>
              <a:cs typeface="Dosis"/>
              <a:sym typeface="Dosi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 sz="1200">
                <a:latin typeface="Dosis"/>
                <a:ea typeface="Dosis"/>
                <a:cs typeface="Dosis"/>
                <a:sym typeface="Dosis"/>
              </a:rPr>
              <a:t>Carries a genes coding message for protein from Nucleus to Ribosome</a:t>
            </a:r>
            <a:endParaRPr sz="1200"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76" name="Google Shape;176;p22"/>
          <p:cNvSpPr txBox="1"/>
          <p:nvPr>
            <p:ph idx="2" type="body"/>
          </p:nvPr>
        </p:nvSpPr>
        <p:spPr>
          <a:xfrm>
            <a:off x="3398952" y="1619250"/>
            <a:ext cx="2430000" cy="13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/>
              <a:t>Transfer RNA (tRNA)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 sz="1200"/>
              <a:t>Transfers specific amino acid sequence to ribosome to form Protein</a:t>
            </a:r>
            <a:endParaRPr sz="1200"/>
          </a:p>
        </p:txBody>
      </p:sp>
      <p:sp>
        <p:nvSpPr>
          <p:cNvPr id="177" name="Google Shape;177;p22"/>
          <p:cNvSpPr txBox="1"/>
          <p:nvPr>
            <p:ph idx="3" type="body"/>
          </p:nvPr>
        </p:nvSpPr>
        <p:spPr>
          <a:xfrm>
            <a:off x="5953478" y="1619250"/>
            <a:ext cx="2507349" cy="13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/>
              <a:t>Ribosomal RNA (rRNA)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 sz="1200"/>
              <a:t>Protein and rRNA combinedly forms ribosome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200"/>
          </a:p>
        </p:txBody>
      </p:sp>
      <p:sp>
        <p:nvSpPr>
          <p:cNvPr id="178" name="Google Shape;178;p22"/>
          <p:cNvSpPr txBox="1"/>
          <p:nvPr>
            <p:ph idx="1" type="body"/>
          </p:nvPr>
        </p:nvSpPr>
        <p:spPr>
          <a:xfrm>
            <a:off x="844425" y="3200400"/>
            <a:ext cx="2430000" cy="142415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/>
              <a:t>Non-Coding RNA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 sz="1200"/>
              <a:t>Not translated into protein. Ex – tRNA, rRNA</a:t>
            </a:r>
            <a:endParaRPr sz="1200"/>
          </a:p>
        </p:txBody>
      </p:sp>
      <p:sp>
        <p:nvSpPr>
          <p:cNvPr id="179" name="Google Shape;179;p22"/>
          <p:cNvSpPr txBox="1"/>
          <p:nvPr>
            <p:ph idx="2" type="body"/>
          </p:nvPr>
        </p:nvSpPr>
        <p:spPr>
          <a:xfrm>
            <a:off x="3398952" y="3200400"/>
            <a:ext cx="2430000" cy="142415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/>
              <a:t>Catalytic RNA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 sz="1200"/>
              <a:t>Catalyze chemical reaction. </a:t>
            </a:r>
            <a:endParaRPr sz="1200"/>
          </a:p>
        </p:txBody>
      </p:sp>
      <p:sp>
        <p:nvSpPr>
          <p:cNvPr id="180" name="Google Shape;180;p22"/>
          <p:cNvSpPr txBox="1"/>
          <p:nvPr>
            <p:ph idx="3" type="body"/>
          </p:nvPr>
        </p:nvSpPr>
        <p:spPr>
          <a:xfrm>
            <a:off x="5953479" y="3200400"/>
            <a:ext cx="2430000" cy="13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/>
              <a:t>Double Stranded RNA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 sz="1200"/>
              <a:t>Contains complementary strands like DNA. Induces gene expression.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0e674c29dd_0_8"/>
          <p:cNvSpPr txBox="1"/>
          <p:nvPr>
            <p:ph type="ctrTitle"/>
          </p:nvPr>
        </p:nvSpPr>
        <p:spPr>
          <a:xfrm>
            <a:off x="685800" y="1907658"/>
            <a:ext cx="5008200" cy="104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US"/>
              <a:t>Reference Video</a:t>
            </a:r>
            <a:endParaRPr/>
          </a:p>
        </p:txBody>
      </p:sp>
      <p:sp>
        <p:nvSpPr>
          <p:cNvPr id="186" name="Google Shape;186;g10e674c29dd_0_8"/>
          <p:cNvSpPr txBox="1"/>
          <p:nvPr>
            <p:ph idx="1" type="subTitle"/>
          </p:nvPr>
        </p:nvSpPr>
        <p:spPr>
          <a:xfrm>
            <a:off x="685800" y="3082250"/>
            <a:ext cx="5218200" cy="170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https://youtu.be/C1CRrtkWwu0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u="sng">
                <a:solidFill>
                  <a:schemeClr val="hlink"/>
                </a:solidFill>
                <a:hlinkClick r:id="rId4"/>
              </a:rPr>
              <a:t>https://youtu.be/TNKWgcFPHqw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"/>
          <p:cNvSpPr txBox="1"/>
          <p:nvPr>
            <p:ph type="title"/>
          </p:nvPr>
        </p:nvSpPr>
        <p:spPr>
          <a:xfrm>
            <a:off x="844425" y="5597"/>
            <a:ext cx="3552600" cy="11399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CONTENTS</a:t>
            </a:r>
            <a:endParaRPr/>
          </a:p>
        </p:txBody>
      </p:sp>
      <p:sp>
        <p:nvSpPr>
          <p:cNvPr id="53" name="Google Shape;53;p2"/>
          <p:cNvSpPr txBox="1"/>
          <p:nvPr/>
        </p:nvSpPr>
        <p:spPr>
          <a:xfrm>
            <a:off x="2925575" y="1145601"/>
            <a:ext cx="4422300" cy="26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AutoNum type="arabicPeriod"/>
            </a:pPr>
            <a:r>
              <a:rPr b="0" i="0" lang="en-US" sz="1400" u="none" cap="none" strike="noStrik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rPr>
              <a:t>Cell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osis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rPr>
              <a:t>	- Eukaryotes VS Prokaryotes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osis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rPr>
              <a:t>	</a:t>
            </a:r>
            <a:endParaRPr b="0" i="0" sz="1400" u="none" cap="none" strike="noStrike">
              <a:solidFill>
                <a:schemeClr val="dk2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osis"/>
              <a:buAutoNum type="arabicPeriod"/>
            </a:pPr>
            <a:r>
              <a:rPr b="0" i="0" lang="en-US" sz="1400" u="none" cap="none" strike="noStrik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rPr>
              <a:t>Nucleic Acids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40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osis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rPr>
              <a:t>3.1. DeoxyriboNucleic Acid (DNA)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osis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rPr>
              <a:t> 	      * DNA Structure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osis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rPr>
              <a:t>	      * DNA Replication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osis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rPr>
              <a:t>  3.2. RiboNucleic Acid (RNA) </a:t>
            </a:r>
            <a:endParaRPr b="0" i="0" sz="1400" u="none" cap="none" strike="noStrike">
              <a:solidFill>
                <a:schemeClr val="dk2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osis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rPr>
              <a:t>	      * RNA Structure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osis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rPr>
              <a:t>	      * Major RNA Types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getfullyfunded.com/wp-content/uploads/2017/08/AdobeStock_159229138.jpeg" id="191" name="Google Shape;191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75379" y="709979"/>
            <a:ext cx="5476126" cy="3650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"/>
          <p:cNvSpPr txBox="1"/>
          <p:nvPr>
            <p:ph type="ctrTitle"/>
          </p:nvPr>
        </p:nvSpPr>
        <p:spPr>
          <a:xfrm>
            <a:off x="685800" y="1907658"/>
            <a:ext cx="5008199" cy="1045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US"/>
              <a:t>1. Cell </a:t>
            </a:r>
            <a:endParaRPr/>
          </a:p>
        </p:txBody>
      </p:sp>
      <p:sp>
        <p:nvSpPr>
          <p:cNvPr id="59" name="Google Shape;59;p3"/>
          <p:cNvSpPr txBox="1"/>
          <p:nvPr>
            <p:ph idx="1" type="subTitle"/>
          </p:nvPr>
        </p:nvSpPr>
        <p:spPr>
          <a:xfrm>
            <a:off x="685800" y="3082250"/>
            <a:ext cx="6377152" cy="68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5665"/>
              </a:buClr>
              <a:buSzPts val="1800"/>
              <a:buNone/>
            </a:pPr>
            <a:r>
              <a:rPr lang="en-US"/>
              <a:t>Let’s learn about Eukaryotes and Prokaryotes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4"/>
          <p:cNvSpPr txBox="1"/>
          <p:nvPr>
            <p:ph type="title"/>
          </p:nvPr>
        </p:nvSpPr>
        <p:spPr>
          <a:xfrm>
            <a:off x="842482" y="453106"/>
            <a:ext cx="3321442" cy="35638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840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16"/>
              <a:buNone/>
            </a:pPr>
            <a:r>
              <a:rPr lang="en-US" sz="2316"/>
              <a:t>What is Life made of?</a:t>
            </a:r>
            <a:endParaRPr sz="2316"/>
          </a:p>
        </p:txBody>
      </p:sp>
      <p:sp>
        <p:nvSpPr>
          <p:cNvPr id="65" name="Google Shape;65;p4"/>
          <p:cNvSpPr/>
          <p:nvPr/>
        </p:nvSpPr>
        <p:spPr>
          <a:xfrm>
            <a:off x="2094371" y="3100454"/>
            <a:ext cx="1611492" cy="168730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27"/>
              <a:buFont typeface="Arial"/>
              <a:buNone/>
            </a:pPr>
            <a:r>
              <a:t/>
            </a:r>
            <a:endParaRPr b="0" i="0" sz="927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4"/>
          <p:cNvSpPr/>
          <p:nvPr/>
        </p:nvSpPr>
        <p:spPr>
          <a:xfrm>
            <a:off x="1225497" y="1212351"/>
            <a:ext cx="1211112" cy="1547425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27"/>
              <a:buFont typeface="Arial"/>
              <a:buNone/>
            </a:pPr>
            <a:r>
              <a:t/>
            </a:r>
            <a:endParaRPr b="0" i="0" sz="927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4"/>
          <p:cNvSpPr/>
          <p:nvPr/>
        </p:nvSpPr>
        <p:spPr>
          <a:xfrm>
            <a:off x="2613889" y="1212351"/>
            <a:ext cx="1211111" cy="1554737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27"/>
              <a:buFont typeface="Arial"/>
              <a:buNone/>
            </a:pPr>
            <a:r>
              <a:t/>
            </a:r>
            <a:endParaRPr b="0" i="0" sz="927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4"/>
          <p:cNvSpPr/>
          <p:nvPr/>
        </p:nvSpPr>
        <p:spPr>
          <a:xfrm>
            <a:off x="4106397" y="1212351"/>
            <a:ext cx="1211112" cy="1547425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27"/>
              <a:buFont typeface="Arial"/>
              <a:buNone/>
            </a:pPr>
            <a:r>
              <a:t/>
            </a:r>
            <a:endParaRPr b="0" i="0" sz="927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4"/>
          <p:cNvSpPr/>
          <p:nvPr/>
        </p:nvSpPr>
        <p:spPr>
          <a:xfrm>
            <a:off x="5641667" y="1212351"/>
            <a:ext cx="1211112" cy="1562049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27"/>
              <a:buFont typeface="Arial"/>
              <a:buNone/>
            </a:pPr>
            <a:r>
              <a:t/>
            </a:r>
            <a:endParaRPr b="0" i="0" sz="927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4"/>
          <p:cNvSpPr/>
          <p:nvPr/>
        </p:nvSpPr>
        <p:spPr>
          <a:xfrm>
            <a:off x="7254878" y="1212351"/>
            <a:ext cx="1248158" cy="1554737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27"/>
              <a:buFont typeface="Arial"/>
              <a:buNone/>
            </a:pPr>
            <a:r>
              <a:t/>
            </a:r>
            <a:endParaRPr b="0" i="0" sz="927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4"/>
          <p:cNvSpPr/>
          <p:nvPr/>
        </p:nvSpPr>
        <p:spPr>
          <a:xfrm>
            <a:off x="4106397" y="3099445"/>
            <a:ext cx="1638564" cy="1688312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27"/>
              <a:buFont typeface="Arial"/>
              <a:buNone/>
            </a:pPr>
            <a:r>
              <a:t/>
            </a:r>
            <a:endParaRPr b="0" i="0" sz="927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4"/>
          <p:cNvSpPr/>
          <p:nvPr/>
        </p:nvSpPr>
        <p:spPr>
          <a:xfrm>
            <a:off x="6145495" y="3084019"/>
            <a:ext cx="1638564" cy="1703738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27"/>
              <a:buFont typeface="Arial"/>
              <a:buNone/>
            </a:pPr>
            <a:r>
              <a:t/>
            </a:r>
            <a:endParaRPr b="0" i="0" sz="927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5"/>
          <p:cNvSpPr txBox="1"/>
          <p:nvPr>
            <p:ph type="title"/>
          </p:nvPr>
        </p:nvSpPr>
        <p:spPr>
          <a:xfrm>
            <a:off x="867199" y="427874"/>
            <a:ext cx="2350985" cy="35638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840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16"/>
              <a:buNone/>
            </a:pPr>
            <a:r>
              <a:rPr lang="en-US" sz="2316"/>
              <a:t>Cells</a:t>
            </a:r>
            <a:endParaRPr sz="2316"/>
          </a:p>
        </p:txBody>
      </p:sp>
      <p:sp>
        <p:nvSpPr>
          <p:cNvPr id="78" name="Google Shape;78;p5"/>
          <p:cNvSpPr txBox="1"/>
          <p:nvPr/>
        </p:nvSpPr>
        <p:spPr>
          <a:xfrm>
            <a:off x="1889270" y="945227"/>
            <a:ext cx="4325331" cy="22467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26931" lvl="0" marL="23533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A"/>
              </a:buClr>
              <a:buSzPts val="1400"/>
              <a:buFont typeface="Arial"/>
              <a:buChar char="•"/>
            </a:pPr>
            <a:r>
              <a:rPr b="1" i="0" lang="en-US" sz="1400" u="none" cap="none" strike="noStrike">
                <a:solidFill>
                  <a:srgbClr val="415665"/>
                </a:solidFill>
                <a:latin typeface="Dosis"/>
                <a:ea typeface="Dosis"/>
                <a:cs typeface="Dosis"/>
                <a:sym typeface="Dosis"/>
              </a:rPr>
              <a:t>Fundamental working units </a:t>
            </a:r>
            <a:r>
              <a:rPr b="0" i="0" lang="en-US" sz="1400" u="none" cap="none" strike="noStrike">
                <a:solidFill>
                  <a:srgbClr val="415665"/>
                </a:solidFill>
                <a:latin typeface="Dosis"/>
                <a:ea typeface="Dosis"/>
                <a:cs typeface="Dosis"/>
                <a:sym typeface="Dosis"/>
              </a:rPr>
              <a:t>of every living system.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6510" lvl="0" marL="234915" marR="0" rtl="0" algn="l">
              <a:lnSpc>
                <a:spcPct val="100000"/>
              </a:lnSpc>
              <a:spcBef>
                <a:spcPts val="331"/>
              </a:spcBef>
              <a:spcAft>
                <a:spcPts val="0"/>
              </a:spcAft>
              <a:buClr>
                <a:srgbClr val="33339A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rgbClr val="415665"/>
                </a:solidFill>
                <a:latin typeface="Dosis"/>
                <a:ea typeface="Dosis"/>
                <a:cs typeface="Dosis"/>
                <a:sym typeface="Dosis"/>
              </a:rPr>
              <a:t>Cell specialization in multi-cellular organism.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6931" lvl="0" marL="235336" marR="0" rtl="0" algn="l">
              <a:lnSpc>
                <a:spcPct val="100000"/>
              </a:lnSpc>
              <a:spcBef>
                <a:spcPts val="337"/>
              </a:spcBef>
              <a:spcAft>
                <a:spcPts val="0"/>
              </a:spcAft>
              <a:buClr>
                <a:srgbClr val="33339A"/>
              </a:buClr>
              <a:buSzPts val="1400"/>
              <a:buFont typeface="Arial"/>
              <a:buChar char="•"/>
            </a:pPr>
            <a:r>
              <a:rPr b="1" i="0" lang="en-US" sz="1400" u="none" cap="none" strike="noStrike">
                <a:solidFill>
                  <a:srgbClr val="415665"/>
                </a:solidFill>
                <a:latin typeface="Dosis"/>
                <a:ea typeface="Dosis"/>
                <a:cs typeface="Dosis"/>
                <a:sym typeface="Dosis"/>
              </a:rPr>
              <a:t>Tissues</a:t>
            </a:r>
            <a:r>
              <a:rPr b="0" i="0" lang="en-US" sz="1400" u="none" cap="none" strike="noStrike">
                <a:solidFill>
                  <a:srgbClr val="415665"/>
                </a:solidFill>
                <a:latin typeface="Dosis"/>
                <a:ea typeface="Dosis"/>
                <a:cs typeface="Dosis"/>
                <a:sym typeface="Dosis"/>
              </a:rPr>
              <a:t> are groups of cells for a particular function.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1285" lvl="1" marL="764842" marR="0" rtl="0" algn="l">
              <a:lnSpc>
                <a:spcPct val="100000"/>
              </a:lnSpc>
              <a:spcBef>
                <a:spcPts val="298"/>
              </a:spcBef>
              <a:spcAft>
                <a:spcPts val="0"/>
              </a:spcAft>
              <a:buClr>
                <a:srgbClr val="415665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rgbClr val="415665"/>
                </a:solidFill>
                <a:latin typeface="Dosis"/>
                <a:ea typeface="Dosis"/>
                <a:cs typeface="Dosis"/>
                <a:sym typeface="Dosis"/>
              </a:rPr>
              <a:t>Fourteen major tissue types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6130" marR="0" rtl="0" algn="l">
              <a:lnSpc>
                <a:spcPct val="100000"/>
              </a:lnSpc>
              <a:spcBef>
                <a:spcPts val="268"/>
              </a:spcBef>
              <a:spcAft>
                <a:spcPts val="0"/>
              </a:spcAft>
              <a:buClr>
                <a:srgbClr val="415665"/>
              </a:buClr>
              <a:buSzPts val="1400"/>
              <a:buFont typeface="Dosis"/>
              <a:buNone/>
            </a:pPr>
            <a:r>
              <a:rPr b="0" i="0" lang="en-US" sz="1400" u="none" cap="none" strike="noStrike">
                <a:solidFill>
                  <a:srgbClr val="415665"/>
                </a:solidFill>
                <a:latin typeface="Dosis"/>
                <a:ea typeface="Dosis"/>
                <a:cs typeface="Dosis"/>
                <a:sym typeface="Dosis"/>
              </a:rPr>
              <a:t>–  Bone, muscle, nerve etc.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6931" lvl="0" marL="235336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33339A"/>
              </a:buClr>
              <a:buSzPts val="1400"/>
              <a:buFont typeface="Arial"/>
              <a:buChar char="•"/>
            </a:pPr>
            <a:r>
              <a:rPr b="1" i="0" lang="en-US" sz="1400" u="none" cap="none" strike="noStrike">
                <a:solidFill>
                  <a:srgbClr val="415665"/>
                </a:solidFill>
                <a:latin typeface="Dosis"/>
                <a:ea typeface="Dosis"/>
                <a:cs typeface="Dosis"/>
                <a:sym typeface="Dosis"/>
              </a:rPr>
              <a:t>Organs</a:t>
            </a:r>
            <a:r>
              <a:rPr b="0" i="0" lang="en-US" sz="1400" u="none" cap="none" strike="noStrike">
                <a:solidFill>
                  <a:srgbClr val="415665"/>
                </a:solidFill>
                <a:latin typeface="Dosis"/>
                <a:ea typeface="Dosis"/>
                <a:cs typeface="Dosis"/>
                <a:sym typeface="Dosis"/>
              </a:rPr>
              <a:t> are formed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6931" lvl="0" marL="235336" marR="0" rtl="0" algn="l">
              <a:lnSpc>
                <a:spcPct val="100000"/>
              </a:lnSpc>
              <a:spcBef>
                <a:spcPts val="331"/>
              </a:spcBef>
              <a:spcAft>
                <a:spcPts val="0"/>
              </a:spcAft>
              <a:buClr>
                <a:srgbClr val="33339A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rgbClr val="415665"/>
                </a:solidFill>
                <a:latin typeface="Dosis"/>
                <a:ea typeface="Dosis"/>
                <a:cs typeface="Dosis"/>
                <a:sym typeface="Dosis"/>
              </a:rPr>
              <a:t>More than 200 different cell types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9109" lvl="0" marL="500089" marR="0" rtl="0" algn="l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Clr>
                <a:srgbClr val="415665"/>
              </a:buClr>
              <a:buSzPts val="1400"/>
              <a:buFont typeface="Arial"/>
              <a:buChar char="–"/>
            </a:pPr>
            <a:r>
              <a:rPr b="0" i="0" lang="en-US" sz="1400" u="none" cap="none" strike="noStrike">
                <a:solidFill>
                  <a:srgbClr val="415665"/>
                </a:solidFill>
                <a:latin typeface="Dosis"/>
                <a:ea typeface="Dosis"/>
                <a:cs typeface="Dosis"/>
                <a:sym typeface="Dosis"/>
              </a:rPr>
              <a:t>With lots of variety in every sense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9109" lvl="0" marL="500089" marR="0" rtl="0" algn="l">
              <a:lnSpc>
                <a:spcPct val="100000"/>
              </a:lnSpc>
              <a:spcBef>
                <a:spcPts val="311"/>
              </a:spcBef>
              <a:spcAft>
                <a:spcPts val="0"/>
              </a:spcAft>
              <a:buClr>
                <a:srgbClr val="415665"/>
              </a:buClr>
              <a:buSzPts val="1400"/>
              <a:buFont typeface="Arial"/>
              <a:buChar char="–"/>
            </a:pPr>
            <a:r>
              <a:rPr b="0" i="0" lang="en-US" sz="1400" u="none" cap="none" strike="noStrike">
                <a:solidFill>
                  <a:srgbClr val="415665"/>
                </a:solidFill>
                <a:latin typeface="Dosis"/>
                <a:ea typeface="Dosis"/>
                <a:cs typeface="Dosis"/>
                <a:sym typeface="Dosis"/>
              </a:rPr>
              <a:t>But the genetic code is same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5"/>
          <p:cNvSpPr/>
          <p:nvPr/>
        </p:nvSpPr>
        <p:spPr>
          <a:xfrm>
            <a:off x="1245586" y="3328147"/>
            <a:ext cx="718577" cy="107156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27"/>
              <a:buFont typeface="Arial"/>
              <a:buNone/>
            </a:pPr>
            <a:r>
              <a:t/>
            </a:r>
            <a:endParaRPr b="0" i="0" sz="927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5"/>
          <p:cNvSpPr/>
          <p:nvPr/>
        </p:nvSpPr>
        <p:spPr>
          <a:xfrm>
            <a:off x="4877414" y="3328147"/>
            <a:ext cx="945496" cy="1071562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27"/>
              <a:buFont typeface="Arial"/>
              <a:buNone/>
            </a:pPr>
            <a:r>
              <a:t/>
            </a:r>
            <a:endParaRPr b="0" i="0" sz="927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5"/>
          <p:cNvSpPr/>
          <p:nvPr/>
        </p:nvSpPr>
        <p:spPr>
          <a:xfrm>
            <a:off x="2341495" y="3328148"/>
            <a:ext cx="945496" cy="1071562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27"/>
              <a:buFont typeface="Arial"/>
              <a:buNone/>
            </a:pPr>
            <a:r>
              <a:t/>
            </a:r>
            <a:endParaRPr b="0" i="0" sz="927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5"/>
          <p:cNvSpPr/>
          <p:nvPr/>
        </p:nvSpPr>
        <p:spPr>
          <a:xfrm>
            <a:off x="3664324" y="3328147"/>
            <a:ext cx="835757" cy="1071562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27"/>
              <a:buFont typeface="Arial"/>
              <a:buNone/>
            </a:pPr>
            <a:r>
              <a:t/>
            </a:r>
            <a:endParaRPr b="0" i="0" sz="927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5"/>
          <p:cNvSpPr/>
          <p:nvPr/>
        </p:nvSpPr>
        <p:spPr>
          <a:xfrm>
            <a:off x="6200242" y="3328147"/>
            <a:ext cx="945496" cy="1071562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27"/>
              <a:buFont typeface="Arial"/>
              <a:buNone/>
            </a:pPr>
            <a:r>
              <a:t/>
            </a:r>
            <a:endParaRPr b="0" i="0" sz="927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5"/>
          <p:cNvSpPr txBox="1"/>
          <p:nvPr/>
        </p:nvSpPr>
        <p:spPr>
          <a:xfrm>
            <a:off x="1402748" y="4560684"/>
            <a:ext cx="404252" cy="1832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840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91"/>
              <a:buFont typeface="Arial"/>
              <a:buNone/>
            </a:pPr>
            <a:r>
              <a:rPr b="0" i="0" lang="en-US" sz="1191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Blood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5"/>
          <p:cNvSpPr txBox="1"/>
          <p:nvPr/>
        </p:nvSpPr>
        <p:spPr>
          <a:xfrm>
            <a:off x="2602872" y="4560683"/>
            <a:ext cx="370635" cy="1832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840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91"/>
              <a:buFont typeface="Arial"/>
              <a:buNone/>
            </a:pPr>
            <a:r>
              <a:rPr b="0" i="0" lang="en-US" sz="1191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Bone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5"/>
          <p:cNvSpPr txBox="1"/>
          <p:nvPr/>
        </p:nvSpPr>
        <p:spPr>
          <a:xfrm>
            <a:off x="3841616" y="4560683"/>
            <a:ext cx="420641" cy="1832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840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91"/>
              <a:buFont typeface="Arial"/>
              <a:buNone/>
            </a:pPr>
            <a:r>
              <a:rPr b="0" i="0" lang="en-US" sz="1191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Nerve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5"/>
          <p:cNvSpPr txBox="1"/>
          <p:nvPr/>
        </p:nvSpPr>
        <p:spPr>
          <a:xfrm>
            <a:off x="5101811" y="4560683"/>
            <a:ext cx="496701" cy="1832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840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91"/>
              <a:buFont typeface="Arial"/>
              <a:buNone/>
            </a:pPr>
            <a:r>
              <a:rPr b="0" i="0" lang="en-US" sz="1191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Muscle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5"/>
          <p:cNvSpPr txBox="1"/>
          <p:nvPr/>
        </p:nvSpPr>
        <p:spPr>
          <a:xfrm>
            <a:off x="6555118" y="4560682"/>
            <a:ext cx="235744" cy="1832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840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91"/>
              <a:buFont typeface="Arial"/>
              <a:buNone/>
            </a:pPr>
            <a:r>
              <a:rPr b="0" i="0" lang="en-US" sz="1191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Fat</a:t>
            </a:r>
            <a:endParaRPr b="0" i="0" sz="1191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7"/>
          <p:cNvSpPr txBox="1"/>
          <p:nvPr>
            <p:ph type="title"/>
          </p:nvPr>
        </p:nvSpPr>
        <p:spPr>
          <a:xfrm>
            <a:off x="877453" y="512298"/>
            <a:ext cx="2032259" cy="53343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2 types of Cells</a:t>
            </a:r>
            <a:endParaRPr/>
          </a:p>
        </p:txBody>
      </p:sp>
      <p:sp>
        <p:nvSpPr>
          <p:cNvPr id="94" name="Google Shape;94;p7"/>
          <p:cNvSpPr txBox="1"/>
          <p:nvPr>
            <p:ph idx="1" type="body"/>
          </p:nvPr>
        </p:nvSpPr>
        <p:spPr>
          <a:xfrm>
            <a:off x="1499081" y="1732797"/>
            <a:ext cx="3436741" cy="26013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AutoNum type="arabicPeriod"/>
            </a:pPr>
            <a:r>
              <a:rPr lang="en-US" sz="2000">
                <a:latin typeface="Dosis"/>
                <a:ea typeface="Dosis"/>
                <a:cs typeface="Dosis"/>
                <a:sym typeface="Dosis"/>
              </a:rPr>
              <a:t>Eukaryotic Cells</a:t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AutoNum type="arabicPeriod"/>
            </a:pPr>
            <a:r>
              <a:rPr lang="en-US" sz="2000">
                <a:latin typeface="Dosis"/>
                <a:ea typeface="Dosis"/>
                <a:cs typeface="Dosis"/>
                <a:sym typeface="Dosis"/>
              </a:rPr>
              <a:t>Prokaryotic Cells</a:t>
            </a:r>
            <a:br>
              <a:rPr lang="en-US" sz="2000">
                <a:latin typeface="Dosis"/>
                <a:ea typeface="Dosis"/>
                <a:cs typeface="Dosis"/>
                <a:sym typeface="Dosis"/>
              </a:rPr>
            </a:br>
            <a:endParaRPr sz="2000">
              <a:latin typeface="Dosis"/>
              <a:ea typeface="Dosis"/>
              <a:cs typeface="Dosis"/>
              <a:sym typeface="Dosi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9"/>
          <p:cNvSpPr txBox="1"/>
          <p:nvPr>
            <p:ph type="title"/>
          </p:nvPr>
        </p:nvSpPr>
        <p:spPr>
          <a:xfrm>
            <a:off x="805533" y="512298"/>
            <a:ext cx="2147873" cy="53343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Prokaryotic Cells</a:t>
            </a:r>
            <a:endParaRPr/>
          </a:p>
        </p:txBody>
      </p:sp>
      <p:sp>
        <p:nvSpPr>
          <p:cNvPr id="100" name="Google Shape;100;p9"/>
          <p:cNvSpPr txBox="1"/>
          <p:nvPr>
            <p:ph idx="1" type="body"/>
          </p:nvPr>
        </p:nvSpPr>
        <p:spPr>
          <a:xfrm>
            <a:off x="914142" y="1418864"/>
            <a:ext cx="3794492" cy="27747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889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▹"/>
            </a:pPr>
            <a:r>
              <a:rPr lang="en-US" sz="1400">
                <a:latin typeface="Dosis"/>
                <a:ea typeface="Dosis"/>
                <a:cs typeface="Dosis"/>
                <a:sym typeface="Dosis"/>
              </a:rPr>
              <a:t>Single Cell organism</a:t>
            </a:r>
            <a:br>
              <a:rPr lang="en-US" sz="1400">
                <a:latin typeface="Dosis"/>
                <a:ea typeface="Dosis"/>
                <a:cs typeface="Dosis"/>
                <a:sym typeface="Dosis"/>
              </a:rPr>
            </a:br>
            <a:endParaRPr sz="1400">
              <a:latin typeface="Dosis"/>
              <a:ea typeface="Dosis"/>
              <a:cs typeface="Dosis"/>
              <a:sym typeface="Dosis"/>
            </a:endParaRPr>
          </a:p>
          <a:p>
            <a:pPr indent="-889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▹"/>
            </a:pPr>
            <a:r>
              <a:rPr lang="en-US" sz="1400">
                <a:latin typeface="Dosis"/>
                <a:ea typeface="Dosis"/>
                <a:cs typeface="Dosis"/>
                <a:sym typeface="Dosis"/>
              </a:rPr>
              <a:t>Are called Prokaryotes</a:t>
            </a:r>
            <a:br>
              <a:rPr lang="en-US" sz="1400">
                <a:latin typeface="Dosis"/>
                <a:ea typeface="Dosis"/>
                <a:cs typeface="Dosis"/>
                <a:sym typeface="Dosis"/>
              </a:rPr>
            </a:br>
            <a:endParaRPr sz="1400">
              <a:latin typeface="Dosis"/>
              <a:ea typeface="Dosis"/>
              <a:cs typeface="Dosis"/>
              <a:sym typeface="Dosis"/>
            </a:endParaRPr>
          </a:p>
          <a:p>
            <a:pPr indent="-889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▹"/>
            </a:pPr>
            <a:r>
              <a:rPr lang="en-US" sz="1400">
                <a:latin typeface="Dosis"/>
                <a:ea typeface="Dosis"/>
                <a:cs typeface="Dosis"/>
                <a:sym typeface="Dosis"/>
              </a:rPr>
              <a:t>No Nucleus</a:t>
            </a:r>
            <a:br>
              <a:rPr lang="en-US" sz="1400">
                <a:latin typeface="Dosis"/>
                <a:ea typeface="Dosis"/>
                <a:cs typeface="Dosis"/>
                <a:sym typeface="Dosis"/>
              </a:rPr>
            </a:br>
            <a:endParaRPr sz="1400">
              <a:latin typeface="Dosis"/>
              <a:ea typeface="Dosis"/>
              <a:cs typeface="Dosis"/>
              <a:sym typeface="Dosis"/>
            </a:endParaRPr>
          </a:p>
          <a:p>
            <a:pPr indent="-889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▹"/>
            </a:pPr>
            <a:r>
              <a:rPr lang="en-US" sz="1400">
                <a:latin typeface="Dosis"/>
                <a:ea typeface="Dosis"/>
                <a:cs typeface="Dosis"/>
                <a:sym typeface="Dosis"/>
              </a:rPr>
              <a:t>No other membrane bounded organelles</a:t>
            </a:r>
            <a:br>
              <a:rPr lang="en-US" sz="1400">
                <a:latin typeface="Dosis"/>
                <a:ea typeface="Dosis"/>
                <a:cs typeface="Dosis"/>
                <a:sym typeface="Dosis"/>
              </a:rPr>
            </a:br>
            <a:endParaRPr sz="1400">
              <a:latin typeface="Dosis"/>
              <a:ea typeface="Dosis"/>
              <a:cs typeface="Dosis"/>
              <a:sym typeface="Dosis"/>
            </a:endParaRPr>
          </a:p>
          <a:p>
            <a:pPr indent="-889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▹"/>
            </a:pPr>
            <a:r>
              <a:rPr lang="en-US" sz="1400">
                <a:latin typeface="Dosis"/>
                <a:ea typeface="Dosis"/>
                <a:cs typeface="Dosis"/>
                <a:sym typeface="Dosis"/>
              </a:rPr>
              <a:t>One piece of rolled up DNA floating in cellular fluid</a:t>
            </a:r>
            <a:br>
              <a:rPr lang="en-US" sz="1400">
                <a:latin typeface="Dosis"/>
                <a:ea typeface="Dosis"/>
                <a:cs typeface="Dosis"/>
                <a:sym typeface="Dosis"/>
              </a:rPr>
            </a:br>
            <a:endParaRPr sz="1400">
              <a:latin typeface="Dosis"/>
              <a:ea typeface="Dosis"/>
              <a:cs typeface="Dosis"/>
              <a:sym typeface="Dosis"/>
            </a:endParaRPr>
          </a:p>
          <a:p>
            <a:pPr indent="-889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▹"/>
            </a:pPr>
            <a:r>
              <a:rPr lang="en-US" sz="1400">
                <a:latin typeface="Dosis"/>
                <a:ea typeface="Dosis"/>
                <a:cs typeface="Dosis"/>
                <a:sym typeface="Dosis"/>
              </a:rPr>
              <a:t>Mostly some forms of very ancient Bacteria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>
              <a:latin typeface="Dosis"/>
              <a:ea typeface="Dosis"/>
              <a:cs typeface="Dosis"/>
              <a:sym typeface="Dosis"/>
            </a:endParaRPr>
          </a:p>
        </p:txBody>
      </p:sp>
      <p:pic>
        <p:nvPicPr>
          <p:cNvPr id="101" name="Google Shape;101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92107" y="1773958"/>
            <a:ext cx="3431581" cy="2064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8"/>
          <p:cNvSpPr txBox="1"/>
          <p:nvPr>
            <p:ph type="title"/>
          </p:nvPr>
        </p:nvSpPr>
        <p:spPr>
          <a:xfrm>
            <a:off x="805533" y="512298"/>
            <a:ext cx="2032259" cy="53343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Eukaryotic Cells</a:t>
            </a:r>
            <a:endParaRPr/>
          </a:p>
        </p:txBody>
      </p:sp>
      <p:sp>
        <p:nvSpPr>
          <p:cNvPr id="107" name="Google Shape;107;p8"/>
          <p:cNvSpPr txBox="1"/>
          <p:nvPr>
            <p:ph idx="1" type="body"/>
          </p:nvPr>
        </p:nvSpPr>
        <p:spPr>
          <a:xfrm>
            <a:off x="5444358" y="1445121"/>
            <a:ext cx="3436741" cy="26013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 sz="1400">
                <a:latin typeface="Dosis"/>
                <a:ea typeface="Dosis"/>
                <a:cs typeface="Dosis"/>
                <a:sym typeface="Dosis"/>
              </a:rPr>
              <a:t>Single or Multi Cell</a:t>
            </a:r>
            <a:br>
              <a:rPr lang="en-US" sz="1400">
                <a:latin typeface="Dosis"/>
                <a:ea typeface="Dosis"/>
                <a:cs typeface="Dosis"/>
                <a:sym typeface="Dosis"/>
              </a:rPr>
            </a:br>
            <a:endParaRPr sz="1400">
              <a:latin typeface="Dosis"/>
              <a:ea typeface="Dosis"/>
              <a:cs typeface="Dosis"/>
              <a:sym typeface="Dosis"/>
            </a:endParaRPr>
          </a:p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 sz="1400">
                <a:latin typeface="Dosis"/>
                <a:ea typeface="Dosis"/>
                <a:cs typeface="Dosis"/>
                <a:sym typeface="Dosis"/>
              </a:rPr>
              <a:t>Are called Eukaryotes</a:t>
            </a:r>
            <a:br>
              <a:rPr lang="en-US" sz="1400">
                <a:latin typeface="Dosis"/>
                <a:ea typeface="Dosis"/>
                <a:cs typeface="Dosis"/>
                <a:sym typeface="Dosis"/>
              </a:rPr>
            </a:br>
            <a:endParaRPr sz="1400">
              <a:latin typeface="Dosis"/>
              <a:ea typeface="Dosis"/>
              <a:cs typeface="Dosis"/>
              <a:sym typeface="Dosis"/>
            </a:endParaRPr>
          </a:p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 sz="1400">
                <a:latin typeface="Dosis"/>
                <a:ea typeface="Dosis"/>
                <a:cs typeface="Dosis"/>
                <a:sym typeface="Dosis"/>
              </a:rPr>
              <a:t>Have Nucleus</a:t>
            </a:r>
            <a:br>
              <a:rPr lang="en-US" sz="1400">
                <a:latin typeface="Dosis"/>
                <a:ea typeface="Dosis"/>
                <a:cs typeface="Dosis"/>
                <a:sym typeface="Dosis"/>
              </a:rPr>
            </a:br>
            <a:endParaRPr sz="1400">
              <a:latin typeface="Dosis"/>
              <a:ea typeface="Dosis"/>
              <a:cs typeface="Dosis"/>
              <a:sym typeface="Dosis"/>
            </a:endParaRPr>
          </a:p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 sz="1400">
                <a:latin typeface="Dosis"/>
                <a:ea typeface="Dosis"/>
                <a:cs typeface="Dosis"/>
                <a:sym typeface="Dosis"/>
              </a:rPr>
              <a:t>Have membrane bounded organelles</a:t>
            </a:r>
            <a:br>
              <a:rPr lang="en-US" sz="1400">
                <a:latin typeface="Dosis"/>
                <a:ea typeface="Dosis"/>
                <a:cs typeface="Dosis"/>
                <a:sym typeface="Dosis"/>
              </a:rPr>
            </a:br>
            <a:r>
              <a:rPr lang="en-US" sz="1400">
                <a:latin typeface="Dosis"/>
                <a:ea typeface="Dosis"/>
                <a:cs typeface="Dosis"/>
                <a:sym typeface="Dosis"/>
              </a:rPr>
              <a:t> 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 sz="1400">
                <a:latin typeface="Dosis"/>
                <a:ea typeface="Dosis"/>
                <a:cs typeface="Dosis"/>
                <a:sym typeface="Dosis"/>
              </a:rPr>
              <a:t>Have chromosomes inside Nucleus</a:t>
            </a:r>
            <a:br>
              <a:rPr lang="en-US" sz="1400">
                <a:latin typeface="Dosis"/>
                <a:ea typeface="Dosis"/>
                <a:cs typeface="Dosis"/>
                <a:sym typeface="Dosis"/>
              </a:rPr>
            </a:br>
            <a:endParaRPr sz="1400">
              <a:latin typeface="Dosis"/>
              <a:ea typeface="Dosis"/>
              <a:cs typeface="Dosis"/>
              <a:sym typeface="Dosis"/>
            </a:endParaRPr>
          </a:p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 sz="1400">
                <a:latin typeface="Dosis"/>
                <a:ea typeface="Dosis"/>
                <a:cs typeface="Dosis"/>
                <a:sym typeface="Dosis"/>
              </a:rPr>
              <a:t>Seen in most of the life forms</a:t>
            </a:r>
            <a:endParaRPr sz="1400">
              <a:latin typeface="Dosis"/>
              <a:ea typeface="Dosis"/>
              <a:cs typeface="Dosis"/>
              <a:sym typeface="Dosis"/>
            </a:endParaRPr>
          </a:p>
        </p:txBody>
      </p:sp>
      <p:pic>
        <p:nvPicPr>
          <p:cNvPr id="108" name="Google Shape;108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5533" y="1445121"/>
            <a:ext cx="3833057" cy="28732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3"/>
          <p:cNvSpPr txBox="1"/>
          <p:nvPr>
            <p:ph type="ctrTitle"/>
          </p:nvPr>
        </p:nvSpPr>
        <p:spPr>
          <a:xfrm>
            <a:off x="685800" y="1907658"/>
            <a:ext cx="7869621" cy="1045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US"/>
              <a:t>3. Nucleic Acid</a:t>
            </a:r>
            <a:endParaRPr/>
          </a:p>
        </p:txBody>
      </p:sp>
      <p:sp>
        <p:nvSpPr>
          <p:cNvPr id="114" name="Google Shape;114;p13"/>
          <p:cNvSpPr txBox="1"/>
          <p:nvPr>
            <p:ph idx="1" type="subTitle"/>
          </p:nvPr>
        </p:nvSpPr>
        <p:spPr>
          <a:xfrm>
            <a:off x="685800" y="3082250"/>
            <a:ext cx="6377152" cy="68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erimon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Nafis Neehal</dc:creator>
</cp:coreProperties>
</file>