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30"/>
  </p:notesMasterIdLst>
  <p:handoutMasterIdLst>
    <p:handoutMasterId r:id="rId31"/>
  </p:handoutMasterIdLst>
  <p:sldIdLst>
    <p:sldId id="271" r:id="rId2"/>
    <p:sldId id="278" r:id="rId3"/>
    <p:sldId id="279" r:id="rId4"/>
    <p:sldId id="280" r:id="rId5"/>
    <p:sldId id="281" r:id="rId6"/>
    <p:sldId id="282" r:id="rId7"/>
    <p:sldId id="283" r:id="rId8"/>
    <p:sldId id="284" r:id="rId9"/>
    <p:sldId id="285" r:id="rId10"/>
    <p:sldId id="286" r:id="rId11"/>
    <p:sldId id="288" r:id="rId12"/>
    <p:sldId id="287" r:id="rId13"/>
    <p:sldId id="290" r:id="rId14"/>
    <p:sldId id="291" r:id="rId15"/>
    <p:sldId id="295" r:id="rId16"/>
    <p:sldId id="292" r:id="rId17"/>
    <p:sldId id="293" r:id="rId18"/>
    <p:sldId id="294" r:id="rId19"/>
    <p:sldId id="296" r:id="rId20"/>
    <p:sldId id="297" r:id="rId21"/>
    <p:sldId id="298" r:id="rId22"/>
    <p:sldId id="299" r:id="rId23"/>
    <p:sldId id="300" r:id="rId24"/>
    <p:sldId id="301" r:id="rId25"/>
    <p:sldId id="306" r:id="rId26"/>
    <p:sldId id="305" r:id="rId27"/>
    <p:sldId id="307" r:id="rId28"/>
    <p:sldId id="308" r:id="rId29"/>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FF"/>
    <a:srgbClr val="FF99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08A4254F-114E-4D7C-857E-125E244F1738}" type="datetimeFigureOut">
              <a:rPr lang="en-US" smtClean="0"/>
              <a:pPr/>
              <a:t>5/29/2022</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98AC97CA-6715-46E3-B9D4-CF0DCEED29AC}" type="slidenum">
              <a:rPr lang="en-US" smtClean="0"/>
              <a:pPr/>
              <a:t>‹#›</a:t>
            </a:fld>
            <a:endParaRPr lang="en-US"/>
          </a:p>
        </p:txBody>
      </p:sp>
    </p:spTree>
    <p:extLst>
      <p:ext uri="{BB962C8B-B14F-4D97-AF65-F5344CB8AC3E}">
        <p14:creationId xmlns:p14="http://schemas.microsoft.com/office/powerpoint/2010/main" val="1691314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smtClean="0">
                <a:latin typeface="Arial" pitchFamily="34" charset="0"/>
              </a:defRPr>
            </a:lvl1pPr>
          </a:lstStyle>
          <a:p>
            <a:pPr>
              <a:defRPr/>
            </a:pPr>
            <a:endParaRPr lang="en-US"/>
          </a:p>
        </p:txBody>
      </p:sp>
      <p:sp>
        <p:nvSpPr>
          <p:cNvPr id="1843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smtClean="0">
                <a:latin typeface="Arial" pitchFamily="34"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smtClean="0">
                <a:latin typeface="Arial" pitchFamily="34" charset="0"/>
              </a:defRPr>
            </a:lvl1pPr>
          </a:lstStyle>
          <a:p>
            <a:pPr>
              <a:defRPr/>
            </a:pPr>
            <a:endParaRPr lang="en-US"/>
          </a:p>
        </p:txBody>
      </p:sp>
      <p:sp>
        <p:nvSpPr>
          <p:cNvPr id="1843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latin typeface="Arial" pitchFamily="34" charset="0"/>
              </a:defRPr>
            </a:lvl1pPr>
          </a:lstStyle>
          <a:p>
            <a:pPr>
              <a:defRPr/>
            </a:pPr>
            <a:fld id="{C498086B-065C-4A20-84D1-4E09CD00F63D}" type="slidenum">
              <a:rPr lang="en-US"/>
              <a:pPr>
                <a:defRPr/>
              </a:pPr>
              <a:t>‹#›</a:t>
            </a:fld>
            <a:endParaRPr lang="en-US"/>
          </a:p>
        </p:txBody>
      </p:sp>
    </p:spTree>
    <p:extLst>
      <p:ext uri="{BB962C8B-B14F-4D97-AF65-F5344CB8AC3E}">
        <p14:creationId xmlns:p14="http://schemas.microsoft.com/office/powerpoint/2010/main" val="5195269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498086B-065C-4A20-84D1-4E09CD00F63D}"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065851C-DCBC-4FDA-942E-534BFA160FE5}" type="datetime5">
              <a:rPr lang="en-US" smtClean="0"/>
              <a:t>29-May-22</a:t>
            </a:fld>
            <a:endParaRPr lang="en-US"/>
          </a:p>
        </p:txBody>
      </p:sp>
      <p:sp>
        <p:nvSpPr>
          <p:cNvPr id="17" name="Footer Placeholder 16"/>
          <p:cNvSpPr>
            <a:spLocks noGrp="1"/>
          </p:cNvSpPr>
          <p:nvPr>
            <p:ph type="ftr" sz="quarter" idx="11"/>
          </p:nvPr>
        </p:nvSpPr>
        <p:spPr/>
        <p:txBody>
          <a:bodyPr/>
          <a:lstStyle/>
          <a:p>
            <a:r>
              <a:rPr lang="en-US"/>
              <a:t>Graphics Hardware</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9B9E638-CC4A-49E2-9DFC-BF8EAFDB1B2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A3C794-AA34-451A-8257-99260506BD9E}" type="datetime5">
              <a:rPr lang="en-US" smtClean="0"/>
              <a:t>29-May-22</a:t>
            </a:fld>
            <a:endParaRPr lang="en-US"/>
          </a:p>
        </p:txBody>
      </p:sp>
      <p:sp>
        <p:nvSpPr>
          <p:cNvPr id="5" name="Footer Placeholder 4"/>
          <p:cNvSpPr>
            <a:spLocks noGrp="1"/>
          </p:cNvSpPr>
          <p:nvPr>
            <p:ph type="ftr" sz="quarter" idx="11"/>
          </p:nvPr>
        </p:nvSpPr>
        <p:spPr/>
        <p:txBody>
          <a:bodyPr/>
          <a:lstStyle/>
          <a:p>
            <a:r>
              <a:rPr lang="en-US"/>
              <a:t>Graphics Hardware</a:t>
            </a:r>
          </a:p>
        </p:txBody>
      </p:sp>
      <p:sp>
        <p:nvSpPr>
          <p:cNvPr id="6" name="Slide Number Placeholder 5"/>
          <p:cNvSpPr>
            <a:spLocks noGrp="1"/>
          </p:cNvSpPr>
          <p:nvPr>
            <p:ph type="sldNum" sz="quarter" idx="12"/>
          </p:nvPr>
        </p:nvSpPr>
        <p:spPr/>
        <p:txBody>
          <a:bodyPr/>
          <a:lstStyle/>
          <a:p>
            <a:fld id="{009D782F-C8FD-4F3C-8946-BE8CC47BCC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FC10E34-30C0-4C51-B893-5766F60D5D9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EEAF92-4B31-48DD-8385-A856A95080F8}" type="datetime5">
              <a:rPr lang="en-US" smtClean="0"/>
              <a:t>29-May-22</a:t>
            </a:fld>
            <a:endParaRPr lang="en-US"/>
          </a:p>
        </p:txBody>
      </p:sp>
      <p:sp>
        <p:nvSpPr>
          <p:cNvPr id="5" name="Footer Placeholder 4"/>
          <p:cNvSpPr>
            <a:spLocks noGrp="1"/>
          </p:cNvSpPr>
          <p:nvPr>
            <p:ph type="ftr" sz="quarter" idx="11"/>
          </p:nvPr>
        </p:nvSpPr>
        <p:spPr/>
        <p:txBody>
          <a:bodyPr/>
          <a:lstStyle/>
          <a:p>
            <a:r>
              <a:rPr lang="en-US"/>
              <a:t>Graphics Hardware</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BB4B8D59-3B7B-4577-BBB6-4D60D79A5FEA}" type="datetime5">
              <a:rPr lang="en-US" smtClean="0"/>
              <a:t>29-May-22</a:t>
            </a:fld>
            <a:endParaRPr lang="en-US"/>
          </a:p>
        </p:txBody>
      </p:sp>
      <p:sp>
        <p:nvSpPr>
          <p:cNvPr id="5" name="Footer Placeholder 4"/>
          <p:cNvSpPr>
            <a:spLocks noGrp="1"/>
          </p:cNvSpPr>
          <p:nvPr>
            <p:ph type="ftr" sz="quarter" idx="11"/>
          </p:nvPr>
        </p:nvSpPr>
        <p:spPr/>
        <p:txBody>
          <a:bodyPr/>
          <a:lstStyle/>
          <a:p>
            <a:r>
              <a:rPr lang="en-US"/>
              <a:t>Graphics Hardware</a:t>
            </a:r>
          </a:p>
        </p:txBody>
      </p:sp>
      <p:sp>
        <p:nvSpPr>
          <p:cNvPr id="6" name="Slide Number Placeholder 5"/>
          <p:cNvSpPr>
            <a:spLocks noGrp="1"/>
          </p:cNvSpPr>
          <p:nvPr>
            <p:ph type="sldNum" sz="quarter" idx="12"/>
          </p:nvPr>
        </p:nvSpPr>
        <p:spPr>
          <a:xfrm>
            <a:off x="4361688" y="1026372"/>
            <a:ext cx="457200" cy="441325"/>
          </a:xfrm>
        </p:spPr>
        <p:txBody>
          <a:bodyPr/>
          <a:lstStyle/>
          <a:p>
            <a:fld id="{DE6E8FC1-9A27-46F0-BBDE-1A86A3068DF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Graphics Hardware</a:t>
            </a:r>
          </a:p>
        </p:txBody>
      </p:sp>
      <p:sp>
        <p:nvSpPr>
          <p:cNvPr id="4" name="Date Placeholder 3"/>
          <p:cNvSpPr>
            <a:spLocks noGrp="1"/>
          </p:cNvSpPr>
          <p:nvPr>
            <p:ph type="dt" sz="half" idx="10"/>
          </p:nvPr>
        </p:nvSpPr>
        <p:spPr/>
        <p:txBody>
          <a:bodyPr/>
          <a:lstStyle/>
          <a:p>
            <a:fld id="{2B17C972-B17E-4BB9-81CC-12AB53BAC168}" type="datetime5">
              <a:rPr lang="en-US" smtClean="0"/>
              <a:t>29-May-22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CB97960-7917-4F99-B552-84E5718752D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AC4B4C6-0EDF-4D26-8A51-B390D6C2ED6F}" type="datetime5">
              <a:rPr lang="en-US" smtClean="0"/>
              <a:t>29-May-22</a:t>
            </a:fld>
            <a:endParaRPr lang="en-US"/>
          </a:p>
        </p:txBody>
      </p:sp>
      <p:sp>
        <p:nvSpPr>
          <p:cNvPr id="6" name="Footer Placeholder 5"/>
          <p:cNvSpPr>
            <a:spLocks noGrp="1"/>
          </p:cNvSpPr>
          <p:nvPr>
            <p:ph type="ftr" sz="quarter" idx="11"/>
          </p:nvPr>
        </p:nvSpPr>
        <p:spPr/>
        <p:txBody>
          <a:bodyPr/>
          <a:lstStyle/>
          <a:p>
            <a:r>
              <a:rPr lang="en-US"/>
              <a:t>Graphics Hardware</a:t>
            </a:r>
          </a:p>
        </p:txBody>
      </p:sp>
      <p:sp>
        <p:nvSpPr>
          <p:cNvPr id="7" name="Slide Number Placeholder 6"/>
          <p:cNvSpPr>
            <a:spLocks noGrp="1"/>
          </p:cNvSpPr>
          <p:nvPr>
            <p:ph type="sldNum" sz="quarter" idx="12"/>
          </p:nvPr>
        </p:nvSpPr>
        <p:spPr/>
        <p:txBody>
          <a:bodyPr/>
          <a:lstStyle/>
          <a:p>
            <a:fld id="{377634D6-FFFF-4981-BC31-B464C511B50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8834A3-4AC3-4A39-B3B8-899CD8D539EE}" type="datetime5">
              <a:rPr lang="en-US" smtClean="0"/>
              <a:t>29-May-22</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Graphics Hardware</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A648F79-F459-4798-B04A-DE74147A171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CFF162E-5D8C-4C2C-B541-09D3B1FCF94D}" type="datetime5">
              <a:rPr lang="en-US" smtClean="0"/>
              <a:t>29-May-22</a:t>
            </a:fld>
            <a:endParaRPr lang="en-US"/>
          </a:p>
        </p:txBody>
      </p:sp>
      <p:sp>
        <p:nvSpPr>
          <p:cNvPr id="4" name="Footer Placeholder 3"/>
          <p:cNvSpPr>
            <a:spLocks noGrp="1"/>
          </p:cNvSpPr>
          <p:nvPr>
            <p:ph type="ftr" sz="quarter" idx="11"/>
          </p:nvPr>
        </p:nvSpPr>
        <p:spPr/>
        <p:txBody>
          <a:bodyPr/>
          <a:lstStyle/>
          <a:p>
            <a:r>
              <a:rPr lang="en-US"/>
              <a:t>Graphics Hardware</a:t>
            </a:r>
          </a:p>
        </p:txBody>
      </p:sp>
      <p:sp>
        <p:nvSpPr>
          <p:cNvPr id="5" name="Slide Number Placeholder 4"/>
          <p:cNvSpPr>
            <a:spLocks noGrp="1"/>
          </p:cNvSpPr>
          <p:nvPr>
            <p:ph type="sldNum" sz="quarter" idx="12"/>
          </p:nvPr>
        </p:nvSpPr>
        <p:spPr>
          <a:xfrm>
            <a:off x="4343400" y="1036020"/>
            <a:ext cx="457200" cy="441325"/>
          </a:xfrm>
        </p:spPr>
        <p:txBody>
          <a:bodyPr/>
          <a:lstStyle/>
          <a:p>
            <a:fld id="{D597791F-7039-42EA-BC67-9D54FB9703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DE5B1A4-ECD3-408E-9416-165BF17BCBE3}" type="datetime5">
              <a:rPr lang="en-US" smtClean="0"/>
              <a:t>29-May-22</a:t>
            </a:fld>
            <a:endParaRPr lang="en-US"/>
          </a:p>
        </p:txBody>
      </p:sp>
      <p:sp>
        <p:nvSpPr>
          <p:cNvPr id="3" name="Footer Placeholder 2"/>
          <p:cNvSpPr>
            <a:spLocks noGrp="1"/>
          </p:cNvSpPr>
          <p:nvPr>
            <p:ph type="ftr" sz="quarter" idx="11"/>
          </p:nvPr>
        </p:nvSpPr>
        <p:spPr/>
        <p:txBody>
          <a:bodyPr/>
          <a:lstStyle/>
          <a:p>
            <a:r>
              <a:rPr lang="en-US"/>
              <a:t>Graphics Hardware</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CDE0BA5-D5B2-424C-91A7-107B6EDDC1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53FA398-8F2D-4EA6-B0A9-5AC7DB138BC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D8AC5C-C882-416B-B810-4DCD00A8BEAC}" type="datetime5">
              <a:rPr lang="en-US" smtClean="0"/>
              <a:t>29-May-22</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Graphics Hardware</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4E1E130-83E8-475D-B2C9-4A61C3785D6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8F469AE-992D-487B-830C-4556835C5C17}" type="datetime5">
              <a:rPr lang="en-US" smtClean="0"/>
              <a:t>29-May-22</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Graphics Hardware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618D7F1-573E-4B8C-8823-4718DD176376}" type="datetime5">
              <a:rPr lang="en-US" smtClean="0"/>
              <a:t>29-May-22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Graphics Hardware</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48C862E-E6FE-494F-A3A2-1E972E009E8D}"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a:t>Presented by</a:t>
            </a:r>
          </a:p>
          <a:p>
            <a:r>
              <a:rPr lang="en-US" b="0" dirty="0"/>
              <a:t>Tanim Ahmed</a:t>
            </a:r>
          </a:p>
          <a:p>
            <a:r>
              <a:rPr lang="en-US" dirty="0" err="1"/>
              <a:t>Lecturer,Diu,CSE</a:t>
            </a:r>
            <a:endParaRPr lang="en-US" dirty="0"/>
          </a:p>
        </p:txBody>
      </p:sp>
      <p:sp>
        <p:nvSpPr>
          <p:cNvPr id="6" name="Title 5"/>
          <p:cNvSpPr>
            <a:spLocks noGrp="1"/>
          </p:cNvSpPr>
          <p:nvPr>
            <p:ph type="ctrTitle"/>
          </p:nvPr>
        </p:nvSpPr>
        <p:spPr>
          <a:xfrm>
            <a:off x="228600" y="457200"/>
            <a:ext cx="8534400" cy="1752600"/>
          </a:xfrm>
        </p:spPr>
        <p:txBody>
          <a:bodyPr>
            <a:normAutofit/>
          </a:bodyPr>
          <a:lstStyle/>
          <a:p>
            <a:r>
              <a:rPr lang="en-US" sz="4000" b="1" dirty="0">
                <a:latin typeface="Times New Roman" pitchFamily="18" charset="0"/>
                <a:cs typeface="Times New Roman" pitchFamily="18" charset="0"/>
              </a:rPr>
              <a:t>Graphics Hardware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How CRT works(cont.)</a:t>
            </a:r>
            <a:endParaRPr lang="en-US" b="1" dirty="0"/>
          </a:p>
        </p:txBody>
      </p:sp>
      <p:sp>
        <p:nvSpPr>
          <p:cNvPr id="7" name="Content Placeholder 6"/>
          <p:cNvSpPr>
            <a:spLocks noGrp="1"/>
          </p:cNvSpPr>
          <p:nvPr>
            <p:ph sz="quarter" idx="1"/>
          </p:nvPr>
        </p:nvSpPr>
        <p:spPr/>
        <p:txBody>
          <a:bodyPr>
            <a:noAutofit/>
          </a:bodyPr>
          <a:lstStyle/>
          <a:p>
            <a:r>
              <a:rPr lang="en-US" sz="2200" dirty="0"/>
              <a:t>Electrons hit the screen phosphor molecules and cause a ground state to singlet excited state transition.</a:t>
            </a:r>
          </a:p>
          <a:p>
            <a:r>
              <a:rPr lang="en-US" sz="2200" dirty="0"/>
              <a:t>Most of the phosphors relax back to the ground state by emitting a photon of light which is called </a:t>
            </a:r>
            <a:r>
              <a:rPr lang="en-US" sz="2200" dirty="0">
                <a:solidFill>
                  <a:srgbClr val="FF0000"/>
                </a:solidFill>
              </a:rPr>
              <a:t>fluorescence</a:t>
            </a:r>
            <a:r>
              <a:rPr lang="en-US" sz="2200" dirty="0"/>
              <a:t>.</a:t>
            </a:r>
          </a:p>
          <a:p>
            <a:pPr lvl="1"/>
            <a:r>
              <a:rPr lang="en-US" dirty="0"/>
              <a:t>This happens very rapidly so that all of the molecules which fluoresce do so in under a millisecond.</a:t>
            </a:r>
          </a:p>
          <a:p>
            <a:r>
              <a:rPr lang="en-US" sz="2200" dirty="0"/>
              <a:t>These phosphors then emit light, called phosphorescence, that </a:t>
            </a:r>
            <a:r>
              <a:rPr lang="en-US" sz="2200" dirty="0">
                <a:solidFill>
                  <a:srgbClr val="FF0000"/>
                </a:solidFill>
              </a:rPr>
              <a:t>decays</a:t>
            </a:r>
            <a:r>
              <a:rPr lang="en-US" sz="2200" dirty="0"/>
              <a:t> slower but still rapidly (in about 15-20 milliseconds)</a:t>
            </a:r>
          </a:p>
          <a:p>
            <a:pPr lvl="1"/>
            <a:r>
              <a:rPr lang="en-US" dirty="0"/>
              <a:t>so there is the need to </a:t>
            </a:r>
            <a:r>
              <a:rPr lang="en-US" dirty="0">
                <a:solidFill>
                  <a:srgbClr val="FF0000"/>
                </a:solidFill>
              </a:rPr>
              <a:t>refresh</a:t>
            </a:r>
            <a:r>
              <a:rPr lang="en-US" dirty="0"/>
              <a:t> the screen by redrawing the image.</a:t>
            </a:r>
          </a:p>
        </p:txBody>
      </p:sp>
      <p:sp>
        <p:nvSpPr>
          <p:cNvPr id="8" name="Date Placeholder 7"/>
          <p:cNvSpPr>
            <a:spLocks noGrp="1"/>
          </p:cNvSpPr>
          <p:nvPr>
            <p:ph type="dt" sz="half" idx="10"/>
          </p:nvPr>
        </p:nvSpPr>
        <p:spPr/>
        <p:txBody>
          <a:bodyPr/>
          <a:lstStyle/>
          <a:p>
            <a:fld id="{51BAF8A2-B74A-494A-90F0-CDA1A1C94B7B}"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10</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7647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Phosphor</a:t>
            </a:r>
            <a:endParaRPr lang="en-US" b="1" dirty="0"/>
          </a:p>
        </p:txBody>
      </p:sp>
      <p:sp>
        <p:nvSpPr>
          <p:cNvPr id="7" name="Content Placeholder 6"/>
          <p:cNvSpPr>
            <a:spLocks noGrp="1"/>
          </p:cNvSpPr>
          <p:nvPr>
            <p:ph sz="quarter" idx="1"/>
          </p:nvPr>
        </p:nvSpPr>
        <p:spPr/>
        <p:txBody>
          <a:bodyPr>
            <a:noAutofit/>
          </a:bodyPr>
          <a:lstStyle/>
          <a:p>
            <a:pPr marL="0" indent="0">
              <a:buNone/>
            </a:pPr>
            <a:r>
              <a:rPr lang="en-US" sz="2200" dirty="0"/>
              <a:t>Phosphors – terms…</a:t>
            </a:r>
          </a:p>
          <a:p>
            <a:r>
              <a:rPr lang="en-US" sz="2200" dirty="0">
                <a:solidFill>
                  <a:srgbClr val="FF0000"/>
                </a:solidFill>
              </a:rPr>
              <a:t>Flourescence: </a:t>
            </a:r>
            <a:r>
              <a:rPr lang="en-US" sz="2200" dirty="0"/>
              <a:t>Light emitted while the phosphor is being struck by electrons</a:t>
            </a:r>
          </a:p>
          <a:p>
            <a:r>
              <a:rPr lang="en-US" sz="2200" dirty="0">
                <a:solidFill>
                  <a:srgbClr val="FF0000"/>
                </a:solidFill>
              </a:rPr>
              <a:t>Phosphorescence: </a:t>
            </a:r>
            <a:r>
              <a:rPr lang="en-US" sz="2200" dirty="0"/>
              <a:t>Light emitted once the electron beam is removed</a:t>
            </a:r>
          </a:p>
          <a:p>
            <a:r>
              <a:rPr lang="en-US" sz="2200" dirty="0">
                <a:solidFill>
                  <a:srgbClr val="FF0000"/>
                </a:solidFill>
              </a:rPr>
              <a:t>Persistence: </a:t>
            </a:r>
            <a:r>
              <a:rPr lang="en-US" sz="2200" dirty="0"/>
              <a:t>The time from the removal of the excitation to the moment when phospherescence has decayed to 10% of the initial light output</a:t>
            </a:r>
          </a:p>
          <a:p>
            <a:pPr lvl="1"/>
            <a:r>
              <a:rPr lang="en-US" sz="2000" dirty="0"/>
              <a:t>High persistence phosphors allow for a lower refresh rate, avoids flickers</a:t>
            </a:r>
          </a:p>
          <a:p>
            <a:pPr lvl="1"/>
            <a:r>
              <a:rPr lang="en-US" sz="2000" dirty="0"/>
              <a:t>Low persistence phosphors require a high refresh rate to prevent flicker.</a:t>
            </a:r>
          </a:p>
        </p:txBody>
      </p:sp>
      <p:sp>
        <p:nvSpPr>
          <p:cNvPr id="8" name="Date Placeholder 7"/>
          <p:cNvSpPr>
            <a:spLocks noGrp="1"/>
          </p:cNvSpPr>
          <p:nvPr>
            <p:ph type="dt" sz="half" idx="10"/>
          </p:nvPr>
        </p:nvSpPr>
        <p:spPr/>
        <p:txBody>
          <a:bodyPr/>
          <a:lstStyle/>
          <a:p>
            <a:fld id="{BE2CE6B2-8DDE-4C6C-B3B7-F3B645BAC6A5}"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11</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2107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CRTs - Display Technologies</a:t>
            </a:r>
            <a:endParaRPr lang="en-US" b="1" dirty="0"/>
          </a:p>
        </p:txBody>
      </p:sp>
      <p:sp>
        <p:nvSpPr>
          <p:cNvPr id="7" name="Content Placeholder 6"/>
          <p:cNvSpPr>
            <a:spLocks noGrp="1"/>
          </p:cNvSpPr>
          <p:nvPr>
            <p:ph sz="quarter" idx="1"/>
          </p:nvPr>
        </p:nvSpPr>
        <p:spPr/>
        <p:txBody>
          <a:bodyPr>
            <a:noAutofit/>
          </a:bodyPr>
          <a:lstStyle/>
          <a:p>
            <a:r>
              <a:rPr lang="en-US" sz="2400" dirty="0"/>
              <a:t>Two main types:</a:t>
            </a:r>
          </a:p>
          <a:p>
            <a:pPr lvl="1"/>
            <a:r>
              <a:rPr lang="en-US" dirty="0"/>
              <a:t>Vector/Random Display</a:t>
            </a:r>
          </a:p>
          <a:p>
            <a:pPr lvl="1"/>
            <a:r>
              <a:rPr lang="en-US" dirty="0"/>
              <a:t>Raster Display</a:t>
            </a:r>
          </a:p>
        </p:txBody>
      </p:sp>
      <p:sp>
        <p:nvSpPr>
          <p:cNvPr id="8" name="Date Placeholder 7"/>
          <p:cNvSpPr>
            <a:spLocks noGrp="1"/>
          </p:cNvSpPr>
          <p:nvPr>
            <p:ph type="dt" sz="half" idx="10"/>
          </p:nvPr>
        </p:nvSpPr>
        <p:spPr/>
        <p:txBody>
          <a:bodyPr/>
          <a:lstStyle/>
          <a:p>
            <a:fld id="{6D8183BA-AD10-40E2-BD49-AD57AAB98E75}"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12</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404416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Vector Displays</a:t>
            </a:r>
            <a:endParaRPr lang="en-US" b="1" dirty="0"/>
          </a:p>
        </p:txBody>
      </p:sp>
      <p:pic>
        <p:nvPicPr>
          <p:cNvPr id="2" name="Content Placeholder 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52600" y="1600200"/>
            <a:ext cx="5835237" cy="4541912"/>
          </a:xfrm>
        </p:spPr>
      </p:pic>
      <p:sp>
        <p:nvSpPr>
          <p:cNvPr id="8" name="Date Placeholder 7"/>
          <p:cNvSpPr>
            <a:spLocks noGrp="1"/>
          </p:cNvSpPr>
          <p:nvPr>
            <p:ph type="dt" sz="half" idx="10"/>
          </p:nvPr>
        </p:nvSpPr>
        <p:spPr/>
        <p:txBody>
          <a:bodyPr/>
          <a:lstStyle/>
          <a:p>
            <a:fld id="{1A3CA465-9BEE-4AC1-90CB-0616AC0E6431}"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13</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175051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Vector Displays</a:t>
            </a:r>
            <a:endParaRPr lang="en-US" b="1" dirty="0"/>
          </a:p>
        </p:txBody>
      </p:sp>
      <p:sp>
        <p:nvSpPr>
          <p:cNvPr id="7" name="Content Placeholder 6"/>
          <p:cNvSpPr>
            <a:spLocks noGrp="1"/>
          </p:cNvSpPr>
          <p:nvPr>
            <p:ph sz="quarter" idx="1"/>
          </p:nvPr>
        </p:nvSpPr>
        <p:spPr/>
        <p:txBody>
          <a:bodyPr>
            <a:noAutofit/>
          </a:bodyPr>
          <a:lstStyle/>
          <a:p>
            <a:pPr fontAlgn="base"/>
            <a:r>
              <a:rPr lang="en-US" sz="2400" dirty="0"/>
              <a:t>The architecture of </a:t>
            </a:r>
            <a:r>
              <a:rPr lang="en-US" sz="2400" dirty="0">
                <a:solidFill>
                  <a:srgbClr val="FF0000"/>
                </a:solidFill>
              </a:rPr>
              <a:t>vector display </a:t>
            </a:r>
            <a:r>
              <a:rPr lang="en-US" sz="2400" dirty="0"/>
              <a:t>consists of display controller, CPU, display buffer memory and CRT.</a:t>
            </a:r>
          </a:p>
          <a:p>
            <a:pPr fontAlgn="base"/>
            <a:r>
              <a:rPr lang="en-US" sz="2400" dirty="0">
                <a:solidFill>
                  <a:srgbClr val="FF0000"/>
                </a:solidFill>
              </a:rPr>
              <a:t>Display controller</a:t>
            </a:r>
            <a:r>
              <a:rPr lang="en-US" sz="2400" dirty="0"/>
              <a:t> is connected as an I/O peripheral to the CPU.</a:t>
            </a:r>
          </a:p>
          <a:p>
            <a:pPr fontAlgn="base"/>
            <a:r>
              <a:rPr lang="en-US" sz="2400" dirty="0">
                <a:solidFill>
                  <a:srgbClr val="FF0000"/>
                </a:solidFill>
              </a:rPr>
              <a:t>Display buffer </a:t>
            </a:r>
            <a:r>
              <a:rPr lang="en-US" sz="2400" dirty="0"/>
              <a:t>stores computer produced display list or display program.</a:t>
            </a:r>
          </a:p>
          <a:p>
            <a:pPr fontAlgn="base"/>
            <a:r>
              <a:rPr lang="en-US" sz="2400" dirty="0"/>
              <a:t>The Program contains </a:t>
            </a:r>
            <a:r>
              <a:rPr lang="en-US" sz="2400" dirty="0">
                <a:solidFill>
                  <a:srgbClr val="FF0000"/>
                </a:solidFill>
              </a:rPr>
              <a:t>point &amp; line plotting commands </a:t>
            </a:r>
            <a:r>
              <a:rPr lang="en-US" sz="2400" dirty="0"/>
              <a:t>with end point co-ordinates as well as character plotting commands.</a:t>
            </a:r>
          </a:p>
          <a:p>
            <a:pPr fontAlgn="base"/>
            <a:r>
              <a:rPr lang="en-US" sz="2400" dirty="0"/>
              <a:t>Display controller interprets command and sends digital and point co-ordinates to a vector generator.</a:t>
            </a:r>
          </a:p>
        </p:txBody>
      </p:sp>
      <p:sp>
        <p:nvSpPr>
          <p:cNvPr id="8" name="Date Placeholder 7"/>
          <p:cNvSpPr>
            <a:spLocks noGrp="1"/>
          </p:cNvSpPr>
          <p:nvPr>
            <p:ph type="dt" sz="half" idx="10"/>
          </p:nvPr>
        </p:nvSpPr>
        <p:spPr/>
        <p:txBody>
          <a:bodyPr/>
          <a:lstStyle/>
          <a:p>
            <a:fld id="{6DC198E5-E720-436D-9345-096A2A62BD9C}"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14</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370403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Vector Displays</a:t>
            </a:r>
            <a:endParaRPr lang="en-US" b="1" dirty="0"/>
          </a:p>
        </p:txBody>
      </p:sp>
      <p:sp>
        <p:nvSpPr>
          <p:cNvPr id="7" name="Content Placeholder 6"/>
          <p:cNvSpPr>
            <a:spLocks noGrp="1"/>
          </p:cNvSpPr>
          <p:nvPr>
            <p:ph sz="quarter" idx="1"/>
          </p:nvPr>
        </p:nvSpPr>
        <p:spPr/>
        <p:txBody>
          <a:bodyPr>
            <a:noAutofit/>
          </a:bodyPr>
          <a:lstStyle/>
          <a:p>
            <a:pPr fontAlgn="base"/>
            <a:r>
              <a:rPr lang="en-US" sz="2400" dirty="0">
                <a:solidFill>
                  <a:srgbClr val="FF0000"/>
                </a:solidFill>
              </a:rPr>
              <a:t>Vector generator </a:t>
            </a:r>
            <a:r>
              <a:rPr lang="en-US" sz="2400" dirty="0"/>
              <a:t>then converts the digital co-ordinate value to analog voltages for beam deflection circuits that displace an electron beam which points on the CRT’s screen.</a:t>
            </a:r>
          </a:p>
          <a:p>
            <a:pPr fontAlgn="base"/>
            <a:r>
              <a:rPr lang="en-US" sz="2400" dirty="0"/>
              <a:t>As beam is deflected from end point to end point hence this techniques is also called </a:t>
            </a:r>
            <a:r>
              <a:rPr lang="en-US" sz="2400" dirty="0">
                <a:solidFill>
                  <a:srgbClr val="FF0000"/>
                </a:solidFill>
              </a:rPr>
              <a:t>random scan</a:t>
            </a:r>
            <a:r>
              <a:rPr lang="en-US" sz="2400" dirty="0"/>
              <a:t>.</a:t>
            </a:r>
          </a:p>
          <a:p>
            <a:pPr fontAlgn="base"/>
            <a:r>
              <a:rPr lang="en-US" sz="2400" dirty="0"/>
              <a:t>We know as beam strikes phosphors coated screen it emits light but that light decays after few milliseconds and therefore it is necessary to repeat through the display list to </a:t>
            </a:r>
            <a:r>
              <a:rPr lang="en-US" sz="2400" dirty="0">
                <a:solidFill>
                  <a:srgbClr val="FF0000"/>
                </a:solidFill>
              </a:rPr>
              <a:t>refresh the screen </a:t>
            </a:r>
            <a:r>
              <a:rPr lang="en-US" sz="2400" dirty="0"/>
              <a:t>at least </a:t>
            </a:r>
            <a:r>
              <a:rPr lang="en-US" sz="2400" dirty="0">
                <a:solidFill>
                  <a:srgbClr val="FF0000"/>
                </a:solidFill>
              </a:rPr>
              <a:t>30 times per second </a:t>
            </a:r>
            <a:r>
              <a:rPr lang="en-US" sz="2400" dirty="0"/>
              <a:t>to avoid flicker.</a:t>
            </a:r>
          </a:p>
          <a:p>
            <a:pPr fontAlgn="base"/>
            <a:r>
              <a:rPr lang="en-US" sz="2400" dirty="0"/>
              <a:t>As display buffer is used to store display list and used to refreshing, it is also called </a:t>
            </a:r>
            <a:r>
              <a:rPr lang="en-US" sz="2400" dirty="0">
                <a:solidFill>
                  <a:srgbClr val="FF0000"/>
                </a:solidFill>
              </a:rPr>
              <a:t>refresh buffer</a:t>
            </a:r>
            <a:r>
              <a:rPr lang="en-US" sz="2400" dirty="0"/>
              <a:t>.</a:t>
            </a:r>
          </a:p>
        </p:txBody>
      </p:sp>
      <p:sp>
        <p:nvSpPr>
          <p:cNvPr id="8" name="Date Placeholder 7"/>
          <p:cNvSpPr>
            <a:spLocks noGrp="1"/>
          </p:cNvSpPr>
          <p:nvPr>
            <p:ph type="dt" sz="half" idx="10"/>
          </p:nvPr>
        </p:nvSpPr>
        <p:spPr/>
        <p:txBody>
          <a:bodyPr/>
          <a:lstStyle/>
          <a:p>
            <a:fld id="{CE68E662-5B97-484F-9016-71E60028E663}"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15</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192975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Vector Displays</a:t>
            </a:r>
            <a:endParaRPr lang="en-US" b="1" dirty="0"/>
          </a:p>
        </p:txBody>
      </p:sp>
      <p:sp>
        <p:nvSpPr>
          <p:cNvPr id="7" name="Content Placeholder 6"/>
          <p:cNvSpPr>
            <a:spLocks noGrp="1"/>
          </p:cNvSpPr>
          <p:nvPr>
            <p:ph sz="quarter" idx="1"/>
          </p:nvPr>
        </p:nvSpPr>
        <p:spPr/>
        <p:txBody>
          <a:bodyPr>
            <a:noAutofit/>
          </a:bodyPr>
          <a:lstStyle/>
          <a:p>
            <a:r>
              <a:rPr lang="en-US" sz="2400" dirty="0"/>
              <a:t>If we want line between point p1 &amp; p2 then we directly drive the beam deflection circuitry which focus beam directly from point p1 to p2</a:t>
            </a:r>
          </a:p>
          <a:p>
            <a:r>
              <a:rPr lang="en-US" sz="2400" dirty="0"/>
              <a:t>If we do not want to display line from p1 to p2 and just move then we can blank the beam as we move it.</a:t>
            </a:r>
          </a:p>
          <a:p>
            <a:r>
              <a:rPr lang="en-US" sz="2400" dirty="0"/>
              <a:t>To move the beam across the CRT, the information about both </a:t>
            </a:r>
            <a:r>
              <a:rPr lang="en-US" sz="2400" dirty="0">
                <a:solidFill>
                  <a:srgbClr val="FF0000"/>
                </a:solidFill>
              </a:rPr>
              <a:t>magnitude</a:t>
            </a:r>
            <a:r>
              <a:rPr lang="en-US" sz="2400" dirty="0"/>
              <a:t> and </a:t>
            </a:r>
            <a:r>
              <a:rPr lang="en-US" sz="2400" dirty="0">
                <a:solidFill>
                  <a:srgbClr val="FF0000"/>
                </a:solidFill>
              </a:rPr>
              <a:t>direction</a:t>
            </a:r>
            <a:r>
              <a:rPr lang="en-US" sz="2400" dirty="0"/>
              <a:t> is required. This information is generated with the help of vector graphics generator.</a:t>
            </a:r>
            <a:endParaRPr lang="en-US" sz="2400" dirty="0">
              <a:solidFill>
                <a:srgbClr val="FF0000"/>
              </a:solidFill>
            </a:endParaRPr>
          </a:p>
        </p:txBody>
      </p:sp>
      <p:sp>
        <p:nvSpPr>
          <p:cNvPr id="8" name="Date Placeholder 7"/>
          <p:cNvSpPr>
            <a:spLocks noGrp="1"/>
          </p:cNvSpPr>
          <p:nvPr>
            <p:ph type="dt" sz="half" idx="10"/>
          </p:nvPr>
        </p:nvSpPr>
        <p:spPr/>
        <p:txBody>
          <a:bodyPr/>
          <a:lstStyle/>
          <a:p>
            <a:fld id="{1DC0A529-FF68-4BF7-9D1B-60543A5FB31D}"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16</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4654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Raster Displays</a:t>
            </a:r>
            <a:endParaRPr lang="en-US" b="1" dirty="0"/>
          </a:p>
        </p:txBody>
      </p:sp>
      <p:sp>
        <p:nvSpPr>
          <p:cNvPr id="8" name="Date Placeholder 7"/>
          <p:cNvSpPr>
            <a:spLocks noGrp="1"/>
          </p:cNvSpPr>
          <p:nvPr>
            <p:ph type="dt" sz="half" idx="10"/>
          </p:nvPr>
        </p:nvSpPr>
        <p:spPr/>
        <p:txBody>
          <a:bodyPr/>
          <a:lstStyle/>
          <a:p>
            <a:fld id="{3410D04F-F91B-43EC-8ED4-74A13B8968E0}"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17</a:t>
            </a:fld>
            <a:endParaRPr lang="en-US"/>
          </a:p>
        </p:txBody>
      </p:sp>
      <p:sp>
        <p:nvSpPr>
          <p:cNvPr id="10" name="Footer Placeholder 9"/>
          <p:cNvSpPr>
            <a:spLocks noGrp="1"/>
          </p:cNvSpPr>
          <p:nvPr>
            <p:ph type="ftr" sz="quarter" idx="11"/>
          </p:nvPr>
        </p:nvSpPr>
        <p:spPr/>
        <p:txBody>
          <a:bodyPr/>
          <a:lstStyle/>
          <a:p>
            <a:r>
              <a:rPr lang="en-US"/>
              <a:t>Graphics Hardware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600200"/>
            <a:ext cx="6019800" cy="4435134"/>
          </a:xfrm>
        </p:spPr>
      </p:pic>
    </p:spTree>
    <p:extLst>
      <p:ext uri="{BB962C8B-B14F-4D97-AF65-F5344CB8AC3E}">
        <p14:creationId xmlns:p14="http://schemas.microsoft.com/office/powerpoint/2010/main" val="212650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Raster Displays</a:t>
            </a:r>
            <a:endParaRPr lang="en-US" b="1" dirty="0"/>
          </a:p>
        </p:txBody>
      </p:sp>
      <p:sp>
        <p:nvSpPr>
          <p:cNvPr id="7" name="Content Placeholder 6"/>
          <p:cNvSpPr>
            <a:spLocks noGrp="1"/>
          </p:cNvSpPr>
          <p:nvPr>
            <p:ph sz="quarter" idx="1"/>
          </p:nvPr>
        </p:nvSpPr>
        <p:spPr/>
        <p:txBody>
          <a:bodyPr>
            <a:noAutofit/>
          </a:bodyPr>
          <a:lstStyle/>
          <a:p>
            <a:pPr fontAlgn="base"/>
            <a:r>
              <a:rPr lang="en-US" sz="2400" dirty="0"/>
              <a:t>The architecture of </a:t>
            </a:r>
            <a:r>
              <a:rPr lang="en-US" sz="2400" dirty="0">
                <a:solidFill>
                  <a:srgbClr val="FF0000"/>
                </a:solidFill>
              </a:rPr>
              <a:t>Raster display</a:t>
            </a:r>
            <a:r>
              <a:rPr lang="en-US" sz="2400" dirty="0"/>
              <a:t>. It consists of a display controller, CPU, video controller, refreshes buffer, keyboard, mouse, and CRT.</a:t>
            </a:r>
          </a:p>
          <a:p>
            <a:pPr fontAlgn="base"/>
            <a:r>
              <a:rPr lang="en-US" sz="2400" dirty="0"/>
              <a:t>The display image is stored in the form of </a:t>
            </a:r>
            <a:r>
              <a:rPr lang="en-US" sz="2400" dirty="0">
                <a:solidFill>
                  <a:srgbClr val="FF0000"/>
                </a:solidFill>
              </a:rPr>
              <a:t>1’s </a:t>
            </a:r>
            <a:r>
              <a:rPr lang="en-US" sz="2400" dirty="0"/>
              <a:t>and </a:t>
            </a:r>
            <a:r>
              <a:rPr lang="en-US" sz="2400" dirty="0">
                <a:solidFill>
                  <a:srgbClr val="FF0000"/>
                </a:solidFill>
              </a:rPr>
              <a:t>0’s</a:t>
            </a:r>
            <a:r>
              <a:rPr lang="en-US" sz="2400" dirty="0"/>
              <a:t> in the refresh buffer.</a:t>
            </a:r>
          </a:p>
          <a:p>
            <a:pPr fontAlgn="base"/>
            <a:r>
              <a:rPr lang="en-US" sz="2400" dirty="0"/>
              <a:t>The </a:t>
            </a:r>
            <a:r>
              <a:rPr lang="en-US" sz="2400" dirty="0">
                <a:solidFill>
                  <a:srgbClr val="FF0000"/>
                </a:solidFill>
              </a:rPr>
              <a:t>video controller </a:t>
            </a:r>
            <a:r>
              <a:rPr lang="en-US" sz="2400" dirty="0"/>
              <a:t>reads this refresh buffer and produces the actual image on screen.</a:t>
            </a:r>
          </a:p>
          <a:p>
            <a:pPr fontAlgn="base"/>
            <a:r>
              <a:rPr lang="en-US" sz="2400" dirty="0"/>
              <a:t>It will </a:t>
            </a:r>
            <a:r>
              <a:rPr lang="en-US" sz="2400" dirty="0">
                <a:solidFill>
                  <a:srgbClr val="FF0000"/>
                </a:solidFill>
              </a:rPr>
              <a:t>scan one line at a time</a:t>
            </a:r>
            <a:r>
              <a:rPr lang="en-US" sz="2400" dirty="0"/>
              <a:t> from top to bottom &amp; then back to the top.</a:t>
            </a:r>
          </a:p>
        </p:txBody>
      </p:sp>
      <p:sp>
        <p:nvSpPr>
          <p:cNvPr id="8" name="Date Placeholder 7"/>
          <p:cNvSpPr>
            <a:spLocks noGrp="1"/>
          </p:cNvSpPr>
          <p:nvPr>
            <p:ph type="dt" sz="half" idx="10"/>
          </p:nvPr>
        </p:nvSpPr>
        <p:spPr/>
        <p:txBody>
          <a:bodyPr/>
          <a:lstStyle/>
          <a:p>
            <a:fld id="{005D9CEE-91EF-4DD7-B1EB-584F13657DBC}"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18</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62818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Raster Displays</a:t>
            </a:r>
            <a:endParaRPr lang="en-US" b="1" dirty="0"/>
          </a:p>
        </p:txBody>
      </p:sp>
      <p:pic>
        <p:nvPicPr>
          <p:cNvPr id="2" name="Content Placeholder 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905000"/>
            <a:ext cx="6581408" cy="3967296"/>
          </a:xfrm>
        </p:spPr>
      </p:pic>
      <p:sp>
        <p:nvSpPr>
          <p:cNvPr id="8" name="Date Placeholder 7"/>
          <p:cNvSpPr>
            <a:spLocks noGrp="1"/>
          </p:cNvSpPr>
          <p:nvPr>
            <p:ph type="dt" sz="half" idx="10"/>
          </p:nvPr>
        </p:nvSpPr>
        <p:spPr/>
        <p:txBody>
          <a:bodyPr/>
          <a:lstStyle/>
          <a:p>
            <a:fld id="{52AE2675-67E0-4107-9BEC-148B8ED2E8ED}"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19</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7744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Graphics System</a:t>
            </a:r>
            <a:endParaRPr lang="en-US" b="1" dirty="0"/>
          </a:p>
        </p:txBody>
      </p:sp>
      <p:sp>
        <p:nvSpPr>
          <p:cNvPr id="7" name="Content Placeholder 6"/>
          <p:cNvSpPr>
            <a:spLocks noGrp="1"/>
          </p:cNvSpPr>
          <p:nvPr>
            <p:ph sz="quarter" idx="1"/>
          </p:nvPr>
        </p:nvSpPr>
        <p:spPr/>
        <p:txBody>
          <a:bodyPr>
            <a:normAutofit/>
          </a:bodyPr>
          <a:lstStyle/>
          <a:p>
            <a:r>
              <a:rPr lang="en-US" sz="2200" dirty="0">
                <a:solidFill>
                  <a:srgbClr val="000000"/>
                </a:solidFill>
                <a:latin typeface="+mj-lt"/>
                <a:cs typeface="Times New Roman" pitchFamily="18" charset="0"/>
              </a:rPr>
              <a:t>Typical graphical system consists of host computer with support of fast processor, large memory, frame buffer and</a:t>
            </a:r>
          </a:p>
          <a:p>
            <a:pPr lvl="1"/>
            <a:r>
              <a:rPr lang="en-US" dirty="0">
                <a:solidFill>
                  <a:srgbClr val="646C86"/>
                </a:solidFill>
                <a:latin typeface="+mj-lt"/>
                <a:cs typeface="Times New Roman" pitchFamily="18" charset="0"/>
              </a:rPr>
              <a:t>Hardwares</a:t>
            </a:r>
          </a:p>
          <a:p>
            <a:pPr lvl="2">
              <a:buFont typeface="Wingdings" panose="05000000000000000000" pitchFamily="2" charset="2"/>
              <a:buChar char="§"/>
            </a:pPr>
            <a:r>
              <a:rPr lang="en-US" sz="2200" dirty="0">
                <a:solidFill>
                  <a:srgbClr val="646C86"/>
                </a:solidFill>
                <a:latin typeface="+mj-lt"/>
                <a:cs typeface="Times New Roman" pitchFamily="18" charset="0"/>
              </a:rPr>
              <a:t>Input Devices</a:t>
            </a:r>
          </a:p>
          <a:p>
            <a:pPr lvl="2">
              <a:buFont typeface="Wingdings" panose="05000000000000000000" pitchFamily="2" charset="2"/>
              <a:buChar char="§"/>
            </a:pPr>
            <a:r>
              <a:rPr lang="en-US" sz="2200" dirty="0">
                <a:solidFill>
                  <a:srgbClr val="646C86"/>
                </a:solidFill>
                <a:latin typeface="+mj-lt"/>
                <a:cs typeface="Times New Roman" pitchFamily="18" charset="0"/>
              </a:rPr>
              <a:t>Output Devices</a:t>
            </a:r>
          </a:p>
          <a:p>
            <a:pPr lvl="1"/>
            <a:r>
              <a:rPr lang="en-US" dirty="0">
                <a:solidFill>
                  <a:srgbClr val="646C86"/>
                </a:solidFill>
                <a:latin typeface="+mj-lt"/>
                <a:cs typeface="Times New Roman" pitchFamily="18" charset="0"/>
              </a:rPr>
              <a:t>Softwares</a:t>
            </a:r>
          </a:p>
        </p:txBody>
      </p:sp>
      <p:sp>
        <p:nvSpPr>
          <p:cNvPr id="8" name="Date Placeholder 7"/>
          <p:cNvSpPr>
            <a:spLocks noGrp="1"/>
          </p:cNvSpPr>
          <p:nvPr>
            <p:ph type="dt" sz="half" idx="10"/>
          </p:nvPr>
        </p:nvSpPr>
        <p:spPr/>
        <p:txBody>
          <a:bodyPr/>
          <a:lstStyle/>
          <a:p>
            <a:fld id="{ECFEB9E2-FDFD-4DF9-912C-1596CD3FEB10}"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216403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Raster Displays</a:t>
            </a:r>
            <a:endParaRPr lang="en-US" b="1" dirty="0"/>
          </a:p>
        </p:txBody>
      </p:sp>
      <p:sp>
        <p:nvSpPr>
          <p:cNvPr id="7" name="Content Placeholder 6"/>
          <p:cNvSpPr>
            <a:spLocks noGrp="1"/>
          </p:cNvSpPr>
          <p:nvPr>
            <p:ph sz="quarter" idx="1"/>
          </p:nvPr>
        </p:nvSpPr>
        <p:spPr/>
        <p:txBody>
          <a:bodyPr>
            <a:noAutofit/>
          </a:bodyPr>
          <a:lstStyle/>
          <a:p>
            <a:pPr fontAlgn="base"/>
            <a:r>
              <a:rPr lang="en-US" sz="2200" dirty="0"/>
              <a:t>The horizontal and vertical deflection signals are generated to move the beam all over the screen in a pattern shown in Image.</a:t>
            </a:r>
          </a:p>
          <a:p>
            <a:pPr lvl="1" fontAlgn="base"/>
            <a:r>
              <a:rPr lang="en-US" sz="2000" dirty="0"/>
              <a:t>Here beam is swept back &amp; forth from left to the right.</a:t>
            </a:r>
          </a:p>
          <a:p>
            <a:pPr lvl="1" fontAlgn="base"/>
            <a:r>
              <a:rPr lang="en-US" sz="2000" dirty="0"/>
              <a:t>When beam is moved from left to right it is ON.</a:t>
            </a:r>
          </a:p>
          <a:p>
            <a:pPr lvl="1" fontAlgn="base"/>
            <a:r>
              <a:rPr lang="en-US" sz="2000" dirty="0"/>
              <a:t>When beam is moved from right to left it is OFF </a:t>
            </a:r>
          </a:p>
          <a:p>
            <a:pPr lvl="1" fontAlgn="base"/>
            <a:r>
              <a:rPr lang="en-US" sz="2000" dirty="0"/>
              <a:t>The process of moving beam from right to left after completion of row is known as </a:t>
            </a:r>
            <a:r>
              <a:rPr lang="en-US" sz="2000" dirty="0">
                <a:solidFill>
                  <a:srgbClr val="FF0000"/>
                </a:solidFill>
              </a:rPr>
              <a:t>Horizontal Retrace</a:t>
            </a:r>
            <a:r>
              <a:rPr lang="en-US" sz="2000" b="1" dirty="0"/>
              <a:t>.</a:t>
            </a:r>
          </a:p>
          <a:p>
            <a:pPr lvl="1" fontAlgn="base"/>
            <a:r>
              <a:rPr lang="en-US" sz="2000" dirty="0"/>
              <a:t>When beam is reach at the bottom of the screen. It is made OFF and rapidly retraced back to the top left to start again and process of moving back to top is known as </a:t>
            </a:r>
            <a:r>
              <a:rPr lang="en-US" sz="2000" dirty="0">
                <a:solidFill>
                  <a:srgbClr val="FF0000"/>
                </a:solidFill>
              </a:rPr>
              <a:t>Vertical Retrace</a:t>
            </a:r>
            <a:r>
              <a:rPr lang="en-US" sz="2000" b="1" dirty="0"/>
              <a:t>.</a:t>
            </a:r>
            <a:endParaRPr lang="en-US" sz="2000" dirty="0"/>
          </a:p>
          <a:p>
            <a:pPr lvl="1" fontAlgn="base"/>
            <a:endParaRPr lang="en-US" dirty="0"/>
          </a:p>
          <a:p>
            <a:pPr fontAlgn="base"/>
            <a:endParaRPr lang="en-US" sz="2400" dirty="0"/>
          </a:p>
        </p:txBody>
      </p:sp>
      <p:sp>
        <p:nvSpPr>
          <p:cNvPr id="8" name="Date Placeholder 7"/>
          <p:cNvSpPr>
            <a:spLocks noGrp="1"/>
          </p:cNvSpPr>
          <p:nvPr>
            <p:ph type="dt" sz="half" idx="10"/>
          </p:nvPr>
        </p:nvSpPr>
        <p:spPr/>
        <p:txBody>
          <a:bodyPr/>
          <a:lstStyle/>
          <a:p>
            <a:fld id="{FAB3F515-AAFF-4986-B97A-25279DD87064}"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20</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7744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Raster Displays</a:t>
            </a:r>
            <a:endParaRPr lang="en-US" b="1" dirty="0"/>
          </a:p>
        </p:txBody>
      </p:sp>
      <p:sp>
        <p:nvSpPr>
          <p:cNvPr id="7" name="Content Placeholder 6"/>
          <p:cNvSpPr>
            <a:spLocks noGrp="1"/>
          </p:cNvSpPr>
          <p:nvPr>
            <p:ph sz="quarter" idx="1"/>
          </p:nvPr>
        </p:nvSpPr>
        <p:spPr/>
        <p:txBody>
          <a:bodyPr>
            <a:noAutofit/>
          </a:bodyPr>
          <a:lstStyle/>
          <a:p>
            <a:pPr fontAlgn="base"/>
            <a:r>
              <a:rPr lang="en-US" sz="2400" dirty="0"/>
              <a:t>The screen image is maintained by repeatedly scanning the same image by </a:t>
            </a:r>
            <a:r>
              <a:rPr lang="en-US" sz="2400" dirty="0">
                <a:solidFill>
                  <a:srgbClr val="FF0000"/>
                </a:solidFill>
              </a:rPr>
              <a:t>refreshing of Screen</a:t>
            </a:r>
            <a:r>
              <a:rPr lang="en-US" sz="2400" dirty="0"/>
              <a:t>.</a:t>
            </a:r>
          </a:p>
          <a:p>
            <a:pPr fontAlgn="base"/>
            <a:r>
              <a:rPr lang="en-US" sz="2400" dirty="0">
                <a:solidFill>
                  <a:srgbClr val="FF0000"/>
                </a:solidFill>
              </a:rPr>
              <a:t>Frame Buffer </a:t>
            </a:r>
            <a:r>
              <a:rPr lang="en-US" sz="2400" dirty="0"/>
              <a:t>is a special area of memory is dedicated to graphics. It holds set of </a:t>
            </a:r>
            <a:r>
              <a:rPr lang="en-US" sz="2400" dirty="0">
                <a:solidFill>
                  <a:srgbClr val="FF0000"/>
                </a:solidFill>
              </a:rPr>
              <a:t>intensity values </a:t>
            </a:r>
            <a:r>
              <a:rPr lang="en-US" sz="2400" dirty="0"/>
              <a:t>for all the screen points</a:t>
            </a:r>
          </a:p>
          <a:p>
            <a:pPr fontAlgn="base"/>
            <a:r>
              <a:rPr lang="en-US" sz="2400" dirty="0"/>
              <a:t>That intensity is retrieved from frame buffer and display on screen one row at a time.</a:t>
            </a:r>
          </a:p>
          <a:p>
            <a:pPr fontAlgn="base"/>
            <a:r>
              <a:rPr lang="en-US" sz="2400" dirty="0"/>
              <a:t>Each screen point referred as </a:t>
            </a:r>
            <a:r>
              <a:rPr lang="en-US" sz="2400" dirty="0">
                <a:solidFill>
                  <a:srgbClr val="FF0000"/>
                </a:solidFill>
              </a:rPr>
              <a:t>pixel</a:t>
            </a:r>
            <a:r>
              <a:rPr lang="en-US" sz="2400" dirty="0"/>
              <a:t> or </a:t>
            </a:r>
            <a:r>
              <a:rPr lang="en-US" sz="2400" dirty="0" err="1">
                <a:solidFill>
                  <a:srgbClr val="FF0000"/>
                </a:solidFill>
              </a:rPr>
              <a:t>Pel</a:t>
            </a:r>
            <a:r>
              <a:rPr lang="en-US" sz="2400" dirty="0"/>
              <a:t> (Picture Element).</a:t>
            </a:r>
          </a:p>
          <a:p>
            <a:pPr fontAlgn="base"/>
            <a:r>
              <a:rPr lang="en-US" sz="2400" dirty="0"/>
              <a:t>Each pixel can be specified by its row and column Numbers.</a:t>
            </a:r>
          </a:p>
        </p:txBody>
      </p:sp>
      <p:sp>
        <p:nvSpPr>
          <p:cNvPr id="8" name="Date Placeholder 7"/>
          <p:cNvSpPr>
            <a:spLocks noGrp="1"/>
          </p:cNvSpPr>
          <p:nvPr>
            <p:ph type="dt" sz="half" idx="10"/>
          </p:nvPr>
        </p:nvSpPr>
        <p:spPr/>
        <p:txBody>
          <a:bodyPr/>
          <a:lstStyle/>
          <a:p>
            <a:fld id="{107FCDC8-DF6B-48E2-8625-4736D06168D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21</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7744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Vector vs Raster Displays</a:t>
            </a:r>
            <a:endParaRPr lang="en-US" b="1" dirty="0"/>
          </a:p>
        </p:txBody>
      </p:sp>
      <p:pic>
        <p:nvPicPr>
          <p:cNvPr id="2" name="Content Placeholder 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1524000"/>
            <a:ext cx="7543800" cy="4843914"/>
          </a:xfrm>
        </p:spPr>
      </p:pic>
      <p:sp>
        <p:nvSpPr>
          <p:cNvPr id="8" name="Date Placeholder 7"/>
          <p:cNvSpPr>
            <a:spLocks noGrp="1"/>
          </p:cNvSpPr>
          <p:nvPr>
            <p:ph type="dt" sz="half" idx="10"/>
          </p:nvPr>
        </p:nvSpPr>
        <p:spPr/>
        <p:txBody>
          <a:bodyPr/>
          <a:lstStyle/>
          <a:p>
            <a:fld id="{107FCDC8-DF6B-48E2-8625-4736D06168D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22</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68398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Color CRT Monitors</a:t>
            </a:r>
            <a:endParaRPr lang="en-US" b="1" dirty="0"/>
          </a:p>
        </p:txBody>
      </p:sp>
      <p:sp>
        <p:nvSpPr>
          <p:cNvPr id="7" name="Content Placeholder 6"/>
          <p:cNvSpPr>
            <a:spLocks noGrp="1"/>
          </p:cNvSpPr>
          <p:nvPr>
            <p:ph sz="quarter" idx="1"/>
          </p:nvPr>
        </p:nvSpPr>
        <p:spPr/>
        <p:txBody>
          <a:bodyPr>
            <a:noAutofit/>
          </a:bodyPr>
          <a:lstStyle/>
          <a:p>
            <a:r>
              <a:rPr lang="en-US" sz="2200" dirty="0"/>
              <a:t>Displays color pictures by using combination of phosphors that emit different colored light.</a:t>
            </a:r>
          </a:p>
          <a:p>
            <a:r>
              <a:rPr lang="en-US" sz="2200" dirty="0"/>
              <a:t>Two techniques for producing color displays on CRT:</a:t>
            </a:r>
          </a:p>
          <a:p>
            <a:pPr lvl="1"/>
            <a:r>
              <a:rPr lang="en-US" sz="2000" dirty="0"/>
              <a:t>Beam Penetration Method</a:t>
            </a:r>
          </a:p>
          <a:p>
            <a:pPr lvl="1"/>
            <a:r>
              <a:rPr lang="en-US" sz="2000" dirty="0"/>
              <a:t>Shadow Mask Method</a:t>
            </a:r>
          </a:p>
        </p:txBody>
      </p:sp>
      <p:sp>
        <p:nvSpPr>
          <p:cNvPr id="8" name="Date Placeholder 7"/>
          <p:cNvSpPr>
            <a:spLocks noGrp="1"/>
          </p:cNvSpPr>
          <p:nvPr>
            <p:ph type="dt" sz="half" idx="10"/>
          </p:nvPr>
        </p:nvSpPr>
        <p:spPr/>
        <p:txBody>
          <a:bodyPr/>
          <a:lstStyle/>
          <a:p>
            <a:fld id="{107FCDC8-DF6B-48E2-8625-4736D06168D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23</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317197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Beam Penetration Method</a:t>
            </a:r>
          </a:p>
        </p:txBody>
      </p:sp>
      <p:sp>
        <p:nvSpPr>
          <p:cNvPr id="7" name="Content Placeholder 6"/>
          <p:cNvSpPr>
            <a:spLocks noGrp="1"/>
          </p:cNvSpPr>
          <p:nvPr>
            <p:ph sz="quarter" idx="1"/>
          </p:nvPr>
        </p:nvSpPr>
        <p:spPr/>
        <p:txBody>
          <a:bodyPr>
            <a:noAutofit/>
          </a:bodyPr>
          <a:lstStyle/>
          <a:p>
            <a:r>
              <a:rPr lang="en-US" sz="2200" dirty="0"/>
              <a:t>Used with </a:t>
            </a:r>
            <a:r>
              <a:rPr lang="en-US" sz="2200" i="1" dirty="0">
                <a:solidFill>
                  <a:srgbClr val="FF0000"/>
                </a:solidFill>
              </a:rPr>
              <a:t>random scan monitors</a:t>
            </a:r>
          </a:p>
          <a:p>
            <a:r>
              <a:rPr lang="en-US" sz="2200" dirty="0"/>
              <a:t>The screen has two layers of phosphor</a:t>
            </a:r>
            <a:r>
              <a:rPr lang="en-US" sz="2200" i="1" dirty="0"/>
              <a:t>: usually </a:t>
            </a:r>
            <a:r>
              <a:rPr lang="en-US" sz="2200" i="1" dirty="0">
                <a:solidFill>
                  <a:srgbClr val="FF0000"/>
                </a:solidFill>
              </a:rPr>
              <a:t>red</a:t>
            </a:r>
            <a:r>
              <a:rPr lang="en-US" sz="2200" i="1" dirty="0"/>
              <a:t> and </a:t>
            </a:r>
            <a:r>
              <a:rPr lang="en-US" sz="2200" i="1" dirty="0">
                <a:solidFill>
                  <a:srgbClr val="00B050"/>
                </a:solidFill>
              </a:rPr>
              <a:t>green</a:t>
            </a:r>
          </a:p>
          <a:p>
            <a:r>
              <a:rPr lang="en-US" sz="2200" dirty="0"/>
              <a:t>Color depends on </a:t>
            </a:r>
            <a:r>
              <a:rPr lang="en-US" sz="2200" dirty="0">
                <a:solidFill>
                  <a:srgbClr val="FF0000"/>
                </a:solidFill>
              </a:rPr>
              <a:t>how far </a:t>
            </a:r>
            <a:r>
              <a:rPr lang="en-US" sz="2200" dirty="0"/>
              <a:t>the electron beam penetrates through the two layers</a:t>
            </a:r>
          </a:p>
          <a:p>
            <a:endParaRPr lang="en-US" sz="2200" i="1" dirty="0"/>
          </a:p>
        </p:txBody>
      </p:sp>
      <p:sp>
        <p:nvSpPr>
          <p:cNvPr id="8" name="Date Placeholder 7"/>
          <p:cNvSpPr>
            <a:spLocks noGrp="1"/>
          </p:cNvSpPr>
          <p:nvPr>
            <p:ph type="dt" sz="half" idx="10"/>
          </p:nvPr>
        </p:nvSpPr>
        <p:spPr/>
        <p:txBody>
          <a:bodyPr/>
          <a:lstStyle/>
          <a:p>
            <a:fld id="{107FCDC8-DF6B-48E2-8625-4736D06168D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24</a:t>
            </a:fld>
            <a:endParaRPr lang="en-US"/>
          </a:p>
        </p:txBody>
      </p:sp>
      <p:sp>
        <p:nvSpPr>
          <p:cNvPr id="10" name="Footer Placeholder 9"/>
          <p:cNvSpPr>
            <a:spLocks noGrp="1"/>
          </p:cNvSpPr>
          <p:nvPr>
            <p:ph type="ftr" sz="quarter" idx="11"/>
          </p:nvPr>
        </p:nvSpPr>
        <p:spPr/>
        <p:txBody>
          <a:bodyPr/>
          <a:lstStyle/>
          <a:p>
            <a:r>
              <a:rPr lang="en-US"/>
              <a:t>Graphics Hardware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408218"/>
            <a:ext cx="5943600" cy="2531213"/>
          </a:xfrm>
          <a:prstGeom prst="rect">
            <a:avLst/>
          </a:prstGeom>
        </p:spPr>
      </p:pic>
    </p:spTree>
    <p:extLst>
      <p:ext uri="{BB962C8B-B14F-4D97-AF65-F5344CB8AC3E}">
        <p14:creationId xmlns:p14="http://schemas.microsoft.com/office/powerpoint/2010/main" val="1246659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Beam Penetration Method(cont.)</a:t>
            </a:r>
          </a:p>
        </p:txBody>
      </p:sp>
      <p:sp>
        <p:nvSpPr>
          <p:cNvPr id="7" name="Content Placeholder 6"/>
          <p:cNvSpPr>
            <a:spLocks noGrp="1"/>
          </p:cNvSpPr>
          <p:nvPr>
            <p:ph sz="quarter" idx="1"/>
          </p:nvPr>
        </p:nvSpPr>
        <p:spPr/>
        <p:txBody>
          <a:bodyPr>
            <a:noAutofit/>
          </a:bodyPr>
          <a:lstStyle/>
          <a:p>
            <a:r>
              <a:rPr lang="en-US" sz="2400" dirty="0"/>
              <a:t>The speed of electrons – beam acceleration voltage.</a:t>
            </a:r>
          </a:p>
          <a:p>
            <a:r>
              <a:rPr lang="en-US" sz="2400" dirty="0"/>
              <a:t>Slow Electrons      </a:t>
            </a:r>
            <a:r>
              <a:rPr lang="en-US" sz="2400" i="1" dirty="0"/>
              <a:t>Red</a:t>
            </a:r>
            <a:r>
              <a:rPr lang="en-US" sz="2400" dirty="0"/>
              <a:t> color</a:t>
            </a:r>
          </a:p>
          <a:p>
            <a:r>
              <a:rPr lang="en-US" sz="2400" dirty="0"/>
              <a:t>Fast Electrons       </a:t>
            </a:r>
            <a:r>
              <a:rPr lang="en-US" sz="2400" i="1" dirty="0"/>
              <a:t>Green</a:t>
            </a:r>
            <a:r>
              <a:rPr lang="en-US" sz="2400" dirty="0"/>
              <a:t> color</a:t>
            </a:r>
          </a:p>
          <a:p>
            <a:r>
              <a:rPr lang="en-US" sz="2400" dirty="0"/>
              <a:t>Intermediate Speed Electrons      </a:t>
            </a:r>
            <a:r>
              <a:rPr lang="en-US" sz="2400" i="1" dirty="0"/>
              <a:t>Yellow</a:t>
            </a:r>
            <a:r>
              <a:rPr lang="en-US" sz="2400" dirty="0"/>
              <a:t> and </a:t>
            </a:r>
            <a:r>
              <a:rPr lang="en-US" sz="2400" i="1" dirty="0"/>
              <a:t>orange</a:t>
            </a:r>
            <a:r>
              <a:rPr lang="en-US" sz="2400" dirty="0"/>
              <a:t> colors</a:t>
            </a:r>
          </a:p>
          <a:p>
            <a:r>
              <a:rPr lang="en-US" sz="2400" dirty="0"/>
              <a:t>Quality of Picture is </a:t>
            </a:r>
            <a:r>
              <a:rPr lang="en-US" sz="2400" i="1" dirty="0"/>
              <a:t>not so good </a:t>
            </a:r>
            <a:r>
              <a:rPr lang="en-US" sz="2400" dirty="0"/>
              <a:t>and is </a:t>
            </a:r>
            <a:r>
              <a:rPr lang="en-US" sz="2400" i="1" dirty="0"/>
              <a:t>inexpensive</a:t>
            </a:r>
            <a:r>
              <a:rPr lang="en-US" sz="2400" dirty="0"/>
              <a:t>.</a:t>
            </a:r>
          </a:p>
          <a:p>
            <a:r>
              <a:rPr lang="en-US" sz="2400" dirty="0"/>
              <a:t>Can display only </a:t>
            </a:r>
            <a:r>
              <a:rPr lang="en-US" sz="2400" i="1" dirty="0"/>
              <a:t>four colors</a:t>
            </a:r>
            <a:r>
              <a:rPr lang="en-US" sz="2400" dirty="0"/>
              <a:t>.</a:t>
            </a:r>
            <a:endParaRPr lang="en-US" sz="2200" dirty="0"/>
          </a:p>
        </p:txBody>
      </p:sp>
      <p:sp>
        <p:nvSpPr>
          <p:cNvPr id="8" name="Date Placeholder 7"/>
          <p:cNvSpPr>
            <a:spLocks noGrp="1"/>
          </p:cNvSpPr>
          <p:nvPr>
            <p:ph type="dt" sz="half" idx="10"/>
          </p:nvPr>
        </p:nvSpPr>
        <p:spPr/>
        <p:txBody>
          <a:bodyPr/>
          <a:lstStyle/>
          <a:p>
            <a:fld id="{107FCDC8-DF6B-48E2-8625-4736D06168D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25</a:t>
            </a:fld>
            <a:endParaRPr lang="en-US"/>
          </a:p>
        </p:txBody>
      </p:sp>
      <p:sp>
        <p:nvSpPr>
          <p:cNvPr id="10" name="Footer Placeholder 9"/>
          <p:cNvSpPr>
            <a:spLocks noGrp="1"/>
          </p:cNvSpPr>
          <p:nvPr>
            <p:ph type="ftr" sz="quarter" idx="11"/>
          </p:nvPr>
        </p:nvSpPr>
        <p:spPr/>
        <p:txBody>
          <a:bodyPr/>
          <a:lstStyle/>
          <a:p>
            <a:r>
              <a:rPr lang="en-US"/>
              <a:t>Graphics Hardware</a:t>
            </a:r>
          </a:p>
        </p:txBody>
      </p:sp>
      <p:sp>
        <p:nvSpPr>
          <p:cNvPr id="11" name="Right Arrow 10"/>
          <p:cNvSpPr/>
          <p:nvPr/>
        </p:nvSpPr>
        <p:spPr>
          <a:xfrm>
            <a:off x="2715491" y="2140528"/>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715491" y="2590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724407" y="305492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546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Shadow-Mask Method</a:t>
            </a:r>
            <a:endParaRPr lang="en-US" b="1" dirty="0"/>
          </a:p>
        </p:txBody>
      </p:sp>
      <p:sp>
        <p:nvSpPr>
          <p:cNvPr id="7" name="Content Placeholder 6"/>
          <p:cNvSpPr>
            <a:spLocks noGrp="1"/>
          </p:cNvSpPr>
          <p:nvPr>
            <p:ph sz="quarter" idx="1"/>
          </p:nvPr>
        </p:nvSpPr>
        <p:spPr/>
        <p:txBody>
          <a:bodyPr>
            <a:noAutofit/>
          </a:bodyPr>
          <a:lstStyle/>
          <a:p>
            <a:r>
              <a:rPr lang="en-US" sz="2200" dirty="0"/>
              <a:t>Color CRTs have</a:t>
            </a:r>
          </a:p>
          <a:p>
            <a:pPr lvl="1"/>
            <a:r>
              <a:rPr lang="en-US" dirty="0"/>
              <a:t> </a:t>
            </a:r>
            <a:r>
              <a:rPr lang="en-US" dirty="0">
                <a:solidFill>
                  <a:srgbClr val="FF0000"/>
                </a:solidFill>
              </a:rPr>
              <a:t>Three</a:t>
            </a:r>
            <a:r>
              <a:rPr lang="en-US" dirty="0"/>
              <a:t> electron guns</a:t>
            </a:r>
          </a:p>
          <a:p>
            <a:pPr lvl="1"/>
            <a:r>
              <a:rPr lang="en-US" dirty="0"/>
              <a:t>A metal </a:t>
            </a:r>
            <a:r>
              <a:rPr lang="en-US" dirty="0">
                <a:solidFill>
                  <a:srgbClr val="FF0000"/>
                </a:solidFill>
              </a:rPr>
              <a:t>shadow mask </a:t>
            </a:r>
            <a:r>
              <a:rPr lang="en-US" dirty="0"/>
              <a:t>to differentiate the beams</a:t>
            </a:r>
          </a:p>
        </p:txBody>
      </p:sp>
      <p:sp>
        <p:nvSpPr>
          <p:cNvPr id="8" name="Date Placeholder 7"/>
          <p:cNvSpPr>
            <a:spLocks noGrp="1"/>
          </p:cNvSpPr>
          <p:nvPr>
            <p:ph type="dt" sz="half" idx="10"/>
          </p:nvPr>
        </p:nvSpPr>
        <p:spPr/>
        <p:txBody>
          <a:bodyPr/>
          <a:lstStyle/>
          <a:p>
            <a:fld id="{107FCDC8-DF6B-48E2-8625-4736D06168D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26</a:t>
            </a:fld>
            <a:endParaRPr lang="en-US"/>
          </a:p>
        </p:txBody>
      </p:sp>
      <p:sp>
        <p:nvSpPr>
          <p:cNvPr id="10" name="Footer Placeholder 9"/>
          <p:cNvSpPr>
            <a:spLocks noGrp="1"/>
          </p:cNvSpPr>
          <p:nvPr>
            <p:ph type="ftr" sz="quarter" idx="11"/>
          </p:nvPr>
        </p:nvSpPr>
        <p:spPr/>
        <p:txBody>
          <a:bodyPr/>
          <a:lstStyle/>
          <a:p>
            <a:r>
              <a:rPr lang="en-US"/>
              <a:t>Graphics Hardware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4" y="2989767"/>
            <a:ext cx="35433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217" y="3124200"/>
            <a:ext cx="4019815" cy="261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659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Shadow-Mask Method</a:t>
            </a:r>
            <a:endParaRPr lang="en-US" b="1" dirty="0"/>
          </a:p>
        </p:txBody>
      </p:sp>
      <p:sp>
        <p:nvSpPr>
          <p:cNvPr id="7" name="Content Placeholder 6"/>
          <p:cNvSpPr>
            <a:spLocks noGrp="1"/>
          </p:cNvSpPr>
          <p:nvPr>
            <p:ph sz="quarter" idx="1"/>
          </p:nvPr>
        </p:nvSpPr>
        <p:spPr/>
        <p:txBody>
          <a:bodyPr>
            <a:noAutofit/>
          </a:bodyPr>
          <a:lstStyle/>
          <a:p>
            <a:r>
              <a:rPr lang="en-US" sz="2100" dirty="0"/>
              <a:t>Uses Red, green and Blue-in suitable proportions to get a combination of colors</a:t>
            </a:r>
          </a:p>
          <a:p>
            <a:r>
              <a:rPr lang="en-US" sz="2100" dirty="0"/>
              <a:t>Three electron gun placed one by the side of the other to form a triangle or a </a:t>
            </a:r>
            <a:r>
              <a:rPr lang="en-US" sz="2100" dirty="0">
                <a:solidFill>
                  <a:srgbClr val="FF0000"/>
                </a:solidFill>
              </a:rPr>
              <a:t>“Delta”</a:t>
            </a:r>
          </a:p>
          <a:p>
            <a:r>
              <a:rPr lang="en-US" sz="2100" dirty="0"/>
              <a:t>Each pixel point on the screen is also made up of 3 types of phosphors to produce red, blue and green colors.</a:t>
            </a:r>
          </a:p>
          <a:p>
            <a:r>
              <a:rPr lang="en-US" sz="2100" dirty="0"/>
              <a:t>Before the phosphor screen is a metal screen, called a </a:t>
            </a:r>
            <a:r>
              <a:rPr lang="en-US" sz="2100" dirty="0">
                <a:solidFill>
                  <a:srgbClr val="FF0000"/>
                </a:solidFill>
              </a:rPr>
              <a:t>“shadow mask”</a:t>
            </a:r>
            <a:r>
              <a:rPr lang="en-US" sz="2100" dirty="0"/>
              <a:t>.</a:t>
            </a:r>
          </a:p>
          <a:p>
            <a:r>
              <a:rPr lang="en-US" sz="2100" dirty="0"/>
              <a:t>The 3 electron beams are deflected and focused as a group onto the shadow mask, which contains a series of holes aligned with the phosphor-dot patterns.</a:t>
            </a:r>
          </a:p>
          <a:p>
            <a:r>
              <a:rPr lang="en-US" sz="2100" dirty="0"/>
              <a:t>The 3 beams pass through a hole in the shadow mask and activate a </a:t>
            </a:r>
            <a:r>
              <a:rPr lang="en-US" sz="2100" dirty="0">
                <a:solidFill>
                  <a:srgbClr val="FF0000"/>
                </a:solidFill>
              </a:rPr>
              <a:t>dot triangle</a:t>
            </a:r>
            <a:r>
              <a:rPr lang="en-US" sz="2100" dirty="0"/>
              <a:t>, which appears as a small color spot on the screen.</a:t>
            </a:r>
          </a:p>
        </p:txBody>
      </p:sp>
      <p:sp>
        <p:nvSpPr>
          <p:cNvPr id="8" name="Date Placeholder 7"/>
          <p:cNvSpPr>
            <a:spLocks noGrp="1"/>
          </p:cNvSpPr>
          <p:nvPr>
            <p:ph type="dt" sz="half" idx="10"/>
          </p:nvPr>
        </p:nvSpPr>
        <p:spPr/>
        <p:txBody>
          <a:bodyPr/>
          <a:lstStyle/>
          <a:p>
            <a:fld id="{107FCDC8-DF6B-48E2-8625-4736D06168D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27</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362370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Reference</a:t>
            </a:r>
            <a:endParaRPr lang="en-US" b="1" dirty="0"/>
          </a:p>
        </p:txBody>
      </p:sp>
      <p:sp>
        <p:nvSpPr>
          <p:cNvPr id="7" name="Content Placeholder 6"/>
          <p:cNvSpPr>
            <a:spLocks noGrp="1"/>
          </p:cNvSpPr>
          <p:nvPr>
            <p:ph sz="quarter" idx="1"/>
          </p:nvPr>
        </p:nvSpPr>
        <p:spPr/>
        <p:txBody>
          <a:bodyPr>
            <a:normAutofit/>
          </a:bodyPr>
          <a:lstStyle/>
          <a:p>
            <a:pPr>
              <a:lnSpc>
                <a:spcPct val="80000"/>
              </a:lnSpc>
            </a:pPr>
            <a:r>
              <a:rPr lang="en-US" altLang="en-US" sz="2000" b="1" dirty="0">
                <a:latin typeface="+mj-lt"/>
                <a:cs typeface="Times New Roman" pitchFamily="18" charset="0"/>
              </a:rPr>
              <a:t>Computer Graphics</a:t>
            </a:r>
          </a:p>
          <a:p>
            <a:pPr marL="800100" lvl="1" indent="-342900">
              <a:lnSpc>
                <a:spcPct val="80000"/>
              </a:lnSpc>
              <a:buFont typeface="Courier New" pitchFamily="49" charset="0"/>
              <a:buChar char="o"/>
            </a:pPr>
            <a:r>
              <a:rPr lang="en-US" altLang="en-US" sz="2000" dirty="0">
                <a:solidFill>
                  <a:schemeClr val="tx1"/>
                </a:solidFill>
                <a:latin typeface="+mj-lt"/>
                <a:cs typeface="Times New Roman" pitchFamily="18" charset="0"/>
              </a:rPr>
              <a:t>Donald Hearn, M Pauline Baker</a:t>
            </a:r>
          </a:p>
          <a:p>
            <a:pPr marL="800100" lvl="1" indent="-342900">
              <a:lnSpc>
                <a:spcPct val="80000"/>
              </a:lnSpc>
              <a:buFont typeface="Courier New" pitchFamily="49" charset="0"/>
              <a:buChar char="o"/>
            </a:pPr>
            <a:r>
              <a:rPr lang="en-US" altLang="en-US" sz="2000" dirty="0">
                <a:solidFill>
                  <a:schemeClr val="tx1"/>
                </a:solidFill>
                <a:latin typeface="+mj-lt"/>
                <a:cs typeface="Times New Roman" pitchFamily="18" charset="0"/>
              </a:rPr>
              <a:t>Pearson Education</a:t>
            </a:r>
          </a:p>
          <a:p>
            <a:pPr marL="0" lvl="0" indent="0">
              <a:lnSpc>
                <a:spcPct val="80000"/>
              </a:lnSpc>
              <a:buClr>
                <a:srgbClr val="D16349"/>
              </a:buClr>
              <a:buNone/>
            </a:pPr>
            <a:endParaRPr lang="en-US" altLang="en-US" sz="2000" b="1" dirty="0">
              <a:solidFill>
                <a:prstClr val="black"/>
              </a:solidFill>
              <a:latin typeface="Times New Roman" pitchFamily="18" charset="0"/>
              <a:cs typeface="Times New Roman" pitchFamily="18" charset="0"/>
            </a:endParaRPr>
          </a:p>
          <a:p>
            <a:pPr marL="800100" lvl="1" indent="-342900">
              <a:lnSpc>
                <a:spcPct val="80000"/>
              </a:lnSpc>
              <a:buFont typeface="Courier New" pitchFamily="49" charset="0"/>
              <a:buChar char="o"/>
            </a:pPr>
            <a:endParaRPr lang="en-US" altLang="en-US" sz="2000" dirty="0">
              <a:solidFill>
                <a:schemeClr val="tx1"/>
              </a:solidFill>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378B18D4-9CCE-4041-9DB7-526E330DBCE6}"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28</a:t>
            </a:fld>
            <a:endParaRPr lang="en-US"/>
          </a:p>
        </p:txBody>
      </p:sp>
      <p:sp>
        <p:nvSpPr>
          <p:cNvPr id="10" name="Footer Placeholder 9"/>
          <p:cNvSpPr>
            <a:spLocks noGrp="1"/>
          </p:cNvSpPr>
          <p:nvPr>
            <p:ph type="ftr" sz="quarter" idx="11"/>
          </p:nvPr>
        </p:nvSpPr>
        <p:spPr/>
        <p:txBody>
          <a:bodyPr/>
          <a:lstStyle/>
          <a:p>
            <a:r>
              <a:rPr lang="en-US"/>
              <a:t>Introduction to CG</a:t>
            </a:r>
          </a:p>
        </p:txBody>
      </p:sp>
    </p:spTree>
    <p:extLst>
      <p:ext uri="{BB962C8B-B14F-4D97-AF65-F5344CB8AC3E}">
        <p14:creationId xmlns:p14="http://schemas.microsoft.com/office/powerpoint/2010/main" val="36268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Input Devices</a:t>
            </a:r>
            <a:endParaRPr lang="en-US" b="1" dirty="0"/>
          </a:p>
        </p:txBody>
      </p:sp>
      <p:sp>
        <p:nvSpPr>
          <p:cNvPr id="7" name="Content Placeholder 6"/>
          <p:cNvSpPr>
            <a:spLocks noGrp="1"/>
          </p:cNvSpPr>
          <p:nvPr>
            <p:ph sz="quarter" idx="1"/>
          </p:nvPr>
        </p:nvSpPr>
        <p:spPr/>
        <p:txBody>
          <a:bodyPr>
            <a:normAutofit/>
          </a:bodyPr>
          <a:lstStyle/>
          <a:p>
            <a:r>
              <a:rPr lang="en-US" sz="2200" dirty="0">
                <a:solidFill>
                  <a:srgbClr val="000000"/>
                </a:solidFill>
                <a:latin typeface="+mj-lt"/>
                <a:cs typeface="Times New Roman" pitchFamily="18" charset="0"/>
              </a:rPr>
              <a:t>Most systems have a keyboard and one or more additional devices specially designed for interactive input. This includes:</a:t>
            </a:r>
          </a:p>
          <a:p>
            <a:pPr lvl="1"/>
            <a:r>
              <a:rPr lang="en-US" dirty="0">
                <a:solidFill>
                  <a:schemeClr val="bg2">
                    <a:lumMod val="50000"/>
                  </a:schemeClr>
                </a:solidFill>
                <a:latin typeface="+mj-lt"/>
                <a:cs typeface="Times New Roman" pitchFamily="18" charset="0"/>
              </a:rPr>
              <a:t>Touch Panels</a:t>
            </a:r>
          </a:p>
          <a:p>
            <a:pPr lvl="1"/>
            <a:r>
              <a:rPr lang="en-US" dirty="0">
                <a:solidFill>
                  <a:schemeClr val="bg2">
                    <a:lumMod val="50000"/>
                  </a:schemeClr>
                </a:solidFill>
                <a:latin typeface="+mj-lt"/>
                <a:cs typeface="Times New Roman" pitchFamily="18" charset="0"/>
              </a:rPr>
              <a:t>Light Pens</a:t>
            </a:r>
          </a:p>
          <a:p>
            <a:pPr lvl="1"/>
            <a:r>
              <a:rPr lang="en-US" dirty="0">
                <a:solidFill>
                  <a:schemeClr val="bg2">
                    <a:lumMod val="50000"/>
                  </a:schemeClr>
                </a:solidFill>
                <a:latin typeface="+mj-lt"/>
                <a:cs typeface="Times New Roman" pitchFamily="18" charset="0"/>
              </a:rPr>
              <a:t>Graphics Tablets</a:t>
            </a:r>
          </a:p>
          <a:p>
            <a:pPr lvl="1"/>
            <a:r>
              <a:rPr lang="en-US" dirty="0">
                <a:solidFill>
                  <a:schemeClr val="bg2">
                    <a:lumMod val="50000"/>
                  </a:schemeClr>
                </a:solidFill>
                <a:latin typeface="+mj-lt"/>
                <a:cs typeface="Times New Roman" pitchFamily="18" charset="0"/>
              </a:rPr>
              <a:t>Micro-Phone</a:t>
            </a:r>
          </a:p>
          <a:p>
            <a:pPr lvl="1"/>
            <a:r>
              <a:rPr lang="en-US" dirty="0">
                <a:solidFill>
                  <a:schemeClr val="bg2">
                    <a:lumMod val="50000"/>
                  </a:schemeClr>
                </a:solidFill>
                <a:latin typeface="+mj-lt"/>
                <a:cs typeface="Times New Roman" pitchFamily="18" charset="0"/>
              </a:rPr>
              <a:t>Film Recorder</a:t>
            </a:r>
          </a:p>
          <a:p>
            <a:pPr lvl="1"/>
            <a:r>
              <a:rPr lang="en-US" dirty="0">
                <a:solidFill>
                  <a:schemeClr val="bg2">
                    <a:lumMod val="50000"/>
                  </a:schemeClr>
                </a:solidFill>
                <a:latin typeface="+mj-lt"/>
                <a:cs typeface="Times New Roman" pitchFamily="18" charset="0"/>
              </a:rPr>
              <a:t>Mouse</a:t>
            </a:r>
          </a:p>
          <a:p>
            <a:pPr lvl="1"/>
            <a:r>
              <a:rPr lang="en-US" dirty="0">
                <a:solidFill>
                  <a:schemeClr val="bg2">
                    <a:lumMod val="50000"/>
                  </a:schemeClr>
                </a:solidFill>
                <a:latin typeface="+mj-lt"/>
                <a:cs typeface="Times New Roman" pitchFamily="18" charset="0"/>
              </a:rPr>
              <a:t>Joysticks</a:t>
            </a:r>
          </a:p>
          <a:p>
            <a:pPr lvl="1"/>
            <a:r>
              <a:rPr lang="en-US" dirty="0">
                <a:solidFill>
                  <a:schemeClr val="bg2">
                    <a:lumMod val="50000"/>
                  </a:schemeClr>
                </a:solidFill>
                <a:latin typeface="+mj-lt"/>
                <a:cs typeface="Times New Roman" pitchFamily="18" charset="0"/>
              </a:rPr>
              <a:t>Data Gloves</a:t>
            </a:r>
          </a:p>
        </p:txBody>
      </p:sp>
      <p:sp>
        <p:nvSpPr>
          <p:cNvPr id="8" name="Date Placeholder 7"/>
          <p:cNvSpPr>
            <a:spLocks noGrp="1"/>
          </p:cNvSpPr>
          <p:nvPr>
            <p:ph type="dt" sz="half" idx="10"/>
          </p:nvPr>
        </p:nvSpPr>
        <p:spPr/>
        <p:txBody>
          <a:bodyPr/>
          <a:lstStyle/>
          <a:p>
            <a:fld id="{759E970D-FEE5-4B68-A1E8-6FD9D1CE35B7}"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3</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360102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59C3A5A-6DCC-49F4-BD16-8F4522B1A9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9712" y="1810545"/>
            <a:ext cx="1853711" cy="1314450"/>
          </a:xfrm>
          <a:prstGeom prst="rect">
            <a:avLst/>
          </a:prstGeom>
        </p:spPr>
      </p:pic>
      <p:sp>
        <p:nvSpPr>
          <p:cNvPr id="6" name="Title 5"/>
          <p:cNvSpPr>
            <a:spLocks noGrp="1"/>
          </p:cNvSpPr>
          <p:nvPr>
            <p:ph type="title"/>
          </p:nvPr>
        </p:nvSpPr>
        <p:spPr/>
        <p:txBody>
          <a:bodyPr/>
          <a:lstStyle/>
          <a:p>
            <a:r>
              <a:rPr lang="en-US" dirty="0">
                <a:solidFill>
                  <a:srgbClr val="7B999A"/>
                </a:solidFill>
              </a:rPr>
              <a:t>Input Devices</a:t>
            </a:r>
            <a:endParaRPr lang="en-US" b="1" dirty="0"/>
          </a:p>
        </p:txBody>
      </p:sp>
      <p:sp>
        <p:nvSpPr>
          <p:cNvPr id="8" name="Date Placeholder 7"/>
          <p:cNvSpPr>
            <a:spLocks noGrp="1"/>
          </p:cNvSpPr>
          <p:nvPr>
            <p:ph type="dt" sz="half" idx="10"/>
          </p:nvPr>
        </p:nvSpPr>
        <p:spPr/>
        <p:txBody>
          <a:bodyPr/>
          <a:lstStyle/>
          <a:p>
            <a:fld id="{24616C5A-B984-4052-9411-0DC7CA213155}"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4</a:t>
            </a:fld>
            <a:endParaRPr lang="en-US"/>
          </a:p>
        </p:txBody>
      </p:sp>
      <p:sp>
        <p:nvSpPr>
          <p:cNvPr id="10" name="Footer Placeholder 9"/>
          <p:cNvSpPr>
            <a:spLocks noGrp="1"/>
          </p:cNvSpPr>
          <p:nvPr>
            <p:ph type="ftr" sz="quarter" idx="11"/>
          </p:nvPr>
        </p:nvSpPr>
        <p:spPr/>
        <p:txBody>
          <a:bodyPr/>
          <a:lstStyle/>
          <a:p>
            <a:r>
              <a:rPr lang="en-US"/>
              <a:t>Graphics Hardware</a:t>
            </a:r>
          </a:p>
        </p:txBody>
      </p:sp>
      <p:pic>
        <p:nvPicPr>
          <p:cNvPr id="3" name="Picture 2">
            <a:extLst>
              <a:ext uri="{FF2B5EF4-FFF2-40B4-BE49-F238E27FC236}">
                <a16:creationId xmlns:a16="http://schemas.microsoft.com/office/drawing/2014/main" id="{98B7F1FB-461F-4148-A8DA-A8AA34956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744720"/>
            <a:ext cx="2362200" cy="1906633"/>
          </a:xfrm>
          <a:prstGeom prst="rect">
            <a:avLst/>
          </a:prstGeom>
        </p:spPr>
      </p:pic>
      <p:pic>
        <p:nvPicPr>
          <p:cNvPr id="5" name="Picture 4">
            <a:extLst>
              <a:ext uri="{FF2B5EF4-FFF2-40B4-BE49-F238E27FC236}">
                <a16:creationId xmlns:a16="http://schemas.microsoft.com/office/drawing/2014/main" id="{B79A04D9-4DD9-46F0-B836-C1F4A9153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1624" y="3684916"/>
            <a:ext cx="2146712" cy="2146712"/>
          </a:xfrm>
          <a:prstGeom prst="rect">
            <a:avLst/>
          </a:prstGeom>
        </p:spPr>
      </p:pic>
      <p:pic>
        <p:nvPicPr>
          <p:cNvPr id="12" name="Picture 11">
            <a:extLst>
              <a:ext uri="{FF2B5EF4-FFF2-40B4-BE49-F238E27FC236}">
                <a16:creationId xmlns:a16="http://schemas.microsoft.com/office/drawing/2014/main" id="{3C2E4CE9-61BC-4B1C-B73D-04C453E6F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1051" y="3790008"/>
            <a:ext cx="2728027" cy="2055114"/>
          </a:xfrm>
          <a:prstGeom prst="rect">
            <a:avLst/>
          </a:prstGeom>
        </p:spPr>
      </p:pic>
      <p:pic>
        <p:nvPicPr>
          <p:cNvPr id="14" name="Picture 13">
            <a:extLst>
              <a:ext uri="{FF2B5EF4-FFF2-40B4-BE49-F238E27FC236}">
                <a16:creationId xmlns:a16="http://schemas.microsoft.com/office/drawing/2014/main" id="{300AF2B4-71E2-4017-8497-FB7ED894AC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595" y="1930909"/>
            <a:ext cx="2855029" cy="1082401"/>
          </a:xfrm>
          <a:prstGeom prst="rect">
            <a:avLst/>
          </a:prstGeom>
        </p:spPr>
      </p:pic>
      <p:pic>
        <p:nvPicPr>
          <p:cNvPr id="16" name="Picture 15">
            <a:extLst>
              <a:ext uri="{FF2B5EF4-FFF2-40B4-BE49-F238E27FC236}">
                <a16:creationId xmlns:a16="http://schemas.microsoft.com/office/drawing/2014/main" id="{627B7FCB-89EB-43A0-BE79-F3500206675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08711" y="1839958"/>
            <a:ext cx="2475749" cy="1481550"/>
          </a:xfrm>
          <a:prstGeom prst="rect">
            <a:avLst/>
          </a:prstGeom>
        </p:spPr>
      </p:pic>
    </p:spTree>
    <p:extLst>
      <p:ext uri="{BB962C8B-B14F-4D97-AF65-F5344CB8AC3E}">
        <p14:creationId xmlns:p14="http://schemas.microsoft.com/office/powerpoint/2010/main" val="169906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Output Devices</a:t>
            </a:r>
            <a:endParaRPr lang="en-US" b="1" dirty="0"/>
          </a:p>
        </p:txBody>
      </p:sp>
      <p:sp>
        <p:nvSpPr>
          <p:cNvPr id="7" name="Content Placeholder 6"/>
          <p:cNvSpPr>
            <a:spLocks noGrp="1"/>
          </p:cNvSpPr>
          <p:nvPr>
            <p:ph sz="quarter" idx="1"/>
          </p:nvPr>
        </p:nvSpPr>
        <p:spPr/>
        <p:txBody>
          <a:bodyPr>
            <a:normAutofit/>
          </a:bodyPr>
          <a:lstStyle/>
          <a:p>
            <a:r>
              <a:rPr lang="en-US" sz="2200" dirty="0">
                <a:solidFill>
                  <a:srgbClr val="000000"/>
                </a:solidFill>
                <a:latin typeface="+mj-lt"/>
                <a:cs typeface="Times New Roman" pitchFamily="18" charset="0"/>
              </a:rPr>
              <a:t>Computer Graphics can use many different output devices or display devices:</a:t>
            </a:r>
          </a:p>
          <a:p>
            <a:pPr lvl="1"/>
            <a:r>
              <a:rPr lang="en-US" dirty="0">
                <a:solidFill>
                  <a:schemeClr val="bg2">
                    <a:lumMod val="50000"/>
                  </a:schemeClr>
                </a:solidFill>
                <a:latin typeface="+mj-lt"/>
                <a:cs typeface="Times New Roman" pitchFamily="18" charset="0"/>
              </a:rPr>
              <a:t>Cathode Ray Tube (CRT)</a:t>
            </a:r>
          </a:p>
          <a:p>
            <a:pPr lvl="1"/>
            <a:r>
              <a:rPr lang="en-US" dirty="0">
                <a:solidFill>
                  <a:schemeClr val="bg2">
                    <a:lumMod val="50000"/>
                  </a:schemeClr>
                </a:solidFill>
                <a:latin typeface="+mj-lt"/>
                <a:cs typeface="Times New Roman" pitchFamily="18" charset="0"/>
              </a:rPr>
              <a:t>Vector/Random Scan Display</a:t>
            </a:r>
          </a:p>
          <a:p>
            <a:pPr lvl="1"/>
            <a:r>
              <a:rPr lang="en-US" dirty="0">
                <a:solidFill>
                  <a:schemeClr val="bg2">
                    <a:lumMod val="50000"/>
                  </a:schemeClr>
                </a:solidFill>
                <a:latin typeface="+mj-lt"/>
                <a:cs typeface="Times New Roman" pitchFamily="18" charset="0"/>
              </a:rPr>
              <a:t>Raster Scan Display</a:t>
            </a:r>
          </a:p>
          <a:p>
            <a:pPr lvl="1"/>
            <a:r>
              <a:rPr lang="en-US" dirty="0">
                <a:solidFill>
                  <a:schemeClr val="bg2">
                    <a:lumMod val="50000"/>
                  </a:schemeClr>
                </a:solidFill>
                <a:latin typeface="+mj-lt"/>
                <a:cs typeface="Times New Roman" pitchFamily="18" charset="0"/>
              </a:rPr>
              <a:t>Colored Monitors</a:t>
            </a:r>
          </a:p>
          <a:p>
            <a:pPr lvl="1"/>
            <a:r>
              <a:rPr lang="en-US" dirty="0">
                <a:solidFill>
                  <a:schemeClr val="bg2">
                    <a:lumMod val="50000"/>
                  </a:schemeClr>
                </a:solidFill>
                <a:latin typeface="+mj-lt"/>
                <a:cs typeface="Times New Roman" pitchFamily="18" charset="0"/>
              </a:rPr>
              <a:t>LED, LCD, TFT Screens</a:t>
            </a:r>
          </a:p>
          <a:p>
            <a:pPr lvl="1"/>
            <a:endParaRPr lang="en-US" dirty="0">
              <a:solidFill>
                <a:schemeClr val="bg2">
                  <a:lumMod val="50000"/>
                </a:schemeClr>
              </a:solidFill>
              <a:latin typeface="+mj-lt"/>
              <a:cs typeface="Times New Roman" pitchFamily="18" charset="0"/>
            </a:endParaRPr>
          </a:p>
        </p:txBody>
      </p:sp>
      <p:sp>
        <p:nvSpPr>
          <p:cNvPr id="8" name="Date Placeholder 7"/>
          <p:cNvSpPr>
            <a:spLocks noGrp="1"/>
          </p:cNvSpPr>
          <p:nvPr>
            <p:ph type="dt" sz="half" idx="10"/>
          </p:nvPr>
        </p:nvSpPr>
        <p:spPr/>
        <p:txBody>
          <a:bodyPr/>
          <a:lstStyle/>
          <a:p>
            <a:fld id="{5B5AA7F6-1A1A-48D5-A906-62EE61E075FE}"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5</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321824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The Cathode Ray Tubes (CRTs)</a:t>
            </a:r>
            <a:endParaRPr lang="en-US" b="1" dirty="0"/>
          </a:p>
        </p:txBody>
      </p:sp>
      <p:sp>
        <p:nvSpPr>
          <p:cNvPr id="7" name="Content Placeholder 6"/>
          <p:cNvSpPr>
            <a:spLocks noGrp="1"/>
          </p:cNvSpPr>
          <p:nvPr>
            <p:ph sz="quarter" idx="1"/>
          </p:nvPr>
        </p:nvSpPr>
        <p:spPr/>
        <p:txBody>
          <a:bodyPr>
            <a:normAutofit/>
          </a:bodyPr>
          <a:lstStyle/>
          <a:p>
            <a:r>
              <a:rPr lang="en-US" sz="2200" dirty="0"/>
              <a:t>Most common display device today</a:t>
            </a:r>
          </a:p>
          <a:p>
            <a:r>
              <a:rPr lang="en-US" sz="2200" dirty="0"/>
              <a:t>Characterized by:</a:t>
            </a:r>
            <a:endParaRPr lang="en-US" sz="2200" dirty="0">
              <a:solidFill>
                <a:schemeClr val="bg2">
                  <a:lumMod val="50000"/>
                </a:schemeClr>
              </a:solidFill>
              <a:latin typeface="+mj-lt"/>
              <a:cs typeface="Times New Roman" pitchFamily="18" charset="0"/>
            </a:endParaRPr>
          </a:p>
          <a:p>
            <a:pPr lvl="1"/>
            <a:r>
              <a:rPr lang="en-US" dirty="0"/>
              <a:t>Evacuated glass bottle</a:t>
            </a:r>
          </a:p>
          <a:p>
            <a:pPr lvl="1"/>
            <a:r>
              <a:rPr lang="en-US" dirty="0"/>
              <a:t>Extremely high voltage</a:t>
            </a:r>
          </a:p>
          <a:p>
            <a:pPr lvl="1"/>
            <a:r>
              <a:rPr lang="en-US" dirty="0"/>
              <a:t>Heating element (filament)</a:t>
            </a:r>
          </a:p>
          <a:p>
            <a:pPr lvl="1"/>
            <a:r>
              <a:rPr lang="en-US" dirty="0"/>
              <a:t>Electrons pulled towards anode focusing cylinder</a:t>
            </a:r>
          </a:p>
          <a:p>
            <a:pPr lvl="1"/>
            <a:r>
              <a:rPr lang="en-US" dirty="0"/>
              <a:t>Vertical and horizontal deflection plates</a:t>
            </a:r>
          </a:p>
          <a:p>
            <a:pPr lvl="1"/>
            <a:r>
              <a:rPr lang="en-US" dirty="0"/>
              <a:t>Beam that strikes phosphor coating on front of tube</a:t>
            </a:r>
          </a:p>
        </p:txBody>
      </p:sp>
      <p:sp>
        <p:nvSpPr>
          <p:cNvPr id="8" name="Date Placeholder 7"/>
          <p:cNvSpPr>
            <a:spLocks noGrp="1"/>
          </p:cNvSpPr>
          <p:nvPr>
            <p:ph type="dt" sz="half" idx="10"/>
          </p:nvPr>
        </p:nvSpPr>
        <p:spPr/>
        <p:txBody>
          <a:bodyPr/>
          <a:lstStyle/>
          <a:p>
            <a:fld id="{AA9C9992-0B46-4B6E-9F21-9B5D2BDE404B}"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6</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07805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The Cathode Ray Tubes (CRTs)</a:t>
            </a:r>
            <a:endParaRPr lang="en-US" b="1" dirty="0"/>
          </a:p>
        </p:txBody>
      </p:sp>
      <p:sp>
        <p:nvSpPr>
          <p:cNvPr id="8" name="Date Placeholder 7"/>
          <p:cNvSpPr>
            <a:spLocks noGrp="1"/>
          </p:cNvSpPr>
          <p:nvPr>
            <p:ph type="dt" sz="half" idx="10"/>
          </p:nvPr>
        </p:nvSpPr>
        <p:spPr/>
        <p:txBody>
          <a:bodyPr/>
          <a:lstStyle/>
          <a:p>
            <a:fld id="{FB4112E6-F554-4517-BD44-ED6CFEF0AAC8}"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7</a:t>
            </a:fld>
            <a:endParaRPr lang="en-US"/>
          </a:p>
        </p:txBody>
      </p:sp>
      <p:sp>
        <p:nvSpPr>
          <p:cNvPr id="10" name="Footer Placeholder 9"/>
          <p:cNvSpPr>
            <a:spLocks noGrp="1"/>
          </p:cNvSpPr>
          <p:nvPr>
            <p:ph type="ftr" sz="quarter" idx="11"/>
          </p:nvPr>
        </p:nvSpPr>
        <p:spPr/>
        <p:txBody>
          <a:bodyPr/>
          <a:lstStyle/>
          <a:p>
            <a:r>
              <a:rPr lang="en-US"/>
              <a:t>Graphics Hardware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040" y="1627910"/>
            <a:ext cx="8034659" cy="4176912"/>
          </a:xfrm>
          <a:prstGeom prst="rect">
            <a:avLst/>
          </a:prstGeom>
        </p:spPr>
      </p:pic>
    </p:spTree>
    <p:extLst>
      <p:ext uri="{BB962C8B-B14F-4D97-AF65-F5344CB8AC3E}">
        <p14:creationId xmlns:p14="http://schemas.microsoft.com/office/powerpoint/2010/main" val="269240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How CRT works</a:t>
            </a:r>
            <a:endParaRPr lang="en-US" b="1" dirty="0"/>
          </a:p>
        </p:txBody>
      </p:sp>
      <p:sp>
        <p:nvSpPr>
          <p:cNvPr id="7" name="Content Placeholder 6"/>
          <p:cNvSpPr>
            <a:spLocks noGrp="1"/>
          </p:cNvSpPr>
          <p:nvPr>
            <p:ph sz="quarter" idx="1"/>
          </p:nvPr>
        </p:nvSpPr>
        <p:spPr/>
        <p:txBody>
          <a:bodyPr>
            <a:noAutofit/>
          </a:bodyPr>
          <a:lstStyle/>
          <a:p>
            <a:r>
              <a:rPr lang="en-US" sz="2300" dirty="0"/>
              <a:t>It converts </a:t>
            </a:r>
            <a:r>
              <a:rPr lang="en-US" sz="2300" dirty="0">
                <a:solidFill>
                  <a:srgbClr val="FF0000"/>
                </a:solidFill>
              </a:rPr>
              <a:t>electrical signal </a:t>
            </a:r>
            <a:r>
              <a:rPr lang="en-US" sz="2300" dirty="0"/>
              <a:t>(voltage, current) to </a:t>
            </a:r>
            <a:r>
              <a:rPr lang="en-US" sz="2300" dirty="0">
                <a:solidFill>
                  <a:srgbClr val="FF0000"/>
                </a:solidFill>
              </a:rPr>
              <a:t>visual signal</a:t>
            </a:r>
            <a:r>
              <a:rPr lang="en-US" sz="2300" dirty="0"/>
              <a:t>.</a:t>
            </a:r>
          </a:p>
          <a:p>
            <a:r>
              <a:rPr lang="en-US" sz="2300" dirty="0"/>
              <a:t>The </a:t>
            </a:r>
            <a:r>
              <a:rPr lang="en-US" sz="2300" dirty="0">
                <a:solidFill>
                  <a:srgbClr val="FF0000"/>
                </a:solidFill>
              </a:rPr>
              <a:t>electron gun </a:t>
            </a:r>
            <a:r>
              <a:rPr lang="en-US" sz="2300" dirty="0"/>
              <a:t>contains a filament that, when </a:t>
            </a:r>
            <a:r>
              <a:rPr lang="en-US" sz="2300" dirty="0">
                <a:solidFill>
                  <a:srgbClr val="FF0000"/>
                </a:solidFill>
              </a:rPr>
              <a:t>heated</a:t>
            </a:r>
            <a:r>
              <a:rPr lang="en-US" sz="2300" dirty="0"/>
              <a:t>, emits a </a:t>
            </a:r>
            <a:r>
              <a:rPr lang="en-US" sz="2300" dirty="0">
                <a:solidFill>
                  <a:srgbClr val="FF0000"/>
                </a:solidFill>
              </a:rPr>
              <a:t>stream of electrons</a:t>
            </a:r>
            <a:r>
              <a:rPr lang="en-US" sz="2300" dirty="0"/>
              <a:t>.</a:t>
            </a:r>
          </a:p>
          <a:p>
            <a:r>
              <a:rPr lang="en-US" sz="2300" dirty="0"/>
              <a:t>Electrons are </a:t>
            </a:r>
            <a:r>
              <a:rPr lang="en-US" sz="2300" dirty="0">
                <a:solidFill>
                  <a:srgbClr val="FF0000"/>
                </a:solidFill>
              </a:rPr>
              <a:t>focused</a:t>
            </a:r>
            <a:r>
              <a:rPr lang="en-US" sz="2300" dirty="0"/>
              <a:t> with an electromagnet into a sharp beam and directed to a specific point of the face of the picture tube</a:t>
            </a:r>
          </a:p>
          <a:p>
            <a:r>
              <a:rPr lang="en-US" sz="2300" dirty="0"/>
              <a:t>The front surface of the picture tube is coated with small </a:t>
            </a:r>
            <a:r>
              <a:rPr lang="en-US" sz="2300" dirty="0">
                <a:solidFill>
                  <a:srgbClr val="FF0000"/>
                </a:solidFill>
              </a:rPr>
              <a:t>phospher dots</a:t>
            </a:r>
          </a:p>
          <a:p>
            <a:r>
              <a:rPr lang="en-US" sz="2300" dirty="0"/>
              <a:t>When the beam hits a phospher dot it glows with a brightness proportional to the strength of the beam and how long it is hit</a:t>
            </a:r>
          </a:p>
        </p:txBody>
      </p:sp>
      <p:sp>
        <p:nvSpPr>
          <p:cNvPr id="8" name="Date Placeholder 7"/>
          <p:cNvSpPr>
            <a:spLocks noGrp="1"/>
          </p:cNvSpPr>
          <p:nvPr>
            <p:ph type="dt" sz="half" idx="10"/>
          </p:nvPr>
        </p:nvSpPr>
        <p:spPr/>
        <p:txBody>
          <a:bodyPr/>
          <a:lstStyle/>
          <a:p>
            <a:fld id="{49AB9D57-28B2-4005-8C19-D2CE33D74B77}"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8</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226992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7B999A"/>
                </a:solidFill>
              </a:rPr>
              <a:t>How CRT works(cont.)</a:t>
            </a:r>
            <a:endParaRPr lang="en-US" b="1" dirty="0"/>
          </a:p>
        </p:txBody>
      </p:sp>
      <p:sp>
        <p:nvSpPr>
          <p:cNvPr id="7" name="Content Placeholder 6"/>
          <p:cNvSpPr>
            <a:spLocks noGrp="1"/>
          </p:cNvSpPr>
          <p:nvPr>
            <p:ph sz="quarter" idx="1"/>
          </p:nvPr>
        </p:nvSpPr>
        <p:spPr/>
        <p:txBody>
          <a:bodyPr>
            <a:noAutofit/>
          </a:bodyPr>
          <a:lstStyle/>
          <a:p>
            <a:r>
              <a:rPr lang="en-US" sz="2300" dirty="0"/>
              <a:t>In a CRT the </a:t>
            </a:r>
            <a:r>
              <a:rPr lang="en-US" sz="2300" dirty="0">
                <a:solidFill>
                  <a:srgbClr val="FF0000"/>
                </a:solidFill>
              </a:rPr>
              <a:t>focusing system </a:t>
            </a:r>
            <a:r>
              <a:rPr lang="en-US" sz="2300" dirty="0"/>
              <a:t>acts like a light lens with a focal length such that the center of focus is the screen.</a:t>
            </a:r>
          </a:p>
          <a:p>
            <a:r>
              <a:rPr lang="en-US" sz="2300" dirty="0"/>
              <a:t>The </a:t>
            </a:r>
            <a:r>
              <a:rPr lang="en-US" sz="2300" dirty="0">
                <a:solidFill>
                  <a:srgbClr val="FF0000"/>
                </a:solidFill>
              </a:rPr>
              <a:t>horizontal and vertical deflectors </a:t>
            </a:r>
            <a:r>
              <a:rPr lang="en-US" sz="2300" dirty="0"/>
              <a:t>allow the electron beam to be focused on any spot on the screen.</a:t>
            </a:r>
          </a:p>
          <a:p>
            <a:r>
              <a:rPr lang="en-US" sz="2300" dirty="0"/>
              <a:t>The screen is coated with a special organic compound called a </a:t>
            </a:r>
            <a:r>
              <a:rPr lang="en-US" sz="2300" dirty="0">
                <a:solidFill>
                  <a:srgbClr val="FF0000"/>
                </a:solidFill>
              </a:rPr>
              <a:t>phosphor</a:t>
            </a:r>
            <a:r>
              <a:rPr lang="en-US" sz="2300" dirty="0"/>
              <a:t>.</a:t>
            </a:r>
          </a:p>
          <a:p>
            <a:r>
              <a:rPr lang="en-US" sz="2300" dirty="0"/>
              <a:t>For </a:t>
            </a:r>
            <a:r>
              <a:rPr lang="en-US" sz="2300" dirty="0">
                <a:solidFill>
                  <a:srgbClr val="FF0000"/>
                </a:solidFill>
              </a:rPr>
              <a:t>color systems </a:t>
            </a:r>
            <a:r>
              <a:rPr lang="en-US" sz="2300" dirty="0"/>
              <a:t>there are groups of </a:t>
            </a:r>
            <a:r>
              <a:rPr lang="en-US" sz="2300" dirty="0">
                <a:solidFill>
                  <a:srgbClr val="FF0000"/>
                </a:solidFill>
              </a:rPr>
              <a:t>three</a:t>
            </a:r>
            <a:r>
              <a:rPr lang="en-US" sz="2300" dirty="0"/>
              <a:t> different phosphors, one to produce </a:t>
            </a:r>
            <a:r>
              <a:rPr lang="en-US" sz="2300" dirty="0">
                <a:solidFill>
                  <a:srgbClr val="FF0000"/>
                </a:solidFill>
              </a:rPr>
              <a:t>red</a:t>
            </a:r>
            <a:r>
              <a:rPr lang="en-US" sz="2300" dirty="0"/>
              <a:t> shades, one for </a:t>
            </a:r>
            <a:r>
              <a:rPr lang="en-US" sz="2300" dirty="0">
                <a:solidFill>
                  <a:srgbClr val="00B050"/>
                </a:solidFill>
              </a:rPr>
              <a:t>green</a:t>
            </a:r>
            <a:r>
              <a:rPr lang="en-US" sz="2300" dirty="0"/>
              <a:t> shades, and one for </a:t>
            </a:r>
            <a:r>
              <a:rPr lang="en-US" sz="2300" dirty="0">
                <a:solidFill>
                  <a:srgbClr val="0070C0"/>
                </a:solidFill>
              </a:rPr>
              <a:t>blue</a:t>
            </a:r>
            <a:r>
              <a:rPr lang="en-US" sz="2300" dirty="0"/>
              <a:t> shades.</a:t>
            </a:r>
          </a:p>
        </p:txBody>
      </p:sp>
      <p:sp>
        <p:nvSpPr>
          <p:cNvPr id="8" name="Date Placeholder 7"/>
          <p:cNvSpPr>
            <a:spLocks noGrp="1"/>
          </p:cNvSpPr>
          <p:nvPr>
            <p:ph type="dt" sz="half" idx="10"/>
          </p:nvPr>
        </p:nvSpPr>
        <p:spPr/>
        <p:txBody>
          <a:bodyPr/>
          <a:lstStyle/>
          <a:p>
            <a:fld id="{D0A9E268-2AF2-4A81-976E-B32AABD27AB3}" type="datetime5">
              <a:rPr lang="en-US" smtClean="0"/>
              <a:t>29-May-22</a:t>
            </a:fld>
            <a:endParaRPr lang="en-US"/>
          </a:p>
        </p:txBody>
      </p:sp>
      <p:sp>
        <p:nvSpPr>
          <p:cNvPr id="9" name="Slide Number Placeholder 8"/>
          <p:cNvSpPr>
            <a:spLocks noGrp="1"/>
          </p:cNvSpPr>
          <p:nvPr>
            <p:ph type="sldNum" sz="quarter" idx="12"/>
          </p:nvPr>
        </p:nvSpPr>
        <p:spPr/>
        <p:txBody>
          <a:bodyPr/>
          <a:lstStyle/>
          <a:p>
            <a:fld id="{DE6E8FC1-9A27-46F0-BBDE-1A86A3068DFB}" type="slidenum">
              <a:rPr lang="en-US" smtClean="0"/>
              <a:pPr/>
              <a:t>9</a:t>
            </a:fld>
            <a:endParaRPr lang="en-US"/>
          </a:p>
        </p:txBody>
      </p:sp>
      <p:sp>
        <p:nvSpPr>
          <p:cNvPr id="10" name="Footer Placeholder 9"/>
          <p:cNvSpPr>
            <a:spLocks noGrp="1"/>
          </p:cNvSpPr>
          <p:nvPr>
            <p:ph type="ftr" sz="quarter" idx="11"/>
          </p:nvPr>
        </p:nvSpPr>
        <p:spPr/>
        <p:txBody>
          <a:bodyPr/>
          <a:lstStyle/>
          <a:p>
            <a:r>
              <a:rPr lang="en-US"/>
              <a:t>Graphics Hardware</a:t>
            </a:r>
          </a:p>
        </p:txBody>
      </p:sp>
    </p:spTree>
    <p:extLst>
      <p:ext uri="{BB962C8B-B14F-4D97-AF65-F5344CB8AC3E}">
        <p14:creationId xmlns:p14="http://schemas.microsoft.com/office/powerpoint/2010/main" val="32949243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2945</TotalTime>
  <Words>1486</Words>
  <Application>Microsoft Office PowerPoint</Application>
  <PresentationFormat>On-screen Show (4:3)</PresentationFormat>
  <Paragraphs>216</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Courier New</vt:lpstr>
      <vt:lpstr>Georgia</vt:lpstr>
      <vt:lpstr>Times New Roman</vt:lpstr>
      <vt:lpstr>Verdana</vt:lpstr>
      <vt:lpstr>Wingdings</vt:lpstr>
      <vt:lpstr>Wingdings 2</vt:lpstr>
      <vt:lpstr>Civic</vt:lpstr>
      <vt:lpstr>Graphics Hardware</vt:lpstr>
      <vt:lpstr>Graphics System</vt:lpstr>
      <vt:lpstr>Input Devices</vt:lpstr>
      <vt:lpstr>Input Devices</vt:lpstr>
      <vt:lpstr>Output Devices</vt:lpstr>
      <vt:lpstr>The Cathode Ray Tubes (CRTs)</vt:lpstr>
      <vt:lpstr>The Cathode Ray Tubes (CRTs)</vt:lpstr>
      <vt:lpstr>How CRT works</vt:lpstr>
      <vt:lpstr>How CRT works(cont.)</vt:lpstr>
      <vt:lpstr>How CRT works(cont.)</vt:lpstr>
      <vt:lpstr>Phosphor</vt:lpstr>
      <vt:lpstr>CRTs - Display Technologies</vt:lpstr>
      <vt:lpstr>Vector Displays</vt:lpstr>
      <vt:lpstr>Vector Displays</vt:lpstr>
      <vt:lpstr>Vector Displays</vt:lpstr>
      <vt:lpstr>Vector Displays</vt:lpstr>
      <vt:lpstr>Raster Displays</vt:lpstr>
      <vt:lpstr>Raster Displays</vt:lpstr>
      <vt:lpstr>Raster Displays</vt:lpstr>
      <vt:lpstr>Raster Displays</vt:lpstr>
      <vt:lpstr>Raster Displays</vt:lpstr>
      <vt:lpstr>Vector vs Raster Displays</vt:lpstr>
      <vt:lpstr>Color CRT Monitors</vt:lpstr>
      <vt:lpstr>Beam Penetration Method</vt:lpstr>
      <vt:lpstr>Beam Penetration Method(cont.)</vt:lpstr>
      <vt:lpstr>Shadow-Mask Method</vt:lpstr>
      <vt:lpstr>Shadow-Mask Method</vt:lpstr>
      <vt:lpstr>Reference</vt:lpstr>
    </vt:vector>
  </TitlesOfParts>
  <Company>kuet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hasan</dc:creator>
  <cp:lastModifiedBy>Tanim Ahmed</cp:lastModifiedBy>
  <cp:revision>178</cp:revision>
  <dcterms:created xsi:type="dcterms:W3CDTF">2009-08-20T07:17:59Z</dcterms:created>
  <dcterms:modified xsi:type="dcterms:W3CDTF">2022-05-29T04:46:43Z</dcterms:modified>
</cp:coreProperties>
</file>