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fmxv0mKOLBpR8VzFfW/j0X1+q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990600" y="2130425"/>
            <a:ext cx="7467600" cy="186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Lecture 3</a:t>
            </a:r>
            <a:br>
              <a:rPr lang="en-US"/>
            </a:br>
            <a:r>
              <a:rPr lang="en-US"/>
              <a:t>Roots of Nonlinear Equations</a:t>
            </a:r>
            <a:br>
              <a:rPr lang="en-US"/>
            </a:br>
            <a:r>
              <a:rPr b="1" lang="en-US"/>
              <a:t>Bisection Method</a:t>
            </a:r>
            <a:endParaRPr b="1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4419600"/>
            <a:ext cx="777367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Md. Monarul Islam Mithu</a:t>
            </a:r>
            <a:endParaRPr b="1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Lecturer, Daffodil International University</a:t>
            </a:r>
            <a:endParaRPr b="1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90600" y="685800"/>
            <a:ext cx="7315200" cy="101346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235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57200" y="2286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Bisection Method (math1)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228600" y="1447800"/>
            <a:ext cx="8610600" cy="510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3" r="0" t="-10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169" name="Google Shape;169;p10"/>
          <p:cNvGrpSpPr/>
          <p:nvPr/>
        </p:nvGrpSpPr>
        <p:grpSpPr>
          <a:xfrm>
            <a:off x="460555" y="5965549"/>
            <a:ext cx="8451488" cy="718100"/>
            <a:chOff x="3355" y="98149"/>
            <a:chExt cx="8451488" cy="718100"/>
          </a:xfrm>
        </p:grpSpPr>
        <p:sp>
          <p:nvSpPr>
            <p:cNvPr id="170" name="Google Shape;170;p10"/>
            <p:cNvSpPr/>
            <p:nvPr/>
          </p:nvSpPr>
          <p:spPr>
            <a:xfrm>
              <a:off x="3355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3355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10978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10978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-6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218602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1218602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826225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1826225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2433849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2433849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041472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 txBox="1"/>
            <p:nvPr/>
          </p:nvSpPr>
          <p:spPr>
            <a:xfrm>
              <a:off x="3041472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649095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 txBox="1"/>
            <p:nvPr/>
          </p:nvSpPr>
          <p:spPr>
            <a:xfrm>
              <a:off x="3649095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4256719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 txBox="1"/>
            <p:nvPr/>
          </p:nvSpPr>
          <p:spPr>
            <a:xfrm>
              <a:off x="4256719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4864342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4864342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471965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 txBox="1"/>
            <p:nvPr/>
          </p:nvSpPr>
          <p:spPr>
            <a:xfrm>
              <a:off x="5471965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6079589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6079589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6687212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 txBox="1"/>
            <p:nvPr/>
          </p:nvSpPr>
          <p:spPr>
            <a:xfrm>
              <a:off x="6687212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7294836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 txBox="1"/>
            <p:nvPr/>
          </p:nvSpPr>
          <p:spPr>
            <a:xfrm>
              <a:off x="7294836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902459" y="9814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 txBox="1"/>
            <p:nvPr/>
          </p:nvSpPr>
          <p:spPr>
            <a:xfrm>
              <a:off x="7902459" y="9814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355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3355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f(x)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610978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 txBox="1"/>
            <p:nvPr/>
          </p:nvSpPr>
          <p:spPr>
            <a:xfrm>
              <a:off x="610978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218602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1218602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826225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1826225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433849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2433849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041472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3041472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649095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649095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4256719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 txBox="1"/>
            <p:nvPr/>
          </p:nvSpPr>
          <p:spPr>
            <a:xfrm>
              <a:off x="4256719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-10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4864342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4864342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-13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471965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5471965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-14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6079589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6079589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-13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687212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6687212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-10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7294836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7294836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7902459" y="484819"/>
              <a:ext cx="552384" cy="3314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 txBox="1"/>
            <p:nvPr/>
          </p:nvSpPr>
          <p:spPr>
            <a:xfrm>
              <a:off x="7902459" y="484819"/>
              <a:ext cx="552384" cy="331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0"/>
          <p:cNvSpPr/>
          <p:nvPr/>
        </p:nvSpPr>
        <p:spPr>
          <a:xfrm>
            <a:off x="3536425" y="5791200"/>
            <a:ext cx="1143000" cy="10668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7769050" y="5791200"/>
            <a:ext cx="1143000" cy="10668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5638800" y="5486400"/>
            <a:ext cx="1752600" cy="36933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Roots lie here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0"/>
          <p:cNvCxnSpPr/>
          <p:nvPr/>
        </p:nvCxnSpPr>
        <p:spPr>
          <a:xfrm flipH="1">
            <a:off x="4495800" y="5671066"/>
            <a:ext cx="1143000" cy="18466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10"/>
          <p:cNvCxnSpPr>
            <a:stCxn id="228" idx="3"/>
            <a:endCxn id="227" idx="1"/>
          </p:cNvCxnSpPr>
          <p:nvPr/>
        </p:nvCxnSpPr>
        <p:spPr>
          <a:xfrm>
            <a:off x="7391400" y="5671066"/>
            <a:ext cx="545100" cy="27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1" id="236" name="Google Shape;236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" y="1658620"/>
            <a:ext cx="7750175" cy="285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2" id="241" name="Google Shape;241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35" y="1597660"/>
            <a:ext cx="7461250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953135" y="4796155"/>
            <a:ext cx="7461250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approximate root of the given equation is = −1.7412 because f(-1.7412)=-0.003 that is close to zero.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It Yourself!!!</a:t>
            </a:r>
            <a:endParaRPr/>
          </a:p>
        </p:txBody>
      </p:sp>
      <p:sp>
        <p:nvSpPr>
          <p:cNvPr id="249" name="Google Shape;249;p13"/>
          <p:cNvSpPr txBox="1"/>
          <p:nvPr>
            <p:ph idx="1" type="body"/>
          </p:nvPr>
        </p:nvSpPr>
        <p:spPr>
          <a:xfrm>
            <a:off x="159750" y="1501050"/>
            <a:ext cx="82296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6" l="-4" r="3" t="-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vs. Nonlinear Equation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30655" y="1878200"/>
            <a:ext cx="83820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2" r="-1089" t="-12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Non-linear equation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Nonlinear equations can contain polynomials with quadratic, cubic, and higher order terms.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can also contain rational, exponential, and logarithmic functions.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7620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Equations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346200"/>
            <a:ext cx="85344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84" r="-2139" t="-23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Methods of finding roots of nonlinear equations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290195" y="1411605"/>
            <a:ext cx="8549005" cy="5101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8" l="-1069" r="-1497" t="-18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Iterative Methods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800"/>
              <a:t>Can be grouped into two categories: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-US" sz="2800"/>
              <a:t>Bracketing methods (Interpolation methods): </a:t>
            </a:r>
            <a:r>
              <a:rPr lang="en-US" sz="2800"/>
              <a:t>start with two initial guesses that </a:t>
            </a:r>
            <a:r>
              <a:rPr b="1" lang="en-US" sz="2800"/>
              <a:t>bracket </a:t>
            </a:r>
            <a:r>
              <a:rPr lang="en-US" sz="2800"/>
              <a:t>the root, then systematically reduce the width of bracket until the solution is found; the following 2 methods will be discussed:</a:t>
            </a:r>
            <a:r>
              <a:rPr b="1" lang="en-US" sz="2800"/>
              <a:t> </a:t>
            </a:r>
            <a:endParaRPr b="1"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800"/>
              <a:t>Bisection Method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800"/>
              <a:t>False Position Method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-US" sz="2800"/>
              <a:t>Open end methods (Extrapolation methods): </a:t>
            </a:r>
            <a:r>
              <a:rPr lang="en-US" sz="2800"/>
              <a:t>use a single starting value (or two values which not necessarily bracket the root); will be discussed: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800"/>
              <a:t>Newton-Raphson Method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800"/>
              <a:t>Secant Method </a:t>
            </a:r>
            <a:endParaRPr b="1" sz="2800"/>
          </a:p>
          <a:p>
            <a:pPr indent="-191770" lvl="0" marL="3429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Starting and Stopping an Iterative Process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676400"/>
            <a:ext cx="8382000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-579" t="-23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76200"/>
            <a:ext cx="8229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Bisection Method</a:t>
            </a:r>
            <a:endParaRPr/>
          </a:p>
        </p:txBody>
      </p:sp>
      <p:cxnSp>
        <p:nvCxnSpPr>
          <p:cNvPr id="139" name="Google Shape;139;p8"/>
          <p:cNvCxnSpPr/>
          <p:nvPr/>
        </p:nvCxnSpPr>
        <p:spPr>
          <a:xfrm>
            <a:off x="1524000" y="2687346"/>
            <a:ext cx="5715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0" name="Google Shape;140;p8"/>
          <p:cNvCxnSpPr/>
          <p:nvPr/>
        </p:nvCxnSpPr>
        <p:spPr>
          <a:xfrm>
            <a:off x="4267200" y="892183"/>
            <a:ext cx="0" cy="3508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41" name="Google Shape;141;p8"/>
          <p:cNvSpPr/>
          <p:nvPr/>
        </p:nvSpPr>
        <p:spPr>
          <a:xfrm>
            <a:off x="2005155" y="1926772"/>
            <a:ext cx="5133703" cy="1762158"/>
          </a:xfrm>
          <a:custGeom>
            <a:rect b="b" l="l" r="r" t="t"/>
            <a:pathLst>
              <a:path extrusionOk="0" h="1643038" w="5133703">
                <a:moveTo>
                  <a:pt x="0" y="1608752"/>
                </a:moveTo>
                <a:cubicBezTo>
                  <a:pt x="514894" y="1635966"/>
                  <a:pt x="1029789" y="1663181"/>
                  <a:pt x="1489166" y="1621815"/>
                </a:cubicBezTo>
                <a:cubicBezTo>
                  <a:pt x="1948543" y="1580449"/>
                  <a:pt x="2436223" y="1512958"/>
                  <a:pt x="2756263" y="1360558"/>
                </a:cubicBezTo>
                <a:cubicBezTo>
                  <a:pt x="3076303" y="1208158"/>
                  <a:pt x="3280955" y="848929"/>
                  <a:pt x="3409406" y="707415"/>
                </a:cubicBezTo>
                <a:cubicBezTo>
                  <a:pt x="3537857" y="565901"/>
                  <a:pt x="3472543" y="600735"/>
                  <a:pt x="3526971" y="511472"/>
                </a:cubicBezTo>
                <a:cubicBezTo>
                  <a:pt x="3581400" y="422209"/>
                  <a:pt x="3633651" y="254569"/>
                  <a:pt x="3735977" y="171838"/>
                </a:cubicBezTo>
                <a:cubicBezTo>
                  <a:pt x="3838303" y="89106"/>
                  <a:pt x="3907972" y="41209"/>
                  <a:pt x="4140926" y="15083"/>
                </a:cubicBezTo>
                <a:cubicBezTo>
                  <a:pt x="4373880" y="-11043"/>
                  <a:pt x="4753791" y="2020"/>
                  <a:pt x="5133703" y="15083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695351" y="1557464"/>
            <a:ext cx="4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6650148" y="2781439"/>
            <a:ext cx="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8"/>
          <p:cNvCxnSpPr/>
          <p:nvPr/>
        </p:nvCxnSpPr>
        <p:spPr>
          <a:xfrm>
            <a:off x="6992000" y="2932141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8"/>
          <p:cNvCxnSpPr/>
          <p:nvPr/>
        </p:nvCxnSpPr>
        <p:spPr>
          <a:xfrm rot="10800000">
            <a:off x="3943175" y="892173"/>
            <a:ext cx="0" cy="48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8"/>
          <p:cNvSpPr txBox="1"/>
          <p:nvPr/>
        </p:nvSpPr>
        <p:spPr>
          <a:xfrm>
            <a:off x="304800" y="4648200"/>
            <a:ext cx="838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is real and continuous in the interval a&lt;x&lt;b and f(a).f(b)&lt;0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at least one real root in the interval [a, b]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4682116" y="3340133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f(x)=0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667000" y="2687346"/>
            <a:ext cx="0" cy="997200"/>
          </a:xfrm>
          <a:prstGeom prst="straightConnector1">
            <a:avLst/>
          </a:prstGeom>
          <a:noFill/>
          <a:ln cap="flat" cmpd="sng" w="127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9" name="Google Shape;149;p8"/>
          <p:cNvSpPr txBox="1"/>
          <p:nvPr/>
        </p:nvSpPr>
        <p:spPr>
          <a:xfrm>
            <a:off x="2514600" y="2279354"/>
            <a:ext cx="3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>
            <a:off x="6400800" y="1952961"/>
            <a:ext cx="0" cy="693600"/>
          </a:xfrm>
          <a:prstGeom prst="straightConnector1">
            <a:avLst/>
          </a:prstGeom>
          <a:noFill/>
          <a:ln cap="flat" cmpd="sng" w="127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8"/>
          <p:cNvSpPr txBox="1"/>
          <p:nvPr/>
        </p:nvSpPr>
        <p:spPr>
          <a:xfrm>
            <a:off x="6248400" y="1557464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/>
        </p:nvSpPr>
        <p:spPr>
          <a:xfrm>
            <a:off x="181725" y="1143000"/>
            <a:ext cx="4239900" cy="97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58" l="-2153" r="0" t="-50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6200" y="2556510"/>
            <a:ext cx="4815840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exists 3 following conditions: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)=0,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root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).f(a)&lt;0, root lies [a, b=x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).f(b)&lt;0, root lies in [a=x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b]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181610" y="4318635"/>
            <a:ext cx="8397875" cy="12795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2536786" y="5633085"/>
            <a:ext cx="6042699" cy="1200329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to converge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more iteration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e" id="161" name="Google Shape;161;p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675" y="1143000"/>
            <a:ext cx="4028440" cy="26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2023-01-18T18:26:00Z</dcterms:created>
  <dc:creator>Nawaz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38AD7241667B450F844A14BEC53315B4</vt:lpwstr>
  </property>
  <property fmtid="{D5CDD505-2E9C-101B-9397-08002B2CF9AE}" pid="3" name="KSOProductBuildVer">
    <vt:lpwstr>1033-11.2.0.11537</vt:lpwstr>
  </property>
</Properties>
</file>