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9" r:id="rId22"/>
    <p:sldId id="278" r:id="rId23"/>
    <p:sldId id="279" r:id="rId24"/>
    <p:sldId id="280" r:id="rId25"/>
    <p:sldId id="281" r:id="rId26"/>
    <p:sldId id="282" r:id="rId27"/>
    <p:sldId id="283" r:id="rId28"/>
    <p:sldId id="284" r:id="rId29"/>
    <p:sldId id="298" r:id="rId30"/>
    <p:sldId id="299" r:id="rId31"/>
    <p:sldId id="300" r:id="rId32"/>
    <p:sldId id="301" r:id="rId33"/>
    <p:sldId id="302" r:id="rId34"/>
    <p:sldId id="285" r:id="rId35"/>
    <p:sldId id="286" r:id="rId36"/>
    <p:sldId id="288" r:id="rId37"/>
    <p:sldId id="287" r:id="rId38"/>
    <p:sldId id="290" r:id="rId39"/>
    <p:sldId id="291" r:id="rId40"/>
    <p:sldId id="292" r:id="rId41"/>
    <p:sldId id="293" r:id="rId42"/>
    <p:sldId id="294" r:id="rId43"/>
    <p:sldId id="295" r:id="rId44"/>
    <p:sldId id="296" r:id="rId45"/>
    <p:sldId id="29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25874-83AA-4ADD-8B07-62B17766598D}" v="114" dt="2023-08-18T12:42:07.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isha%20Negi\Downloads\agresive%20batter.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nisha%20Negi\Downloads\anchor%20oupu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anisha%20Negi\Downloads\hard%20hiiter.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anisha%20Negi\Downloads\economy%20bowler.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anisha%20Negi\Downloads\skriterat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anisha%20Negi\Downloads\all%20rounder.csv"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Tanisha%20Negi\Downloads\wicke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latin typeface="+mn-lt"/>
              </a:rPr>
              <a:t>Sum_Runs</a:t>
            </a:r>
            <a:r>
              <a:rPr lang="en-IN" sz="1800" b="1" baseline="0">
                <a:latin typeface="+mn-lt"/>
              </a:rPr>
              <a:t> VS Strike_Rate</a:t>
            </a:r>
            <a:endParaRPr lang="en-IN" sz="1800" b="1">
              <a:latin typeface="+mn-lt"/>
            </a:endParaRPr>
          </a:p>
        </c:rich>
      </c:tx>
      <c:layout>
        <c:manualLayout>
          <c:xMode val="edge"/>
          <c:yMode val="edge"/>
          <c:x val="0.38054442922895504"/>
          <c:y val="2.8320924071054139E-2"/>
        </c:manualLayout>
      </c:layout>
      <c:overlay val="0"/>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'agresive batter'!$B$1</c:f>
              <c:strCache>
                <c:ptCount val="1"/>
                <c:pt idx="0">
                  <c:v>sum_runs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'agresive batter'!$A$2:$A$11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'agresive batter'!$B$2:$B$11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smooth val="0"/>
          <c:extLst>
            <c:ext xmlns:c16="http://schemas.microsoft.com/office/drawing/2014/chart" uri="{C3380CC4-5D6E-409C-BE32-E72D297353CC}">
              <c16:uniqueId val="{00000000-6FA1-46A7-80EA-2149FE337404}"/>
            </c:ext>
          </c:extLst>
        </c:ser>
        <c:dLbls>
          <c:showLegendKey val="0"/>
          <c:showVal val="1"/>
          <c:showCatName val="0"/>
          <c:showSerName val="0"/>
          <c:showPercent val="0"/>
          <c:showBubbleSize val="0"/>
        </c:dLbls>
        <c:marker val="1"/>
        <c:smooth val="0"/>
        <c:axId val="1012760847"/>
        <c:axId val="1012762095"/>
      </c:lineChart>
      <c:lineChart>
        <c:grouping val="stacked"/>
        <c:varyColors val="0"/>
        <c:ser>
          <c:idx val="1"/>
          <c:order val="1"/>
          <c:tx>
            <c:strRef>
              <c:f>'agresive batter'!$C$1</c:f>
              <c:strCache>
                <c:ptCount val="1"/>
                <c:pt idx="0">
                  <c:v>strike_rate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'agresive batter'!$A$2:$A$11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'agresive batter'!$C$2:$C$11</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smooth val="0"/>
          <c:extLst>
            <c:ext xmlns:c16="http://schemas.microsoft.com/office/drawing/2014/chart" uri="{C3380CC4-5D6E-409C-BE32-E72D297353CC}">
              <c16:uniqueId val="{00000001-6FA1-46A7-80EA-2149FE337404}"/>
            </c:ext>
          </c:extLst>
        </c:ser>
        <c:dLbls>
          <c:showLegendKey val="0"/>
          <c:showVal val="1"/>
          <c:showCatName val="0"/>
          <c:showSerName val="0"/>
          <c:showPercent val="0"/>
          <c:showBubbleSize val="0"/>
        </c:dLbls>
        <c:marker val="1"/>
        <c:smooth val="0"/>
        <c:axId val="943406783"/>
        <c:axId val="943409279"/>
      </c:lineChart>
      <c:catAx>
        <c:axId val="10127608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dirty="0">
                    <a:solidFill>
                      <a:schemeClr val="tx1"/>
                    </a:solidFill>
                  </a:rPr>
                  <a:t>Batsman</a:t>
                </a:r>
              </a:p>
            </c:rich>
          </c:tx>
          <c:layout>
            <c:manualLayout>
              <c:xMode val="edge"/>
              <c:yMode val="edge"/>
              <c:x val="0.47702052189128541"/>
              <c:y val="0.75424764019988899"/>
            </c:manualLayout>
          </c:layout>
          <c:overlay val="0"/>
          <c:spPr>
            <a:solidFill>
              <a:schemeClr val="bg2">
                <a:lumMod val="90000"/>
              </a:schemeClr>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762095"/>
        <c:crosses val="autoZero"/>
        <c:auto val="1"/>
        <c:lblAlgn val="ctr"/>
        <c:lblOffset val="100"/>
        <c:noMultiLvlLbl val="0"/>
      </c:catAx>
      <c:valAx>
        <c:axId val="1012762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a:t>Sum_Runs</a:t>
                </a:r>
              </a:p>
            </c:rich>
          </c:tx>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760847"/>
        <c:crosses val="autoZero"/>
        <c:crossBetween val="between"/>
      </c:valAx>
      <c:valAx>
        <c:axId val="943409279"/>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a:t>strike_Rate</a:t>
                </a:r>
              </a:p>
            </c:rich>
          </c:tx>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406783"/>
        <c:crosses val="max"/>
        <c:crossBetween val="between"/>
      </c:valAx>
      <c:catAx>
        <c:axId val="943406783"/>
        <c:scaling>
          <c:orientation val="minMax"/>
        </c:scaling>
        <c:delete val="1"/>
        <c:axPos val="b"/>
        <c:numFmt formatCode="General" sourceLinked="1"/>
        <c:majorTickMark val="out"/>
        <c:minorTickMark val="none"/>
        <c:tickLblPos val="nextTo"/>
        <c:crossAx val="943409279"/>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t>Batsman</a:t>
            </a:r>
            <a:r>
              <a:rPr lang="en-IN" sz="1600" b="1" baseline="0" dirty="0"/>
              <a:t> VS Average</a:t>
            </a:r>
            <a:endParaRPr lang="en-IN" sz="1600" b="1" dirty="0"/>
          </a:p>
        </c:rich>
      </c:tx>
      <c:overlay val="0"/>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845497894076434E-2"/>
          <c:y val="8.9680333417807845E-2"/>
          <c:w val="0.8569311387857057"/>
          <c:h val="0.80502173413485401"/>
        </c:manualLayout>
      </c:layout>
      <c:lineChart>
        <c:grouping val="standard"/>
        <c:varyColors val="0"/>
        <c:ser>
          <c:idx val="1"/>
          <c:order val="1"/>
          <c:tx>
            <c:strRef>
              <c:f>'anchor ouput'!$C$1</c:f>
              <c:strCache>
                <c:ptCount val="1"/>
                <c:pt idx="0">
                  <c:v>ipl_season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ouput'!$A$2:$A$11</c:f>
              <c:strCache>
                <c:ptCount val="10"/>
                <c:pt idx="0">
                  <c:v>Iqbal Abdulla</c:v>
                </c:pt>
                <c:pt idx="1">
                  <c:v>AB de Villiers</c:v>
                </c:pt>
                <c:pt idx="2">
                  <c:v>KL Rahul</c:v>
                </c:pt>
                <c:pt idx="3">
                  <c:v>ML Hayden</c:v>
                </c:pt>
                <c:pt idx="4">
                  <c:v>JP Duminy</c:v>
                </c:pt>
                <c:pt idx="5">
                  <c:v>CH Gayle</c:v>
                </c:pt>
                <c:pt idx="6">
                  <c:v>DA Warner</c:v>
                </c:pt>
                <c:pt idx="7">
                  <c:v>KS Williamson</c:v>
                </c:pt>
                <c:pt idx="8">
                  <c:v>LMP Simmons</c:v>
                </c:pt>
                <c:pt idx="9">
                  <c:v>MEK Hussey</c:v>
                </c:pt>
              </c:strCache>
            </c:strRef>
          </c:cat>
          <c:val>
            <c:numRef>
              <c:f>'anchor ouput'!$C$2:$C$11</c:f>
              <c:numCache>
                <c:formatCode>General</c:formatCode>
                <c:ptCount val="10"/>
                <c:pt idx="0">
                  <c:v>8</c:v>
                </c:pt>
                <c:pt idx="1">
                  <c:v>13</c:v>
                </c:pt>
                <c:pt idx="2">
                  <c:v>7</c:v>
                </c:pt>
                <c:pt idx="3">
                  <c:v>3</c:v>
                </c:pt>
                <c:pt idx="4">
                  <c:v>8</c:v>
                </c:pt>
                <c:pt idx="5">
                  <c:v>12</c:v>
                </c:pt>
                <c:pt idx="6">
                  <c:v>11</c:v>
                </c:pt>
                <c:pt idx="7">
                  <c:v>6</c:v>
                </c:pt>
                <c:pt idx="8">
                  <c:v>4</c:v>
                </c:pt>
                <c:pt idx="9">
                  <c:v>7</c:v>
                </c:pt>
              </c:numCache>
            </c:numRef>
          </c:val>
          <c:smooth val="0"/>
          <c:extLst>
            <c:ext xmlns:c16="http://schemas.microsoft.com/office/drawing/2014/chart" uri="{C3380CC4-5D6E-409C-BE32-E72D297353CC}">
              <c16:uniqueId val="{00000000-232B-414B-B83F-DE3E29A9FA5E}"/>
            </c:ext>
          </c:extLst>
        </c:ser>
        <c:ser>
          <c:idx val="2"/>
          <c:order val="2"/>
          <c:tx>
            <c:strRef>
              <c:f>'anchor ouput'!$D$1</c:f>
              <c:strCache>
                <c:ptCount val="1"/>
                <c:pt idx="0">
                  <c:v>average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ouput'!$A$2:$A$11</c:f>
              <c:strCache>
                <c:ptCount val="10"/>
                <c:pt idx="0">
                  <c:v>Iqbal Abdulla</c:v>
                </c:pt>
                <c:pt idx="1">
                  <c:v>AB de Villiers</c:v>
                </c:pt>
                <c:pt idx="2">
                  <c:v>KL Rahul</c:v>
                </c:pt>
                <c:pt idx="3">
                  <c:v>ML Hayden</c:v>
                </c:pt>
                <c:pt idx="4">
                  <c:v>JP Duminy</c:v>
                </c:pt>
                <c:pt idx="5">
                  <c:v>CH Gayle</c:v>
                </c:pt>
                <c:pt idx="6">
                  <c:v>DA Warner</c:v>
                </c:pt>
                <c:pt idx="7">
                  <c:v>KS Williamson</c:v>
                </c:pt>
                <c:pt idx="8">
                  <c:v>LMP Simmons</c:v>
                </c:pt>
                <c:pt idx="9">
                  <c:v>MEK Hussey</c:v>
                </c:pt>
              </c:strCache>
            </c:strRef>
          </c:cat>
          <c:val>
            <c:numRef>
              <c:f>'anchor ouput'!$D$2:$D$11</c:f>
              <c:numCache>
                <c:formatCode>General</c:formatCode>
                <c:ptCount val="10"/>
                <c:pt idx="0">
                  <c:v>88</c:v>
                </c:pt>
                <c:pt idx="1">
                  <c:v>42</c:v>
                </c:pt>
                <c:pt idx="2">
                  <c:v>42</c:v>
                </c:pt>
                <c:pt idx="3">
                  <c:v>41</c:v>
                </c:pt>
                <c:pt idx="4">
                  <c:v>41</c:v>
                </c:pt>
                <c:pt idx="5">
                  <c:v>41</c:v>
                </c:pt>
                <c:pt idx="6">
                  <c:v>41</c:v>
                </c:pt>
                <c:pt idx="7">
                  <c:v>39</c:v>
                </c:pt>
                <c:pt idx="8">
                  <c:v>39</c:v>
                </c:pt>
                <c:pt idx="9">
                  <c:v>38</c:v>
                </c:pt>
              </c:numCache>
            </c:numRef>
          </c:val>
          <c:smooth val="0"/>
          <c:extLst>
            <c:ext xmlns:c16="http://schemas.microsoft.com/office/drawing/2014/chart" uri="{C3380CC4-5D6E-409C-BE32-E72D297353CC}">
              <c16:uniqueId val="{00000001-232B-414B-B83F-DE3E29A9FA5E}"/>
            </c:ext>
          </c:extLst>
        </c:ser>
        <c:dLbls>
          <c:showLegendKey val="0"/>
          <c:showVal val="1"/>
          <c:showCatName val="0"/>
          <c:showSerName val="0"/>
          <c:showPercent val="0"/>
          <c:showBubbleSize val="0"/>
        </c:dLbls>
        <c:marker val="1"/>
        <c:smooth val="0"/>
        <c:axId val="1087204127"/>
        <c:axId val="1087203295"/>
      </c:lineChart>
      <c:lineChart>
        <c:grouping val="standard"/>
        <c:varyColors val="0"/>
        <c:ser>
          <c:idx val="0"/>
          <c:order val="0"/>
          <c:tx>
            <c:strRef>
              <c:f>'anchor ouput'!$B$1</c:f>
              <c:strCache>
                <c:ptCount val="1"/>
                <c:pt idx="0">
                  <c:v>sum_runs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ouput'!$A$2:$A$11</c:f>
              <c:strCache>
                <c:ptCount val="10"/>
                <c:pt idx="0">
                  <c:v>Iqbal Abdulla</c:v>
                </c:pt>
                <c:pt idx="1">
                  <c:v>AB de Villiers</c:v>
                </c:pt>
                <c:pt idx="2">
                  <c:v>KL Rahul</c:v>
                </c:pt>
                <c:pt idx="3">
                  <c:v>ML Hayden</c:v>
                </c:pt>
                <c:pt idx="4">
                  <c:v>JP Duminy</c:v>
                </c:pt>
                <c:pt idx="5">
                  <c:v>CH Gayle</c:v>
                </c:pt>
                <c:pt idx="6">
                  <c:v>DA Warner</c:v>
                </c:pt>
                <c:pt idx="7">
                  <c:v>KS Williamson</c:v>
                </c:pt>
                <c:pt idx="8">
                  <c:v>LMP Simmons</c:v>
                </c:pt>
                <c:pt idx="9">
                  <c:v>MEK Hussey</c:v>
                </c:pt>
              </c:strCache>
            </c:strRef>
          </c:cat>
          <c:val>
            <c:numRef>
              <c:f>'anchor ouput'!$B$2:$B$11</c:f>
              <c:numCache>
                <c:formatCode>General</c:formatCode>
                <c:ptCount val="10"/>
                <c:pt idx="0">
                  <c:v>88</c:v>
                </c:pt>
                <c:pt idx="1">
                  <c:v>4849</c:v>
                </c:pt>
                <c:pt idx="2">
                  <c:v>2647</c:v>
                </c:pt>
                <c:pt idx="3">
                  <c:v>1107</c:v>
                </c:pt>
                <c:pt idx="4">
                  <c:v>2029</c:v>
                </c:pt>
                <c:pt idx="5">
                  <c:v>4772</c:v>
                </c:pt>
                <c:pt idx="6">
                  <c:v>5254</c:v>
                </c:pt>
                <c:pt idx="7">
                  <c:v>1619</c:v>
                </c:pt>
                <c:pt idx="8">
                  <c:v>1079</c:v>
                </c:pt>
                <c:pt idx="9">
                  <c:v>1977</c:v>
                </c:pt>
              </c:numCache>
            </c:numRef>
          </c:val>
          <c:smooth val="0"/>
          <c:extLst>
            <c:ext xmlns:c16="http://schemas.microsoft.com/office/drawing/2014/chart" uri="{C3380CC4-5D6E-409C-BE32-E72D297353CC}">
              <c16:uniqueId val="{00000002-232B-414B-B83F-DE3E29A9FA5E}"/>
            </c:ext>
          </c:extLst>
        </c:ser>
        <c:dLbls>
          <c:showLegendKey val="0"/>
          <c:showVal val="1"/>
          <c:showCatName val="0"/>
          <c:showSerName val="0"/>
          <c:showPercent val="0"/>
          <c:showBubbleSize val="0"/>
        </c:dLbls>
        <c:marker val="1"/>
        <c:smooth val="0"/>
        <c:axId val="1004890495"/>
        <c:axId val="1004903807"/>
      </c:lineChart>
      <c:catAx>
        <c:axId val="1087204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Batsman</a:t>
                </a:r>
              </a:p>
            </c:rich>
          </c:tx>
          <c:layout>
            <c:manualLayout>
              <c:xMode val="edge"/>
              <c:yMode val="edge"/>
              <c:x val="0.43934580431781289"/>
              <c:y val="0.94247815230961307"/>
            </c:manualLayout>
          </c:layout>
          <c:overlay val="0"/>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7203295"/>
        <c:crosses val="autoZero"/>
        <c:auto val="1"/>
        <c:lblAlgn val="ctr"/>
        <c:lblOffset val="100"/>
        <c:noMultiLvlLbl val="0"/>
      </c:catAx>
      <c:valAx>
        <c:axId val="108720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Average</a:t>
                </a:r>
              </a:p>
            </c:rich>
          </c:tx>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7204127"/>
        <c:crosses val="autoZero"/>
        <c:crossBetween val="between"/>
      </c:valAx>
      <c:valAx>
        <c:axId val="100490380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Sum_Runs</a:t>
                </a:r>
              </a:p>
            </c:rich>
          </c:tx>
          <c:layout>
            <c:manualLayout>
              <c:xMode val="edge"/>
              <c:yMode val="edge"/>
              <c:x val="0.96106928830427985"/>
              <c:y val="0.42456410690599161"/>
            </c:manualLayout>
          </c:layout>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90495"/>
        <c:crosses val="max"/>
        <c:crossBetween val="between"/>
      </c:valAx>
      <c:catAx>
        <c:axId val="1004890495"/>
        <c:scaling>
          <c:orientation val="minMax"/>
        </c:scaling>
        <c:delete val="1"/>
        <c:axPos val="b"/>
        <c:numFmt formatCode="General" sourceLinked="1"/>
        <c:majorTickMark val="out"/>
        <c:minorTickMark val="none"/>
        <c:tickLblPos val="nextTo"/>
        <c:crossAx val="1004903807"/>
        <c:crosses val="autoZero"/>
        <c:auto val="1"/>
        <c:lblAlgn val="ctr"/>
        <c:lblOffset val="100"/>
        <c:noMultiLvlLbl val="0"/>
      </c:catAx>
      <c:spPr>
        <a:noFill/>
        <a:ln>
          <a:noFill/>
        </a:ln>
        <a:effectLst/>
      </c:spPr>
    </c:plotArea>
    <c:legend>
      <c:legendPos val="t"/>
      <c:layout>
        <c:manualLayout>
          <c:xMode val="edge"/>
          <c:yMode val="edge"/>
          <c:x val="0.64051403367150128"/>
          <c:y val="1.9118121475277798E-2"/>
          <c:w val="0.28330221087589702"/>
          <c:h val="4.90282726046360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t>Boundary_runs</a:t>
            </a:r>
            <a:r>
              <a:rPr lang="en-IN" sz="1600" b="1" baseline="0"/>
              <a:t> VS Boundary_percentage  </a:t>
            </a:r>
            <a:endParaRPr lang="en-IN" sz="1600" b="1"/>
          </a:p>
        </c:rich>
      </c:tx>
      <c:layout>
        <c:manualLayout>
          <c:xMode val="edge"/>
          <c:yMode val="edge"/>
          <c:x val="0.22521588946459412"/>
          <c:y val="2.0833333333333332E-2"/>
        </c:manualLayout>
      </c:layout>
      <c:overlay val="0"/>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'hard hiiter'!$B$1</c:f>
              <c:strCache>
                <c:ptCount val="1"/>
                <c:pt idx="0">
                  <c:v>boundary_runs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 hiiter'!$A$2:$A$11</c:f>
              <c:strCache>
                <c:ptCount val="10"/>
                <c:pt idx="0">
                  <c:v>SP Narine</c:v>
                </c:pt>
                <c:pt idx="1">
                  <c:v>AD Russell</c:v>
                </c:pt>
                <c:pt idx="2">
                  <c:v>CH Gayle</c:v>
                </c:pt>
                <c:pt idx="3">
                  <c:v>CR Brathwaite</c:v>
                </c:pt>
                <c:pt idx="4">
                  <c:v>ST Jayasuriya</c:v>
                </c:pt>
                <c:pt idx="5">
                  <c:v>BCJ Cutting</c:v>
                </c:pt>
                <c:pt idx="6">
                  <c:v>MJ McClenaghan</c:v>
                </c:pt>
                <c:pt idx="7">
                  <c:v>AC Gilchrist</c:v>
                </c:pt>
                <c:pt idx="8">
                  <c:v>Mujeeb Ur Rahman</c:v>
                </c:pt>
                <c:pt idx="9">
                  <c:v>MS Gony</c:v>
                </c:pt>
              </c:strCache>
            </c:strRef>
          </c:cat>
          <c:val>
            <c:numRef>
              <c:f>'hard hiiter'!$B$2:$B$11</c:f>
              <c:numCache>
                <c:formatCode>General</c:formatCode>
                <c:ptCount val="10"/>
                <c:pt idx="0">
                  <c:v>724</c:v>
                </c:pt>
                <c:pt idx="1">
                  <c:v>1194</c:v>
                </c:pt>
                <c:pt idx="2">
                  <c:v>3630</c:v>
                </c:pt>
                <c:pt idx="3">
                  <c:v>136</c:v>
                </c:pt>
                <c:pt idx="4">
                  <c:v>570</c:v>
                </c:pt>
                <c:pt idx="5">
                  <c:v>174</c:v>
                </c:pt>
                <c:pt idx="6">
                  <c:v>62</c:v>
                </c:pt>
                <c:pt idx="7">
                  <c:v>1508</c:v>
                </c:pt>
                <c:pt idx="8">
                  <c:v>8</c:v>
                </c:pt>
                <c:pt idx="9">
                  <c:v>72</c:v>
                </c:pt>
              </c:numCache>
            </c:numRef>
          </c:val>
          <c:smooth val="0"/>
          <c:extLst>
            <c:ext xmlns:c16="http://schemas.microsoft.com/office/drawing/2014/chart" uri="{C3380CC4-5D6E-409C-BE32-E72D297353CC}">
              <c16:uniqueId val="{00000000-93C3-4EC6-AD20-547A01CEFDB2}"/>
            </c:ext>
          </c:extLst>
        </c:ser>
        <c:dLbls>
          <c:dLblPos val="ctr"/>
          <c:showLegendKey val="0"/>
          <c:showVal val="1"/>
          <c:showCatName val="0"/>
          <c:showSerName val="0"/>
          <c:showPercent val="0"/>
          <c:showBubbleSize val="0"/>
        </c:dLbls>
        <c:marker val="1"/>
        <c:smooth val="0"/>
        <c:axId val="1706089056"/>
        <c:axId val="1706087808"/>
      </c:lineChart>
      <c:lineChart>
        <c:grouping val="stacked"/>
        <c:varyColors val="0"/>
        <c:ser>
          <c:idx val="1"/>
          <c:order val="1"/>
          <c:tx>
            <c:strRef>
              <c:f>'hard hiiter'!$C$1</c:f>
              <c:strCache>
                <c:ptCount val="1"/>
                <c:pt idx="0">
                  <c:v>boundary_percentage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 hiiter'!$A$2:$A$11</c:f>
              <c:strCache>
                <c:ptCount val="10"/>
                <c:pt idx="0">
                  <c:v>SP Narine</c:v>
                </c:pt>
                <c:pt idx="1">
                  <c:v>AD Russell</c:v>
                </c:pt>
                <c:pt idx="2">
                  <c:v>CH Gayle</c:v>
                </c:pt>
                <c:pt idx="3">
                  <c:v>CR Brathwaite</c:v>
                </c:pt>
                <c:pt idx="4">
                  <c:v>ST Jayasuriya</c:v>
                </c:pt>
                <c:pt idx="5">
                  <c:v>BCJ Cutting</c:v>
                </c:pt>
                <c:pt idx="6">
                  <c:v>MJ McClenaghan</c:v>
                </c:pt>
                <c:pt idx="7">
                  <c:v>AC Gilchrist</c:v>
                </c:pt>
                <c:pt idx="8">
                  <c:v>Mujeeb Ur Rahman</c:v>
                </c:pt>
                <c:pt idx="9">
                  <c:v>MS Gony</c:v>
                </c:pt>
              </c:strCache>
            </c:strRef>
          </c:cat>
          <c:val>
            <c:numRef>
              <c:f>'hard hiiter'!$C$2:$C$11</c:f>
              <c:numCache>
                <c:formatCode>General</c:formatCode>
                <c:ptCount val="10"/>
                <c:pt idx="0">
                  <c:v>81.17</c:v>
                </c:pt>
                <c:pt idx="1">
                  <c:v>78.709999999999994</c:v>
                </c:pt>
                <c:pt idx="2">
                  <c:v>76.069999999999993</c:v>
                </c:pt>
                <c:pt idx="3">
                  <c:v>75.14</c:v>
                </c:pt>
                <c:pt idx="4">
                  <c:v>74.22</c:v>
                </c:pt>
                <c:pt idx="5">
                  <c:v>73.11</c:v>
                </c:pt>
                <c:pt idx="6">
                  <c:v>72.94</c:v>
                </c:pt>
                <c:pt idx="7">
                  <c:v>72.89</c:v>
                </c:pt>
                <c:pt idx="8">
                  <c:v>72.73</c:v>
                </c:pt>
                <c:pt idx="9">
                  <c:v>72.73</c:v>
                </c:pt>
              </c:numCache>
            </c:numRef>
          </c:val>
          <c:smooth val="0"/>
          <c:extLst>
            <c:ext xmlns:c16="http://schemas.microsoft.com/office/drawing/2014/chart" uri="{C3380CC4-5D6E-409C-BE32-E72D297353CC}">
              <c16:uniqueId val="{00000001-93C3-4EC6-AD20-547A01CEFDB2}"/>
            </c:ext>
          </c:extLst>
        </c:ser>
        <c:dLbls>
          <c:dLblPos val="ctr"/>
          <c:showLegendKey val="0"/>
          <c:showVal val="1"/>
          <c:showCatName val="0"/>
          <c:showSerName val="0"/>
          <c:showPercent val="0"/>
          <c:showBubbleSize val="0"/>
        </c:dLbls>
        <c:marker val="1"/>
        <c:smooth val="0"/>
        <c:axId val="1460267440"/>
        <c:axId val="1460261200"/>
      </c:lineChart>
      <c:catAx>
        <c:axId val="17060890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Batsman</a:t>
                </a:r>
              </a:p>
            </c:rich>
          </c:tx>
          <c:overlay val="0"/>
          <c:spPr>
            <a:solidFill>
              <a:schemeClr val="bg2"/>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6087808"/>
        <c:crosses val="autoZero"/>
        <c:auto val="1"/>
        <c:lblAlgn val="ctr"/>
        <c:lblOffset val="100"/>
        <c:noMultiLvlLbl val="0"/>
      </c:catAx>
      <c:valAx>
        <c:axId val="1706087808"/>
        <c:scaling>
          <c:orientation val="minMax"/>
          <c:max val="4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Total_runs</a:t>
                </a:r>
              </a:p>
            </c:rich>
          </c:tx>
          <c:layout>
            <c:manualLayout>
              <c:xMode val="edge"/>
              <c:yMode val="edge"/>
              <c:x val="1.079447322970639E-2"/>
              <c:y val="0.34750792869641295"/>
            </c:manualLayout>
          </c:layout>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6089056"/>
        <c:crosses val="autoZero"/>
        <c:crossBetween val="between"/>
      </c:valAx>
      <c:valAx>
        <c:axId val="1460261200"/>
        <c:scaling>
          <c:orientation val="minMax"/>
          <c:min val="68.010000000000005"/>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dirty="0"/>
                  <a:t>Boundary</a:t>
                </a:r>
                <a:r>
                  <a:rPr lang="en-IN" sz="1100" b="1" baseline="0" dirty="0"/>
                  <a:t> </a:t>
                </a:r>
                <a:r>
                  <a:rPr lang="en-IN" sz="1100" b="1" u="none" dirty="0"/>
                  <a:t>percentage</a:t>
                </a:r>
              </a:p>
            </c:rich>
          </c:tx>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267440"/>
        <c:crosses val="max"/>
        <c:crossBetween val="between"/>
      </c:valAx>
      <c:catAx>
        <c:axId val="1460267440"/>
        <c:scaling>
          <c:orientation val="minMax"/>
        </c:scaling>
        <c:delete val="1"/>
        <c:axPos val="b"/>
        <c:numFmt formatCode="General" sourceLinked="1"/>
        <c:majorTickMark val="out"/>
        <c:minorTickMark val="none"/>
        <c:tickLblPos val="nextTo"/>
        <c:crossAx val="146026120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'economy bowler'!$B$1</c:f>
              <c:strCache>
                <c:ptCount val="1"/>
                <c:pt idx="0">
                  <c:v>total_overs_bowled</c:v>
                </c:pt>
              </c:strCache>
            </c:strRef>
          </c:tx>
          <c:spPr>
            <a:solidFill>
              <a:schemeClr val="accent1"/>
            </a:solidFill>
            <a:ln>
              <a:noFill/>
            </a:ln>
            <a:effectLst/>
          </c:spPr>
          <c:invertIfNegative val="0"/>
          <c:cat>
            <c:strRef>
              <c:f>'economy bowler'!$A$2:$A$11</c:f>
              <c:strCache>
                <c:ptCount val="10"/>
                <c:pt idx="0">
                  <c:v>Rashid Khan</c:v>
                </c:pt>
                <c:pt idx="1">
                  <c:v>A Kumble</c:v>
                </c:pt>
                <c:pt idx="2">
                  <c:v>M Muralitharan</c:v>
                </c:pt>
                <c:pt idx="3">
                  <c:v>RE van der Merwe</c:v>
                </c:pt>
                <c:pt idx="4">
                  <c:v>R Ashwin</c:v>
                </c:pt>
                <c:pt idx="5">
                  <c:v>DW Steyn</c:v>
                </c:pt>
                <c:pt idx="6">
                  <c:v>SP Narine</c:v>
                </c:pt>
                <c:pt idx="7">
                  <c:v>DL Vettori</c:v>
                </c:pt>
                <c:pt idx="8">
                  <c:v>J Botha</c:v>
                </c:pt>
                <c:pt idx="9">
                  <c:v>Washington Sundar</c:v>
                </c:pt>
              </c:strCache>
            </c:strRef>
          </c:cat>
          <c:val>
            <c:numRef>
              <c:f>'economy bowler'!$B$2:$B$11</c:f>
              <c:numCache>
                <c:formatCode>General</c:formatCode>
                <c:ptCount val="10"/>
                <c:pt idx="0">
                  <c:v>1490</c:v>
                </c:pt>
                <c:pt idx="1">
                  <c:v>983</c:v>
                </c:pt>
                <c:pt idx="2">
                  <c:v>1577</c:v>
                </c:pt>
                <c:pt idx="3">
                  <c:v>455</c:v>
                </c:pt>
                <c:pt idx="4">
                  <c:v>3327</c:v>
                </c:pt>
                <c:pt idx="5">
                  <c:v>2276</c:v>
                </c:pt>
                <c:pt idx="6">
                  <c:v>2824</c:v>
                </c:pt>
                <c:pt idx="7">
                  <c:v>785</c:v>
                </c:pt>
                <c:pt idx="8">
                  <c:v>709</c:v>
                </c:pt>
                <c:pt idx="9">
                  <c:v>660</c:v>
                </c:pt>
              </c:numCache>
            </c:numRef>
          </c:val>
          <c:extLst>
            <c:ext xmlns:c16="http://schemas.microsoft.com/office/drawing/2014/chart" uri="{C3380CC4-5D6E-409C-BE32-E72D297353CC}">
              <c16:uniqueId val="{00000000-6E6F-4AB7-9CE8-96FAF66664FC}"/>
            </c:ext>
          </c:extLst>
        </c:ser>
        <c:ser>
          <c:idx val="1"/>
          <c:order val="1"/>
          <c:tx>
            <c:strRef>
              <c:f>'economy bowler'!$C$1</c:f>
              <c:strCache>
                <c:ptCount val="1"/>
                <c:pt idx="0">
                  <c:v>sum_runs</c:v>
                </c:pt>
              </c:strCache>
            </c:strRef>
          </c:tx>
          <c:spPr>
            <a:solidFill>
              <a:schemeClr val="accent2"/>
            </a:solidFill>
            <a:ln>
              <a:noFill/>
            </a:ln>
            <a:effectLst/>
          </c:spPr>
          <c:invertIfNegative val="0"/>
          <c:cat>
            <c:strRef>
              <c:f>'economy bowler'!$A$2:$A$11</c:f>
              <c:strCache>
                <c:ptCount val="10"/>
                <c:pt idx="0">
                  <c:v>Rashid Khan</c:v>
                </c:pt>
                <c:pt idx="1">
                  <c:v>A Kumble</c:v>
                </c:pt>
                <c:pt idx="2">
                  <c:v>M Muralitharan</c:v>
                </c:pt>
                <c:pt idx="3">
                  <c:v>RE van der Merwe</c:v>
                </c:pt>
                <c:pt idx="4">
                  <c:v>R Ashwin</c:v>
                </c:pt>
                <c:pt idx="5">
                  <c:v>DW Steyn</c:v>
                </c:pt>
                <c:pt idx="6">
                  <c:v>SP Narine</c:v>
                </c:pt>
                <c:pt idx="7">
                  <c:v>DL Vettori</c:v>
                </c:pt>
                <c:pt idx="8">
                  <c:v>J Botha</c:v>
                </c:pt>
                <c:pt idx="9">
                  <c:v>Washington Sundar</c:v>
                </c:pt>
              </c:strCache>
            </c:strRef>
          </c:cat>
          <c:val>
            <c:numRef>
              <c:f>'economy bowler'!$C$2:$C$11</c:f>
              <c:numCache>
                <c:formatCode>General</c:formatCode>
                <c:ptCount val="10"/>
                <c:pt idx="0">
                  <c:v>1573</c:v>
                </c:pt>
                <c:pt idx="1">
                  <c:v>1089</c:v>
                </c:pt>
                <c:pt idx="2">
                  <c:v>1755</c:v>
                </c:pt>
                <c:pt idx="3">
                  <c:v>515</c:v>
                </c:pt>
                <c:pt idx="4">
                  <c:v>3756</c:v>
                </c:pt>
                <c:pt idx="5">
                  <c:v>2568</c:v>
                </c:pt>
                <c:pt idx="6">
                  <c:v>3208</c:v>
                </c:pt>
                <c:pt idx="7">
                  <c:v>894</c:v>
                </c:pt>
                <c:pt idx="8">
                  <c:v>818</c:v>
                </c:pt>
                <c:pt idx="9">
                  <c:v>758</c:v>
                </c:pt>
              </c:numCache>
            </c:numRef>
          </c:val>
          <c:extLst>
            <c:ext xmlns:c16="http://schemas.microsoft.com/office/drawing/2014/chart" uri="{C3380CC4-5D6E-409C-BE32-E72D297353CC}">
              <c16:uniqueId val="{00000001-6E6F-4AB7-9CE8-96FAF66664FC}"/>
            </c:ext>
          </c:extLst>
        </c:ser>
        <c:ser>
          <c:idx val="2"/>
          <c:order val="2"/>
          <c:tx>
            <c:strRef>
              <c:f>'economy bowler'!$D$1</c:f>
              <c:strCache>
                <c:ptCount val="1"/>
                <c:pt idx="0">
                  <c:v>economy</c:v>
                </c:pt>
              </c:strCache>
            </c:strRef>
          </c:tx>
          <c:spPr>
            <a:solidFill>
              <a:schemeClr val="accent3"/>
            </a:solidFill>
            <a:ln>
              <a:noFill/>
            </a:ln>
            <a:effectLst/>
          </c:spPr>
          <c:invertIfNegative val="0"/>
          <c:cat>
            <c:strRef>
              <c:f>'economy bowler'!$A$2:$A$11</c:f>
              <c:strCache>
                <c:ptCount val="10"/>
                <c:pt idx="0">
                  <c:v>Rashid Khan</c:v>
                </c:pt>
                <c:pt idx="1">
                  <c:v>A Kumble</c:v>
                </c:pt>
                <c:pt idx="2">
                  <c:v>M Muralitharan</c:v>
                </c:pt>
                <c:pt idx="3">
                  <c:v>RE van der Merwe</c:v>
                </c:pt>
                <c:pt idx="4">
                  <c:v>R Ashwin</c:v>
                </c:pt>
                <c:pt idx="5">
                  <c:v>DW Steyn</c:v>
                </c:pt>
                <c:pt idx="6">
                  <c:v>SP Narine</c:v>
                </c:pt>
                <c:pt idx="7">
                  <c:v>DL Vettori</c:v>
                </c:pt>
                <c:pt idx="8">
                  <c:v>J Botha</c:v>
                </c:pt>
                <c:pt idx="9">
                  <c:v>Washington Sundar</c:v>
                </c:pt>
              </c:strCache>
            </c:strRef>
          </c:cat>
          <c:val>
            <c:numRef>
              <c:f>'economy bowler'!$D$2:$D$11</c:f>
              <c:numCache>
                <c:formatCode>General</c:formatCode>
                <c:ptCount val="10"/>
                <c:pt idx="0">
                  <c:v>6.36</c:v>
                </c:pt>
                <c:pt idx="1">
                  <c:v>6.66</c:v>
                </c:pt>
                <c:pt idx="2">
                  <c:v>6.66</c:v>
                </c:pt>
                <c:pt idx="3">
                  <c:v>6.78</c:v>
                </c:pt>
                <c:pt idx="4">
                  <c:v>6.78</c:v>
                </c:pt>
                <c:pt idx="5">
                  <c:v>6.78</c:v>
                </c:pt>
                <c:pt idx="6">
                  <c:v>6.84</c:v>
                </c:pt>
                <c:pt idx="7">
                  <c:v>6.84</c:v>
                </c:pt>
                <c:pt idx="8">
                  <c:v>6.9</c:v>
                </c:pt>
                <c:pt idx="9">
                  <c:v>6.9</c:v>
                </c:pt>
              </c:numCache>
            </c:numRef>
          </c:val>
          <c:extLst>
            <c:ext xmlns:c16="http://schemas.microsoft.com/office/drawing/2014/chart" uri="{C3380CC4-5D6E-409C-BE32-E72D297353CC}">
              <c16:uniqueId val="{00000002-6E6F-4AB7-9CE8-96FAF66664FC}"/>
            </c:ext>
          </c:extLst>
        </c:ser>
        <c:ser>
          <c:idx val="3"/>
          <c:order val="3"/>
          <c:tx>
            <c:strRef>
              <c:f>'economy bowler'!$E$1</c:f>
              <c:strCache>
                <c:ptCount val="1"/>
                <c:pt idx="0">
                  <c:v>balls_bowled</c:v>
                </c:pt>
              </c:strCache>
            </c:strRef>
          </c:tx>
          <c:spPr>
            <a:solidFill>
              <a:schemeClr val="accent4"/>
            </a:solidFill>
            <a:ln>
              <a:noFill/>
            </a:ln>
            <a:effectLst/>
          </c:spPr>
          <c:invertIfNegative val="0"/>
          <c:cat>
            <c:strRef>
              <c:f>'economy bowler'!$A$2:$A$11</c:f>
              <c:strCache>
                <c:ptCount val="10"/>
                <c:pt idx="0">
                  <c:v>Rashid Khan</c:v>
                </c:pt>
                <c:pt idx="1">
                  <c:v>A Kumble</c:v>
                </c:pt>
                <c:pt idx="2">
                  <c:v>M Muralitharan</c:v>
                </c:pt>
                <c:pt idx="3">
                  <c:v>RE van der Merwe</c:v>
                </c:pt>
                <c:pt idx="4">
                  <c:v>R Ashwin</c:v>
                </c:pt>
                <c:pt idx="5">
                  <c:v>DW Steyn</c:v>
                </c:pt>
                <c:pt idx="6">
                  <c:v>SP Narine</c:v>
                </c:pt>
                <c:pt idx="7">
                  <c:v>DL Vettori</c:v>
                </c:pt>
                <c:pt idx="8">
                  <c:v>J Botha</c:v>
                </c:pt>
                <c:pt idx="9">
                  <c:v>Washington Sundar</c:v>
                </c:pt>
              </c:strCache>
            </c:strRef>
          </c:cat>
          <c:val>
            <c:numRef>
              <c:f>'economy bowler'!$E$2:$E$11</c:f>
              <c:numCache>
                <c:formatCode>General</c:formatCode>
                <c:ptCount val="10"/>
                <c:pt idx="0">
                  <c:v>62</c:v>
                </c:pt>
                <c:pt idx="1">
                  <c:v>42</c:v>
                </c:pt>
                <c:pt idx="2">
                  <c:v>66</c:v>
                </c:pt>
                <c:pt idx="3">
                  <c:v>21</c:v>
                </c:pt>
                <c:pt idx="4">
                  <c:v>151</c:v>
                </c:pt>
                <c:pt idx="5">
                  <c:v>95</c:v>
                </c:pt>
                <c:pt idx="6">
                  <c:v>119</c:v>
                </c:pt>
                <c:pt idx="7">
                  <c:v>34</c:v>
                </c:pt>
                <c:pt idx="8">
                  <c:v>34</c:v>
                </c:pt>
                <c:pt idx="9">
                  <c:v>35</c:v>
                </c:pt>
              </c:numCache>
            </c:numRef>
          </c:val>
          <c:extLst>
            <c:ext xmlns:c16="http://schemas.microsoft.com/office/drawing/2014/chart" uri="{C3380CC4-5D6E-409C-BE32-E72D297353CC}">
              <c16:uniqueId val="{00000003-6E6F-4AB7-9CE8-96FAF66664FC}"/>
            </c:ext>
          </c:extLst>
        </c:ser>
        <c:dLbls>
          <c:showLegendKey val="0"/>
          <c:showVal val="0"/>
          <c:showCatName val="0"/>
          <c:showSerName val="0"/>
          <c:showPercent val="0"/>
          <c:showBubbleSize val="0"/>
        </c:dLbls>
        <c:gapWidth val="182"/>
        <c:axId val="379917216"/>
        <c:axId val="379919712"/>
      </c:barChart>
      <c:catAx>
        <c:axId val="3799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Bowler</a:t>
                </a:r>
              </a:p>
            </c:rich>
          </c:tx>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919712"/>
        <c:crosses val="autoZero"/>
        <c:auto val="1"/>
        <c:lblAlgn val="ctr"/>
        <c:lblOffset val="100"/>
        <c:noMultiLvlLbl val="0"/>
      </c:catAx>
      <c:valAx>
        <c:axId val="379919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Sum_runs</a:t>
                </a:r>
              </a:p>
            </c:rich>
          </c:tx>
          <c:overlay val="0"/>
          <c:spPr>
            <a:solidFill>
              <a:schemeClr val="bg2"/>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9172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t>Bowler Vs Strike_rate</a:t>
            </a:r>
            <a:r>
              <a:rPr lang="en-IN" sz="1600" b="1" baseline="0"/>
              <a:t> </a:t>
            </a:r>
            <a:endParaRPr lang="en-IN" sz="1600" b="1"/>
          </a:p>
        </c:rich>
      </c:tx>
      <c:overlay val="0"/>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skriterate!$B$1</c:f>
              <c:strCache>
                <c:ptCount val="1"/>
                <c:pt idx="0">
                  <c:v>total_balls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skriterate!$A$2:$A$11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skriterate!$B$2:$B$11</c:f>
              <c:numCache>
                <c:formatCode>General</c:formatCode>
                <c:ptCount val="10"/>
                <c:pt idx="0">
                  <c:v>840</c:v>
                </c:pt>
                <c:pt idx="1">
                  <c:v>600</c:v>
                </c:pt>
                <c:pt idx="2">
                  <c:v>645</c:v>
                </c:pt>
                <c:pt idx="3">
                  <c:v>612</c:v>
                </c:pt>
                <c:pt idx="4">
                  <c:v>2974</c:v>
                </c:pt>
                <c:pt idx="5">
                  <c:v>1314</c:v>
                </c:pt>
                <c:pt idx="6">
                  <c:v>2846</c:v>
                </c:pt>
                <c:pt idx="7">
                  <c:v>1974</c:v>
                </c:pt>
                <c:pt idx="8">
                  <c:v>788</c:v>
                </c:pt>
                <c:pt idx="9">
                  <c:v>600</c:v>
                </c:pt>
              </c:numCache>
            </c:numRef>
          </c:val>
          <c:smooth val="0"/>
          <c:extLst>
            <c:ext xmlns:c16="http://schemas.microsoft.com/office/drawing/2014/chart" uri="{C3380CC4-5D6E-409C-BE32-E72D297353CC}">
              <c16:uniqueId val="{00000000-122F-449A-A5F0-00E67C78FB5E}"/>
            </c:ext>
          </c:extLst>
        </c:ser>
        <c:ser>
          <c:idx val="1"/>
          <c:order val="1"/>
          <c:tx>
            <c:strRef>
              <c:f>skriterate!$C$1</c:f>
              <c:strCache>
                <c:ptCount val="1"/>
                <c:pt idx="0">
                  <c:v>total_wicket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skriterate!$A$2:$A$11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skriterate!$C$2:$C$11</c:f>
              <c:numCache>
                <c:formatCode>General</c:formatCode>
                <c:ptCount val="10"/>
                <c:pt idx="0">
                  <c:v>66</c:v>
                </c:pt>
                <c:pt idx="1">
                  <c:v>43</c:v>
                </c:pt>
                <c:pt idx="2">
                  <c:v>45</c:v>
                </c:pt>
                <c:pt idx="3">
                  <c:v>39</c:v>
                </c:pt>
                <c:pt idx="4">
                  <c:v>188</c:v>
                </c:pt>
                <c:pt idx="5">
                  <c:v>83</c:v>
                </c:pt>
                <c:pt idx="6">
                  <c:v>175</c:v>
                </c:pt>
                <c:pt idx="7">
                  <c:v>121</c:v>
                </c:pt>
                <c:pt idx="8">
                  <c:v>48</c:v>
                </c:pt>
                <c:pt idx="9">
                  <c:v>36</c:v>
                </c:pt>
              </c:numCache>
            </c:numRef>
          </c:val>
          <c:smooth val="0"/>
          <c:extLst>
            <c:ext xmlns:c16="http://schemas.microsoft.com/office/drawing/2014/chart" uri="{C3380CC4-5D6E-409C-BE32-E72D297353CC}">
              <c16:uniqueId val="{00000001-122F-449A-A5F0-00E67C78FB5E}"/>
            </c:ext>
          </c:extLst>
        </c:ser>
        <c:ser>
          <c:idx val="2"/>
          <c:order val="2"/>
          <c:tx>
            <c:strRef>
              <c:f>skriterate!$D$1</c:f>
              <c:strCache>
                <c:ptCount val="1"/>
                <c:pt idx="0">
                  <c:v>strike_rate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skriterate!$A$2:$A$11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skriterate!$D$2:$D$11</c:f>
              <c:numCache>
                <c:formatCode>General</c:formatCode>
                <c:ptCount val="10"/>
                <c:pt idx="0">
                  <c:v>1272.73</c:v>
                </c:pt>
                <c:pt idx="1">
                  <c:v>1395.35</c:v>
                </c:pt>
                <c:pt idx="2">
                  <c:v>1433.33</c:v>
                </c:pt>
                <c:pt idx="3">
                  <c:v>1569.23</c:v>
                </c:pt>
                <c:pt idx="4">
                  <c:v>1581.91</c:v>
                </c:pt>
                <c:pt idx="5">
                  <c:v>1583.13</c:v>
                </c:pt>
                <c:pt idx="6">
                  <c:v>1626.29</c:v>
                </c:pt>
                <c:pt idx="7">
                  <c:v>1631.4</c:v>
                </c:pt>
                <c:pt idx="8">
                  <c:v>1641.67</c:v>
                </c:pt>
                <c:pt idx="9">
                  <c:v>1666.67</c:v>
                </c:pt>
              </c:numCache>
            </c:numRef>
          </c:val>
          <c:smooth val="0"/>
          <c:extLst>
            <c:ext xmlns:c16="http://schemas.microsoft.com/office/drawing/2014/chart" uri="{C3380CC4-5D6E-409C-BE32-E72D297353CC}">
              <c16:uniqueId val="{00000002-122F-449A-A5F0-00E67C78FB5E}"/>
            </c:ext>
          </c:extLst>
        </c:ser>
        <c:dLbls>
          <c:showLegendKey val="0"/>
          <c:showVal val="0"/>
          <c:showCatName val="0"/>
          <c:showSerName val="0"/>
          <c:showPercent val="0"/>
          <c:showBubbleSize val="0"/>
        </c:dLbls>
        <c:marker val="1"/>
        <c:smooth val="0"/>
        <c:axId val="2107062992"/>
        <c:axId val="2107061744"/>
      </c:lineChart>
      <c:catAx>
        <c:axId val="2107062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Bowler</a:t>
                </a:r>
              </a:p>
            </c:rich>
          </c:tx>
          <c:layout>
            <c:manualLayout>
              <c:xMode val="edge"/>
              <c:yMode val="edge"/>
              <c:x val="0.47216095261376712"/>
              <c:y val="0.94647426680360591"/>
            </c:manualLayout>
          </c:layout>
          <c:overlay val="0"/>
          <c:spPr>
            <a:solidFill>
              <a:schemeClr val="bg2"/>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061744"/>
        <c:crosses val="autoZero"/>
        <c:auto val="1"/>
        <c:lblAlgn val="ctr"/>
        <c:lblOffset val="100"/>
        <c:noMultiLvlLbl val="0"/>
      </c:catAx>
      <c:valAx>
        <c:axId val="2107061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strike_rate</a:t>
                </a:r>
              </a:p>
            </c:rich>
          </c:tx>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0629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t>All_rounder</a:t>
            </a:r>
            <a:r>
              <a:rPr lang="en-IN" sz="1600" b="1" baseline="0"/>
              <a:t> Vs Bowling_strike_rate</a:t>
            </a:r>
            <a:endParaRPr lang="en-IN" sz="1600" b="1"/>
          </a:p>
        </c:rich>
      </c:tx>
      <c:overlay val="0"/>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'all rounder'!$B$1</c:f>
              <c:strCache>
                <c:ptCount val="1"/>
                <c:pt idx="0">
                  <c:v>bowling_strike_rate</c:v>
                </c:pt>
              </c:strCache>
            </c:strRef>
          </c:tx>
          <c:spPr>
            <a:solidFill>
              <a:schemeClr val="accent1"/>
            </a:solidFill>
            <a:ln>
              <a:noFill/>
            </a:ln>
            <a:effectLst/>
          </c:spPr>
          <c:invertIfNegative val="0"/>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rounder'!$B$2:$B$11</c:f>
              <c:numCache>
                <c:formatCode>General</c:formatCode>
                <c:ptCount val="10"/>
                <c:pt idx="0">
                  <c:v>1770.15</c:v>
                </c:pt>
                <c:pt idx="1">
                  <c:v>1974.83</c:v>
                </c:pt>
                <c:pt idx="2">
                  <c:v>2031.11</c:v>
                </c:pt>
                <c:pt idx="3">
                  <c:v>2790</c:v>
                </c:pt>
                <c:pt idx="4">
                  <c:v>1991.55</c:v>
                </c:pt>
                <c:pt idx="5">
                  <c:v>3073.68</c:v>
                </c:pt>
                <c:pt idx="6">
                  <c:v>2618.37</c:v>
                </c:pt>
                <c:pt idx="7">
                  <c:v>2573.91</c:v>
                </c:pt>
                <c:pt idx="8">
                  <c:v>1882.29</c:v>
                </c:pt>
                <c:pt idx="9">
                  <c:v>1997.2</c:v>
                </c:pt>
              </c:numCache>
            </c:numRef>
          </c:val>
          <c:extLst>
            <c:ext xmlns:c16="http://schemas.microsoft.com/office/drawing/2014/chart" uri="{C3380CC4-5D6E-409C-BE32-E72D297353CC}">
              <c16:uniqueId val="{00000000-2D97-45BC-B2FE-55CA5D9C8006}"/>
            </c:ext>
          </c:extLst>
        </c:ser>
        <c:ser>
          <c:idx val="1"/>
          <c:order val="1"/>
          <c:tx>
            <c:strRef>
              <c:f>'all rounder'!$C$1</c:f>
              <c:strCache>
                <c:ptCount val="1"/>
                <c:pt idx="0">
                  <c:v>total_wicket</c:v>
                </c:pt>
              </c:strCache>
            </c:strRef>
          </c:tx>
          <c:spPr>
            <a:solidFill>
              <a:schemeClr val="accent2"/>
            </a:solidFill>
            <a:ln>
              <a:noFill/>
            </a:ln>
            <a:effectLst/>
          </c:spPr>
          <c:invertIfNegative val="0"/>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rounder'!$C$2:$C$11</c:f>
              <c:numCache>
                <c:formatCode>General</c:formatCode>
                <c:ptCount val="10"/>
                <c:pt idx="0">
                  <c:v>50</c:v>
                </c:pt>
                <c:pt idx="1">
                  <c:v>49</c:v>
                </c:pt>
                <c:pt idx="2">
                  <c:v>47</c:v>
                </c:pt>
                <c:pt idx="3">
                  <c:v>69</c:v>
                </c:pt>
                <c:pt idx="4">
                  <c:v>106</c:v>
                </c:pt>
                <c:pt idx="5">
                  <c:v>116</c:v>
                </c:pt>
                <c:pt idx="6">
                  <c:v>38</c:v>
                </c:pt>
                <c:pt idx="7">
                  <c:v>111</c:v>
                </c:pt>
                <c:pt idx="8">
                  <c:v>40</c:v>
                </c:pt>
                <c:pt idx="9">
                  <c:v>125</c:v>
                </c:pt>
              </c:numCache>
            </c:numRef>
          </c:val>
          <c:extLst>
            <c:ext xmlns:c16="http://schemas.microsoft.com/office/drawing/2014/chart" uri="{C3380CC4-5D6E-409C-BE32-E72D297353CC}">
              <c16:uniqueId val="{00000001-2D97-45BC-B2FE-55CA5D9C8006}"/>
            </c:ext>
          </c:extLst>
        </c:ser>
        <c:ser>
          <c:idx val="2"/>
          <c:order val="2"/>
          <c:tx>
            <c:strRef>
              <c:f>'all rounder'!$D$1</c:f>
              <c:strCache>
                <c:ptCount val="1"/>
                <c:pt idx="0">
                  <c:v>batting_strike_rate</c:v>
                </c:pt>
              </c:strCache>
            </c:strRef>
          </c:tx>
          <c:spPr>
            <a:solidFill>
              <a:schemeClr val="accent3"/>
            </a:solidFill>
            <a:ln>
              <a:noFill/>
            </a:ln>
            <a:effectLst/>
          </c:spPr>
          <c:invertIfNegative val="0"/>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rounder'!$D$2:$D$11</c:f>
              <c:numCache>
                <c:formatCode>General</c:formatCode>
                <c:ptCount val="10"/>
                <c:pt idx="0">
                  <c:v>172</c:v>
                </c:pt>
                <c:pt idx="1">
                  <c:v>155.66999999999999</c:v>
                </c:pt>
                <c:pt idx="2">
                  <c:v>150.38999999999999</c:v>
                </c:pt>
                <c:pt idx="3">
                  <c:v>148.57</c:v>
                </c:pt>
                <c:pt idx="4">
                  <c:v>143.47</c:v>
                </c:pt>
                <c:pt idx="5">
                  <c:v>142.79</c:v>
                </c:pt>
                <c:pt idx="6">
                  <c:v>137.55000000000001</c:v>
                </c:pt>
                <c:pt idx="7">
                  <c:v>137.51</c:v>
                </c:pt>
                <c:pt idx="8">
                  <c:v>136.99</c:v>
                </c:pt>
                <c:pt idx="9">
                  <c:v>134.13999999999999</c:v>
                </c:pt>
              </c:numCache>
            </c:numRef>
          </c:val>
          <c:extLst>
            <c:ext xmlns:c16="http://schemas.microsoft.com/office/drawing/2014/chart" uri="{C3380CC4-5D6E-409C-BE32-E72D297353CC}">
              <c16:uniqueId val="{00000002-2D97-45BC-B2FE-55CA5D9C8006}"/>
            </c:ext>
          </c:extLst>
        </c:ser>
        <c:ser>
          <c:idx val="3"/>
          <c:order val="3"/>
          <c:tx>
            <c:strRef>
              <c:f>'all rounder'!$E$1</c:f>
              <c:strCache>
                <c:ptCount val="1"/>
                <c:pt idx="0">
                  <c:v>balls_faced</c:v>
                </c:pt>
              </c:strCache>
            </c:strRef>
          </c:tx>
          <c:spPr>
            <a:solidFill>
              <a:schemeClr val="accent4"/>
            </a:solidFill>
            <a:ln>
              <a:noFill/>
            </a:ln>
            <a:effectLst/>
          </c:spPr>
          <c:invertIfNegative val="0"/>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rounder'!$E$2:$E$11</c:f>
              <c:numCache>
                <c:formatCode>General</c:formatCode>
                <c:ptCount val="10"/>
                <c:pt idx="0">
                  <c:v>882</c:v>
                </c:pt>
                <c:pt idx="1">
                  <c:v>573</c:v>
                </c:pt>
                <c:pt idx="2">
                  <c:v>897</c:v>
                </c:pt>
                <c:pt idx="3">
                  <c:v>1013</c:v>
                </c:pt>
                <c:pt idx="4">
                  <c:v>2107</c:v>
                </c:pt>
                <c:pt idx="5">
                  <c:v>3342</c:v>
                </c:pt>
                <c:pt idx="6">
                  <c:v>727</c:v>
                </c:pt>
                <c:pt idx="7">
                  <c:v>2330</c:v>
                </c:pt>
                <c:pt idx="8">
                  <c:v>711</c:v>
                </c:pt>
                <c:pt idx="9">
                  <c:v>2888</c:v>
                </c:pt>
              </c:numCache>
            </c:numRef>
          </c:val>
          <c:extLst>
            <c:ext xmlns:c16="http://schemas.microsoft.com/office/drawing/2014/chart" uri="{C3380CC4-5D6E-409C-BE32-E72D297353CC}">
              <c16:uniqueId val="{00000003-2D97-45BC-B2FE-55CA5D9C8006}"/>
            </c:ext>
          </c:extLst>
        </c:ser>
        <c:ser>
          <c:idx val="4"/>
          <c:order val="4"/>
          <c:tx>
            <c:strRef>
              <c:f>'all rounder'!$F$1</c:f>
              <c:strCache>
                <c:ptCount val="1"/>
                <c:pt idx="0">
                  <c:v>balls_bowled</c:v>
                </c:pt>
              </c:strCache>
            </c:strRef>
          </c:tx>
          <c:spPr>
            <a:solidFill>
              <a:schemeClr val="accent5"/>
            </a:solidFill>
            <a:ln>
              <a:noFill/>
            </a:ln>
            <a:effectLst/>
          </c:spPr>
          <c:invertIfNegative val="0"/>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rounder'!$F$2:$F$11</c:f>
              <c:numCache>
                <c:formatCode>General</c:formatCode>
                <c:ptCount val="10"/>
                <c:pt idx="0">
                  <c:v>882</c:v>
                </c:pt>
                <c:pt idx="1">
                  <c:v>573</c:v>
                </c:pt>
                <c:pt idx="2">
                  <c:v>897</c:v>
                </c:pt>
                <c:pt idx="3">
                  <c:v>1013</c:v>
                </c:pt>
                <c:pt idx="4">
                  <c:v>2107</c:v>
                </c:pt>
                <c:pt idx="5">
                  <c:v>3342</c:v>
                </c:pt>
                <c:pt idx="6">
                  <c:v>727</c:v>
                </c:pt>
                <c:pt idx="7">
                  <c:v>2330</c:v>
                </c:pt>
                <c:pt idx="8">
                  <c:v>711</c:v>
                </c:pt>
                <c:pt idx="9">
                  <c:v>2888</c:v>
                </c:pt>
              </c:numCache>
            </c:numRef>
          </c:val>
          <c:extLst>
            <c:ext xmlns:c16="http://schemas.microsoft.com/office/drawing/2014/chart" uri="{C3380CC4-5D6E-409C-BE32-E72D297353CC}">
              <c16:uniqueId val="{00000004-2D97-45BC-B2FE-55CA5D9C8006}"/>
            </c:ext>
          </c:extLst>
        </c:ser>
        <c:dLbls>
          <c:showLegendKey val="0"/>
          <c:showVal val="0"/>
          <c:showCatName val="0"/>
          <c:showSerName val="0"/>
          <c:showPercent val="0"/>
          <c:showBubbleSize val="0"/>
        </c:dLbls>
        <c:gapWidth val="219"/>
        <c:overlap val="-27"/>
        <c:axId val="552057216"/>
        <c:axId val="552047232"/>
      </c:barChart>
      <c:catAx>
        <c:axId val="552057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All_rounder</a:t>
                </a:r>
              </a:p>
            </c:rich>
          </c:tx>
          <c:layout>
            <c:manualLayout>
              <c:xMode val="edge"/>
              <c:yMode val="edge"/>
              <c:x val="0.42686461772923545"/>
              <c:y val="0.9098063973063973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047232"/>
        <c:crosses val="autoZero"/>
        <c:auto val="1"/>
        <c:lblAlgn val="ctr"/>
        <c:lblOffset val="100"/>
        <c:noMultiLvlLbl val="0"/>
      </c:catAx>
      <c:valAx>
        <c:axId val="55204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Bowling_strike_rate</a:t>
                </a:r>
              </a:p>
            </c:rich>
          </c:tx>
          <c:overlay val="0"/>
          <c:spPr>
            <a:solidFill>
              <a:schemeClr val="bg2"/>
            </a:solid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057216"/>
        <c:crosses val="autoZero"/>
        <c:crossBetween val="between"/>
      </c:valAx>
      <c:spPr>
        <a:noFill/>
        <a:ln>
          <a:noFill/>
        </a:ln>
        <a:effectLst/>
      </c:spPr>
    </c:plotArea>
    <c:legend>
      <c:legendPos val="t"/>
      <c:layout>
        <c:manualLayout>
          <c:xMode val="edge"/>
          <c:yMode val="edge"/>
          <c:x val="7.6665871311540609E-2"/>
          <c:y val="8.4590727677478481E-2"/>
          <c:w val="0.84666819066971466"/>
          <c:h val="9.206699541345209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wicket!$A$2:$A$11</cx:f>
        <cx:lvl ptCount="10">
          <cx:pt idx="0">I Malhotra</cx:pt>
          <cx:pt idx="1">TU Deshpande</cx:pt>
          <cx:pt idx="2">Umar Gul</cx:pt>
          <cx:pt idx="3">Abdul Samad</cx:pt>
          <cx:pt idx="4">KK Cooper</cx:pt>
          <cx:pt idx="5">Shahid Afridi</cx:pt>
          <cx:pt idx="6">DAJ Bracewell</cx:pt>
          <cx:pt idx="7">K Upadhyay</cx:pt>
          <cx:pt idx="8">AD Russell</cx:pt>
          <cx:pt idx="9">P Sahu</cx:pt>
        </cx:lvl>
      </cx:strDim>
      <cx:numDim type="val">
        <cx:f>wicket!$B$2:$B$11</cx:f>
        <cx:lvl ptCount="10" formatCode="General">
          <cx:pt idx="0">58.329999999999998</cx:pt>
          <cx:pt idx="1">52.5</cx:pt>
          <cx:pt idx="2">50.649999999999999</cx:pt>
          <cx:pt idx="3">45.68</cx:pt>
          <cx:pt idx="4">45.490000000000002</cx:pt>
          <cx:pt idx="5">44.509999999999998</cx:pt>
          <cx:pt idx="6">44.439999999999998</cx:pt>
          <cx:pt idx="7">44.439999999999998</cx:pt>
          <cx:pt idx="8">44.32</cx:pt>
          <cx:pt idx="9">44.189999999999998</cx:pt>
        </cx:lvl>
      </cx:numDim>
    </cx:data>
    <cx:data id="1">
      <cx:strDim type="cat">
        <cx:f>wicket!$A$2:$A$11</cx:f>
        <cx:lvl ptCount="10">
          <cx:pt idx="0">I Malhotra</cx:pt>
          <cx:pt idx="1">TU Deshpande</cx:pt>
          <cx:pt idx="2">Umar Gul</cx:pt>
          <cx:pt idx="3">Abdul Samad</cx:pt>
          <cx:pt idx="4">KK Cooper</cx:pt>
          <cx:pt idx="5">Shahid Afridi</cx:pt>
          <cx:pt idx="6">DAJ Bracewell</cx:pt>
          <cx:pt idx="7">K Upadhyay</cx:pt>
          <cx:pt idx="8">AD Russell</cx:pt>
          <cx:pt idx="9">P Sahu</cx:pt>
        </cx:lvl>
      </cx:strDim>
      <cx:numDim type="val">
        <cx:f>wicket!$C$2:$C$11</cx:f>
        <cx:lvl ptCount="10" formatCode="General">
          <cx:pt idx="0">7</cx:pt>
          <cx:pt idx="1">21</cx:pt>
          <cx:pt idx="2">39</cx:pt>
          <cx:pt idx="3">111</cx:pt>
          <cx:pt idx="4">116</cx:pt>
          <cx:pt idx="5">81</cx:pt>
          <cx:pt idx="6">12</cx:pt>
          <cx:pt idx="7">12</cx:pt>
          <cx:pt idx="8">1517</cx:pt>
          <cx:pt idx="9">19</cx:pt>
        </cx:lvl>
      </cx:numDim>
    </cx:data>
    <cx:data id="2">
      <cx:strDim type="cat">
        <cx:f>wicket!$A$2:$A$11</cx:f>
        <cx:lvl ptCount="10">
          <cx:pt idx="0">I Malhotra</cx:pt>
          <cx:pt idx="1">TU Deshpande</cx:pt>
          <cx:pt idx="2">Umar Gul</cx:pt>
          <cx:pt idx="3">Abdul Samad</cx:pt>
          <cx:pt idx="4">KK Cooper</cx:pt>
          <cx:pt idx="5">Shahid Afridi</cx:pt>
          <cx:pt idx="6">DAJ Bracewell</cx:pt>
          <cx:pt idx="7">K Upadhyay</cx:pt>
          <cx:pt idx="8">AD Russell</cx:pt>
          <cx:pt idx="9">P Sahu</cx:pt>
        </cx:lvl>
      </cx:strDim>
      <cx:numDim type="val">
        <cx:f>wicket!$D$2:$D$11</cx:f>
        <cx:lvl ptCount="10" formatCode="General">
          <cx:pt idx="0">0</cx:pt>
          <cx:pt idx="1">1</cx:pt>
          <cx:pt idx="2">2</cx:pt>
          <cx:pt idx="3">5</cx:pt>
          <cx:pt idx="4">8</cx:pt>
          <cx:pt idx="5">7</cx:pt>
          <cx:pt idx="6">0</cx:pt>
          <cx:pt idx="7">0</cx:pt>
          <cx:pt idx="8">35</cx:pt>
          <cx:pt idx="9">0</cx:pt>
        </cx:lvl>
      </cx:numDim>
    </cx:data>
    <cx:data id="3">
      <cx:strDim type="cat">
        <cx:f>wicket!$A$2:$A$11</cx:f>
        <cx:lvl ptCount="10">
          <cx:pt idx="0">I Malhotra</cx:pt>
          <cx:pt idx="1">TU Deshpande</cx:pt>
          <cx:pt idx="2">Umar Gul</cx:pt>
          <cx:pt idx="3">Abdul Samad</cx:pt>
          <cx:pt idx="4">KK Cooper</cx:pt>
          <cx:pt idx="5">Shahid Afridi</cx:pt>
          <cx:pt idx="6">DAJ Bracewell</cx:pt>
          <cx:pt idx="7">K Upadhyay</cx:pt>
          <cx:pt idx="8">AD Russell</cx:pt>
          <cx:pt idx="9">P Sahu</cx:pt>
        </cx:lvl>
      </cx:strDim>
      <cx:numDim type="val">
        <cx:f>wicket!$E$2:$E$11</cx:f>
        <cx:lvl ptCount="10" formatCode="General">
          <cx:pt idx="0">19</cx:pt>
          <cx:pt idx="1">19</cx:pt>
          <cx:pt idx="2">19</cx:pt>
          <cx:pt idx="3">19</cx:pt>
          <cx:pt idx="4">19</cx:pt>
          <cx:pt idx="5">19</cx:pt>
          <cx:pt idx="6">19</cx:pt>
          <cx:pt idx="7">19</cx:pt>
          <cx:pt idx="8">19</cx:pt>
          <cx:pt idx="9">19</cx:pt>
        </cx:lvl>
      </cx:numDim>
    </cx:data>
    <cx:data id="4">
      <cx:strDim type="cat">
        <cx:f>wicket!$A$2:$A$11</cx:f>
        <cx:lvl ptCount="10">
          <cx:pt idx="0">I Malhotra</cx:pt>
          <cx:pt idx="1">TU Deshpande</cx:pt>
          <cx:pt idx="2">Umar Gul</cx:pt>
          <cx:pt idx="3">Abdul Samad</cx:pt>
          <cx:pt idx="4">KK Cooper</cx:pt>
          <cx:pt idx="5">Shahid Afridi</cx:pt>
          <cx:pt idx="6">DAJ Bracewell</cx:pt>
          <cx:pt idx="7">K Upadhyay</cx:pt>
          <cx:pt idx="8">AD Russell</cx:pt>
          <cx:pt idx="9">P Sahu</cx:pt>
        </cx:lvl>
      </cx:strDim>
      <cx:numDim type="val">
        <cx:f>wicket!$F$2:$F$11</cx:f>
        <cx:lvl ptCount="10" formatCode="General">
          <cx:pt idx="0">0</cx:pt>
          <cx:pt idx="1">0</cx:pt>
          <cx:pt idx="2">0</cx:pt>
          <cx:pt idx="3">0</cx:pt>
          <cx:pt idx="4">1</cx:pt>
          <cx:pt idx="5">0</cx:pt>
          <cx:pt idx="6">0</cx:pt>
          <cx:pt idx="7">0</cx:pt>
          <cx:pt idx="8">10</cx:pt>
          <cx:pt idx="9">0</cx:pt>
        </cx:lvl>
      </cx:numDim>
    </cx:data>
  </cx:chartData>
  <cx:chart>
    <cx:plotArea>
      <cx:plotAreaRegion>
        <cx:series layoutId="clusteredColumn" uniqueId="{5A1F4E65-A39E-4BB8-8A41-2BC0F1A73EDD}" formatIdx="0">
          <cx:tx>
            <cx:txData>
              <cx:f>wicket!$B$1</cx:f>
              <cx:v>avg_batting_strike_rate</cx:v>
            </cx:txData>
          </cx:tx>
          <cx:dataId val="0"/>
          <cx:layoutPr>
            <cx:aggregation/>
          </cx:layoutPr>
          <cx:axisId val="1"/>
        </cx:series>
        <cx:series layoutId="paretoLine" ownerIdx="0" uniqueId="{4DACE377-000C-47A5-98FF-51F0A29DB2C3}" formatIdx="1">
          <cx:axisId val="2"/>
        </cx:series>
        <cx:series layoutId="clusteredColumn" hidden="1" uniqueId="{5197E7BA-E481-4C97-951E-ADE2E9AB1203}" formatIdx="2">
          <cx:tx>
            <cx:txData>
              <cx:f>wicket!$C$1</cx:f>
              <cx:v>total_runs_scored</cx:v>
            </cx:txData>
          </cx:tx>
          <cx:dataId val="1"/>
          <cx:layoutPr>
            <cx:aggregation/>
          </cx:layoutPr>
          <cx:axisId val="1"/>
        </cx:series>
        <cx:series layoutId="paretoLine" ownerIdx="2" uniqueId="{1400535A-D2B6-41CD-B904-9C92942FB38C}" formatIdx="3">
          <cx:axisId val="2"/>
        </cx:series>
        <cx:series layoutId="clusteredColumn" hidden="1" uniqueId="{9624C57F-2E87-412C-BDCE-7E863655E655}" formatIdx="4">
          <cx:tx>
            <cx:txData>
              <cx:f>wicket!$D$1</cx:f>
              <cx:v>total_dismissals</cx:v>
            </cx:txData>
          </cx:tx>
          <cx:dataId val="2"/>
          <cx:layoutPr>
            <cx:aggregation/>
          </cx:layoutPr>
          <cx:axisId val="1"/>
        </cx:series>
        <cx:series layoutId="paretoLine" ownerIdx="4" uniqueId="{60AE6060-49D2-46A7-B8CB-EB1A299847D3}" formatIdx="5">
          <cx:axisId val="2"/>
        </cx:series>
        <cx:series layoutId="clusteredColumn" hidden="1" uniqueId="{67F51149-91B3-4F29-9162-258B97A61816}" formatIdx="6">
          <cx:tx>
            <cx:txData>
              <cx:v>total_bowled_overs</cx:v>
            </cx:txData>
          </cx:tx>
          <cx:dataId val="3"/>
          <cx:layoutPr>
            <cx:aggregation/>
          </cx:layoutPr>
          <cx:axisId val="1"/>
        </cx:series>
        <cx:series layoutId="paretoLine" ownerIdx="6" uniqueId="{B0E172FA-5217-45A1-9802-0E960DAC1831}" formatIdx="7">
          <cx:axisId val="2"/>
        </cx:series>
        <cx:series layoutId="clusteredColumn" hidden="1" uniqueId="{DED08528-A39F-47ED-807A-23F78395B6C6}" formatIdx="8">
          <cx:tx>
            <cx:txData>
              <cx:v>total_wickets_taken</cx:v>
            </cx:txData>
          </cx:tx>
          <cx:dataId val="4"/>
          <cx:layoutPr>
            <cx:aggregation/>
          </cx:layoutPr>
          <cx:axisId val="1"/>
        </cx:series>
        <cx:series layoutId="paretoLine" ownerIdx="8" uniqueId="{C9DDB4CF-2544-4948-A8BE-CBD5B4FBBDA8}" formatIdx="9">
          <cx:axisId val="2"/>
        </cx:series>
      </cx:plotAreaRegion>
      <cx:axis id="0">
        <cx:catScaling gapWidth="0"/>
        <cx:title>
          <cx:tx>
            <cx:rich>
              <a:bodyPr spcFirstLastPara="1" vertOverflow="ellipsis" horzOverflow="overflow" wrap="square" lIns="0" tIns="0" rIns="0" bIns="0" anchor="ctr" anchorCtr="1"/>
              <a:lstStyle/>
              <a:p>
                <a:pPr algn="ctr" rtl="0">
                  <a:defRPr/>
                </a:pPr>
                <a:r>
                  <a:rPr lang="en-US" sz="1100" b="1" i="0" u="none" strike="noStrike" baseline="0" dirty="0">
                    <a:solidFill>
                      <a:sysClr val="windowText" lastClr="000000">
                        <a:lumMod val="65000"/>
                        <a:lumOff val="35000"/>
                      </a:sysClr>
                    </a:solidFill>
                    <a:latin typeface="Calibri" panose="020F0502020204030204"/>
                  </a:rPr>
                  <a:t>Wicketkeepers</a:t>
                </a:r>
                <a:endParaRPr lang="en-US" sz="900" b="0" i="0" u="none" strike="noStrike" baseline="0" dirty="0">
                  <a:solidFill>
                    <a:sysClr val="windowText" lastClr="000000">
                      <a:lumMod val="65000"/>
                      <a:lumOff val="35000"/>
                    </a:sysClr>
                  </a:solidFill>
                  <a:latin typeface="Calibri" panose="020F050202020403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US" sz="1100" b="0" i="0" u="none" strike="noStrike" baseline="0" dirty="0" err="1">
                    <a:solidFill>
                      <a:sysClr val="windowText" lastClr="000000">
                        <a:lumMod val="65000"/>
                        <a:lumOff val="35000"/>
                      </a:sysClr>
                    </a:solidFill>
                    <a:latin typeface="Calibri" panose="020F0502020204030204"/>
                  </a:rPr>
                  <a:t>avg_batting_strike_rate</a:t>
                </a:r>
                <a:endParaRPr lang="en-US" sz="1100" b="0" i="0" u="none" strike="noStrike" baseline="0" dirty="0">
                  <a:solidFill>
                    <a:sysClr val="windowText" lastClr="000000">
                      <a:lumMod val="65000"/>
                      <a:lumOff val="35000"/>
                    </a:sysClr>
                  </a:solidFill>
                  <a:latin typeface="Calibri" panose="020F0502020204030204"/>
                </a:endParaRPr>
              </a:p>
            </cx:rich>
          </cx:tx>
        </cx:title>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7CBB-92BE-2BDB-DE33-DE2DCB47F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4A0DE2-CBDD-BFE4-B422-74FF02899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BD0642-D206-B7EB-4606-685B063DEA6D}"/>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5" name="Footer Placeholder 4">
            <a:extLst>
              <a:ext uri="{FF2B5EF4-FFF2-40B4-BE49-F238E27FC236}">
                <a16:creationId xmlns:a16="http://schemas.microsoft.com/office/drawing/2014/main" id="{9E07EF08-2EED-6430-88EA-A28469E8A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FD632-0D1C-124C-C691-E716473AD0AC}"/>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42789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4601-DEBF-67D4-01CC-30AD61F12F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9FE8A-2DD3-D08A-0938-3AF62F1F91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88CCBB-9660-0845-32BA-4FADBDCC7250}"/>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5" name="Footer Placeholder 4">
            <a:extLst>
              <a:ext uri="{FF2B5EF4-FFF2-40B4-BE49-F238E27FC236}">
                <a16:creationId xmlns:a16="http://schemas.microsoft.com/office/drawing/2014/main" id="{284278BB-C255-61FB-BA46-19530BCDB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99A72F-FDBF-993C-5AB6-37AD2A70312B}"/>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196648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F7697-5CE1-B984-205A-F9F2BD9434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F6724D-E31B-55BB-06AA-7798FA250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0A942-369E-856B-8D90-A9CFB4CC5C86}"/>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5" name="Footer Placeholder 4">
            <a:extLst>
              <a:ext uri="{FF2B5EF4-FFF2-40B4-BE49-F238E27FC236}">
                <a16:creationId xmlns:a16="http://schemas.microsoft.com/office/drawing/2014/main" id="{20D80BEF-20C4-775A-314A-440C2E5D3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455E8-7ABD-C7BB-7E41-59B18A9C949B}"/>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152223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99C2-7245-7988-EE4F-89DC217D4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357E9E-0EF7-A42A-2404-0A3490735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5B4A4A-4AA7-34FB-6D71-2A7B0DC82F33}"/>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5" name="Footer Placeholder 4">
            <a:extLst>
              <a:ext uri="{FF2B5EF4-FFF2-40B4-BE49-F238E27FC236}">
                <a16:creationId xmlns:a16="http://schemas.microsoft.com/office/drawing/2014/main" id="{0EA64D7D-2A6D-1D34-B68C-24D5471DE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1D841-14D7-5741-B3C1-EC005828FADD}"/>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99534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5BAA-76F0-4ABC-D8D1-B6C48FA78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8A53C2-7F3C-7171-C7E1-3B284DAA4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F9268-9910-A50E-E637-5D0F4DE001C0}"/>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5" name="Footer Placeholder 4">
            <a:extLst>
              <a:ext uri="{FF2B5EF4-FFF2-40B4-BE49-F238E27FC236}">
                <a16:creationId xmlns:a16="http://schemas.microsoft.com/office/drawing/2014/main" id="{FCE63E12-A9C2-B8E9-E619-8DE4BD536E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29F32-DB12-410B-B05D-538CA288C55C}"/>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404096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F3F8-570A-93C5-29AE-59A26020DA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9BB6D0-D4BD-9AAF-3B1D-9AEE795865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328243-0B20-F54A-E5B8-39CDCF283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8B8CBA-C3E0-6866-998F-2B2E7AF65E57}"/>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6" name="Footer Placeholder 5">
            <a:extLst>
              <a:ext uri="{FF2B5EF4-FFF2-40B4-BE49-F238E27FC236}">
                <a16:creationId xmlns:a16="http://schemas.microsoft.com/office/drawing/2014/main" id="{3E747C93-9598-D682-6709-8176776D4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D3BC94-6248-FBA3-A635-943C2518D70A}"/>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31852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0A5E-5FD5-C941-CB47-B627B6ED3F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12363D-55AE-252D-4057-FED8DBF1A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B5033-9AFB-AFAF-587E-62F61D5725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9A2C5E-3377-8A7E-FBA5-F1C1279E9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0DE9D5-E8BC-C397-58DC-30A9956A2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AB1C0D-B201-87C0-8CE0-D1FF6AD06F6C}"/>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8" name="Footer Placeholder 7">
            <a:extLst>
              <a:ext uri="{FF2B5EF4-FFF2-40B4-BE49-F238E27FC236}">
                <a16:creationId xmlns:a16="http://schemas.microsoft.com/office/drawing/2014/main" id="{50899A41-2246-2C97-D10D-575484D731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90E4C2-7C86-8724-E95E-598965181878}"/>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226215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FE46-CC9F-232B-7569-CBBDF9AB11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08FE69-E134-CE7C-C404-542ACB19535B}"/>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4" name="Footer Placeholder 3">
            <a:extLst>
              <a:ext uri="{FF2B5EF4-FFF2-40B4-BE49-F238E27FC236}">
                <a16:creationId xmlns:a16="http://schemas.microsoft.com/office/drawing/2014/main" id="{4CD07513-08D3-6C8F-5421-321992C4C6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4E2FEB-74C3-E803-EC68-1FB89049DE98}"/>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72289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231D-0C99-EB54-C66F-034585DCA9DD}"/>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3" name="Footer Placeholder 2">
            <a:extLst>
              <a:ext uri="{FF2B5EF4-FFF2-40B4-BE49-F238E27FC236}">
                <a16:creationId xmlns:a16="http://schemas.microsoft.com/office/drawing/2014/main" id="{07758DD1-87BD-7ED0-49DB-BE1E8E359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18E18F-3026-7618-B07C-BA3119165F2F}"/>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27950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2CCB-4A5A-DED2-7BE1-90618FD0C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E68B72-97B0-D532-340A-A6598E4A4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B016C1-5DA5-BE7C-5789-D9A12E6F2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5DBED-51FF-8D13-6678-745FFBDC121C}"/>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6" name="Footer Placeholder 5">
            <a:extLst>
              <a:ext uri="{FF2B5EF4-FFF2-40B4-BE49-F238E27FC236}">
                <a16:creationId xmlns:a16="http://schemas.microsoft.com/office/drawing/2014/main" id="{87C9EDED-A66C-2246-DEAA-100A1E937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7E589D-4682-C7BA-7CB7-AFD41AEF7373}"/>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234804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83E3-A0C5-4D09-4F91-906F5CE42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15D48A-2A89-545B-50C9-00AA0E910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7BD1A-7B57-BA39-0261-4C4163B05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21096-718A-E8A4-C83A-E834781683CC}"/>
              </a:ext>
            </a:extLst>
          </p:cNvPr>
          <p:cNvSpPr>
            <a:spLocks noGrp="1"/>
          </p:cNvSpPr>
          <p:nvPr>
            <p:ph type="dt" sz="half" idx="10"/>
          </p:nvPr>
        </p:nvSpPr>
        <p:spPr/>
        <p:txBody>
          <a:bodyPr/>
          <a:lstStyle/>
          <a:p>
            <a:fld id="{0507706F-444E-4B27-9112-32F464D2CBBB}" type="datetimeFigureOut">
              <a:rPr lang="en-IN" smtClean="0"/>
              <a:t>07-05-2024</a:t>
            </a:fld>
            <a:endParaRPr lang="en-IN"/>
          </a:p>
        </p:txBody>
      </p:sp>
      <p:sp>
        <p:nvSpPr>
          <p:cNvPr id="6" name="Footer Placeholder 5">
            <a:extLst>
              <a:ext uri="{FF2B5EF4-FFF2-40B4-BE49-F238E27FC236}">
                <a16:creationId xmlns:a16="http://schemas.microsoft.com/office/drawing/2014/main" id="{D4A05477-DDA1-8585-B245-29028C79A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FC0DF-BC9F-1882-CB3F-04D983CDA757}"/>
              </a:ext>
            </a:extLst>
          </p:cNvPr>
          <p:cNvSpPr>
            <a:spLocks noGrp="1"/>
          </p:cNvSpPr>
          <p:nvPr>
            <p:ph type="sldNum" sz="quarter" idx="12"/>
          </p:nvPr>
        </p:nvSpPr>
        <p:spPr/>
        <p:txBody>
          <a:bodyPr/>
          <a:lstStyle/>
          <a:p>
            <a:fld id="{EAC16E77-E1BB-4DD9-9505-2C9FC9912071}" type="slidenum">
              <a:rPr lang="en-IN" smtClean="0"/>
              <a:t>‹#›</a:t>
            </a:fld>
            <a:endParaRPr lang="en-IN"/>
          </a:p>
        </p:txBody>
      </p:sp>
    </p:spTree>
    <p:extLst>
      <p:ext uri="{BB962C8B-B14F-4D97-AF65-F5344CB8AC3E}">
        <p14:creationId xmlns:p14="http://schemas.microsoft.com/office/powerpoint/2010/main" val="147497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A6729-A08B-9441-8026-DB880615E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4E815-ADCA-84C1-6352-999CE1457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50AC0-594A-F258-25CD-DEEE287DB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7706F-444E-4B27-9112-32F464D2CBBB}" type="datetimeFigureOut">
              <a:rPr lang="en-IN" smtClean="0"/>
              <a:t>07-05-2024</a:t>
            </a:fld>
            <a:endParaRPr lang="en-IN"/>
          </a:p>
        </p:txBody>
      </p:sp>
      <p:sp>
        <p:nvSpPr>
          <p:cNvPr id="5" name="Footer Placeholder 4">
            <a:extLst>
              <a:ext uri="{FF2B5EF4-FFF2-40B4-BE49-F238E27FC236}">
                <a16:creationId xmlns:a16="http://schemas.microsoft.com/office/drawing/2014/main" id="{12F90F9B-55EC-B3A9-BF7E-85F0AC05C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588250-CB3F-E753-400E-463D63CF6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16E77-E1BB-4DD9-9505-2C9FC9912071}" type="slidenum">
              <a:rPr lang="en-IN" smtClean="0"/>
              <a:t>‹#›</a:t>
            </a:fld>
            <a:endParaRPr lang="en-IN"/>
          </a:p>
        </p:txBody>
      </p:sp>
    </p:spTree>
    <p:extLst>
      <p:ext uri="{BB962C8B-B14F-4D97-AF65-F5344CB8AC3E}">
        <p14:creationId xmlns:p14="http://schemas.microsoft.com/office/powerpoint/2010/main" val="346234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EA80-092E-E519-9F73-288364E537E9}"/>
              </a:ext>
            </a:extLst>
          </p:cNvPr>
          <p:cNvSpPr>
            <a:spLocks noGrp="1"/>
          </p:cNvSpPr>
          <p:nvPr>
            <p:ph type="ctrTitle"/>
          </p:nvPr>
        </p:nvSpPr>
        <p:spPr/>
        <p:txBody>
          <a:bodyPr>
            <a:normAutofit fontScale="90000"/>
          </a:bodyPr>
          <a:lstStyle/>
          <a:p>
            <a:br>
              <a:rPr lang="en-IN" dirty="0"/>
            </a:br>
            <a:br>
              <a:rPr lang="en-IN" dirty="0"/>
            </a:br>
            <a:br>
              <a:rPr lang="en-IN" dirty="0"/>
            </a:br>
            <a:endParaRPr lang="en-IN" dirty="0"/>
          </a:p>
        </p:txBody>
      </p:sp>
      <p:sp>
        <p:nvSpPr>
          <p:cNvPr id="3" name="Subtitle 2">
            <a:extLst>
              <a:ext uri="{FF2B5EF4-FFF2-40B4-BE49-F238E27FC236}">
                <a16:creationId xmlns:a16="http://schemas.microsoft.com/office/drawing/2014/main" id="{CC94F7D7-B9ED-649E-7B7E-1E5CB2A90F27}"/>
              </a:ext>
            </a:extLst>
          </p:cNvPr>
          <p:cNvSpPr>
            <a:spLocks noGrp="1"/>
          </p:cNvSpPr>
          <p:nvPr>
            <p:ph type="subTitle" idx="1"/>
          </p:nvPr>
        </p:nvSpPr>
        <p:spPr>
          <a:xfrm>
            <a:off x="746449" y="307910"/>
            <a:ext cx="9921551" cy="5728996"/>
          </a:xfrm>
        </p:spPr>
        <p:txBody>
          <a:bodyPr/>
          <a:lstStyle/>
          <a:p>
            <a:endParaRPr lang="en-IN" dirty="0"/>
          </a:p>
          <a:p>
            <a:pPr algn="l"/>
            <a:r>
              <a:rPr lang="en-IN" b="1" dirty="0"/>
              <a:t>            </a:t>
            </a:r>
            <a:r>
              <a:rPr lang="en-IN" sz="3200" b="1" dirty="0"/>
              <a:t>NAME :- </a:t>
            </a:r>
            <a:r>
              <a:rPr lang="en-IN" sz="3200" dirty="0"/>
              <a:t>Tanisha </a:t>
            </a:r>
            <a:r>
              <a:rPr lang="en-IN" sz="3200"/>
              <a:t>Negi </a:t>
            </a:r>
            <a:endParaRPr lang="en-IN" sz="3200" dirty="0"/>
          </a:p>
          <a:p>
            <a:pPr algn="l"/>
            <a:r>
              <a:rPr lang="en-IN" sz="3200" dirty="0"/>
              <a:t>            </a:t>
            </a:r>
            <a:r>
              <a:rPr lang="en-IN" sz="3200" b="1" dirty="0"/>
              <a:t>DATABASE:-  </a:t>
            </a:r>
            <a:r>
              <a:rPr lang="en-IN" sz="3200" dirty="0"/>
              <a:t>IPL</a:t>
            </a:r>
          </a:p>
          <a:p>
            <a:pPr algn="l"/>
            <a:r>
              <a:rPr lang="en-IN" sz="3200" dirty="0"/>
              <a:t>             </a:t>
            </a:r>
            <a:r>
              <a:rPr lang="en-IN" sz="3200" b="1" dirty="0"/>
              <a:t>PROJECT:- </a:t>
            </a:r>
            <a:r>
              <a:rPr lang="en-IN" sz="3200" dirty="0"/>
              <a:t>SQL</a:t>
            </a:r>
          </a:p>
          <a:p>
            <a:pPr algn="l"/>
            <a:r>
              <a:rPr lang="en-IN" sz="3200" dirty="0"/>
              <a:t>            </a:t>
            </a:r>
            <a:r>
              <a:rPr lang="en-IN" sz="3200" b="1" dirty="0"/>
              <a:t>TITLE:- </a:t>
            </a:r>
            <a:r>
              <a:rPr lang="en-IN" sz="3200" dirty="0" err="1"/>
              <a:t>IPL_Auction</a:t>
            </a:r>
            <a:endParaRPr lang="en-IN" sz="3200" dirty="0"/>
          </a:p>
        </p:txBody>
      </p:sp>
    </p:spTree>
    <p:extLst>
      <p:ext uri="{BB962C8B-B14F-4D97-AF65-F5344CB8AC3E}">
        <p14:creationId xmlns:p14="http://schemas.microsoft.com/office/powerpoint/2010/main" val="37829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5865-086E-52F8-1783-D99F46B258EA}"/>
              </a:ext>
            </a:extLst>
          </p:cNvPr>
          <p:cNvSpPr>
            <a:spLocks noGrp="1"/>
          </p:cNvSpPr>
          <p:nvPr>
            <p:ph type="title"/>
          </p:nvPr>
        </p:nvSpPr>
        <p:spPr>
          <a:xfrm>
            <a:off x="838200" y="365126"/>
            <a:ext cx="10153261" cy="931830"/>
          </a:xfrm>
        </p:spPr>
        <p:txBody>
          <a:bodyPr>
            <a:normAutofit/>
          </a:bodyPr>
          <a:lstStyle/>
          <a:p>
            <a:r>
              <a:rPr lang="en-IN" sz="3600" b="1" dirty="0">
                <a:latin typeface="Arial" panose="020B0604020202020204" pitchFamily="34" charset="0"/>
                <a:cs typeface="Arial" panose="020B0604020202020204" pitchFamily="34" charset="0"/>
              </a:rPr>
              <a:t>[ C ] </a:t>
            </a:r>
            <a:r>
              <a:rPr lang="en-IN" sz="3600" b="1" u="sng" dirty="0">
                <a:latin typeface="Arial" panose="020B0604020202020204" pitchFamily="34" charset="0"/>
                <a:cs typeface="Arial" panose="020B0604020202020204" pitchFamily="34" charset="0"/>
              </a:rPr>
              <a:t>HARD HITTERS</a:t>
            </a:r>
          </a:p>
        </p:txBody>
      </p:sp>
      <p:sp>
        <p:nvSpPr>
          <p:cNvPr id="3" name="Content Placeholder 2">
            <a:extLst>
              <a:ext uri="{FF2B5EF4-FFF2-40B4-BE49-F238E27FC236}">
                <a16:creationId xmlns:a16="http://schemas.microsoft.com/office/drawing/2014/main" id="{AF7479C5-FD38-5559-6B55-4F4BCA1699B5}"/>
              </a:ext>
            </a:extLst>
          </p:cNvPr>
          <p:cNvSpPr>
            <a:spLocks noGrp="1"/>
          </p:cNvSpPr>
          <p:nvPr>
            <p:ph idx="1"/>
          </p:nvPr>
        </p:nvSpPr>
        <p:spPr>
          <a:xfrm>
            <a:off x="838200" y="1418253"/>
            <a:ext cx="10515600" cy="4758710"/>
          </a:xfrm>
        </p:spPr>
        <p:txBody>
          <a:bodyPr/>
          <a:lstStyle/>
          <a:p>
            <a:pPr marL="0" indent="0">
              <a:buNone/>
            </a:pPr>
            <a:r>
              <a:rPr lang="en-IN" dirty="0"/>
              <a:t>Q ] </a:t>
            </a:r>
            <a:r>
              <a:rPr lang="en-US" dirty="0"/>
              <a:t>Now you need to get 2-3 Hard-hitting players who have scored most runs in boundaries and have played more the 2 </a:t>
            </a:r>
            <a:r>
              <a:rPr lang="en-US" dirty="0" err="1"/>
              <a:t>ipl</a:t>
            </a:r>
            <a:r>
              <a:rPr lang="en-US" dirty="0"/>
              <a:t> season. To do that you have to make a list of 10 players you want to bid in the auction so that when you try to grab them in auction you should not pay the amount greater than you have in the purse for a particular player. </a:t>
            </a:r>
            <a:endParaRPr lang="en-IN" dirty="0"/>
          </a:p>
        </p:txBody>
      </p:sp>
    </p:spTree>
    <p:extLst>
      <p:ext uri="{BB962C8B-B14F-4D97-AF65-F5344CB8AC3E}">
        <p14:creationId xmlns:p14="http://schemas.microsoft.com/office/powerpoint/2010/main" val="122586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5110-6275-D00D-B963-47709F7FD582}"/>
              </a:ext>
            </a:extLst>
          </p:cNvPr>
          <p:cNvSpPr>
            <a:spLocks noGrp="1"/>
          </p:cNvSpPr>
          <p:nvPr>
            <p:ph type="title"/>
          </p:nvPr>
        </p:nvSpPr>
        <p:spPr>
          <a:xfrm>
            <a:off x="838200" y="1"/>
            <a:ext cx="9910665" cy="709126"/>
          </a:xfrm>
        </p:spPr>
        <p:txBody>
          <a:bodyPr>
            <a:normAutofit/>
          </a:bodyPr>
          <a:lstStyle/>
          <a:p>
            <a:r>
              <a:rPr lang="en-IN" sz="2000" b="1" dirty="0">
                <a:latin typeface="Arial" panose="020B0604020202020204" pitchFamily="34" charset="0"/>
                <a:cs typeface="Arial" panose="020B0604020202020204" pitchFamily="34" charset="0"/>
              </a:rPr>
              <a:t>Query:-</a:t>
            </a:r>
          </a:p>
        </p:txBody>
      </p:sp>
      <p:sp>
        <p:nvSpPr>
          <p:cNvPr id="3" name="Content Placeholder 2">
            <a:extLst>
              <a:ext uri="{FF2B5EF4-FFF2-40B4-BE49-F238E27FC236}">
                <a16:creationId xmlns:a16="http://schemas.microsoft.com/office/drawing/2014/main" id="{81CFCE27-5634-6744-6E40-72F00F5A4277}"/>
              </a:ext>
            </a:extLst>
          </p:cNvPr>
          <p:cNvSpPr>
            <a:spLocks noGrp="1"/>
          </p:cNvSpPr>
          <p:nvPr>
            <p:ph idx="1"/>
          </p:nvPr>
        </p:nvSpPr>
        <p:spPr>
          <a:xfrm>
            <a:off x="838200" y="606491"/>
            <a:ext cx="10515600" cy="6130212"/>
          </a:xfrm>
        </p:spPr>
        <p:txBody>
          <a:bodyPr>
            <a:noAutofit/>
          </a:bodyPr>
          <a:lstStyle/>
          <a:p>
            <a:pPr marL="0" indent="0">
              <a:buNone/>
            </a:pPr>
            <a:r>
              <a:rPr lang="en-IN" sz="2000" dirty="0"/>
              <a:t>SELECT</a:t>
            </a:r>
          </a:p>
          <a:p>
            <a:pPr marL="0" indent="0">
              <a:buNone/>
            </a:pPr>
            <a:r>
              <a:rPr lang="en-IN" sz="2000" dirty="0"/>
              <a:t>    </a:t>
            </a:r>
            <a:r>
              <a:rPr lang="en-IN" sz="2000" dirty="0" err="1"/>
              <a:t>b.batsman</a:t>
            </a:r>
            <a:r>
              <a:rPr lang="en-IN" sz="2000" dirty="0"/>
              <a:t>, </a:t>
            </a:r>
            <a:r>
              <a:rPr lang="en-IN" sz="2000" dirty="0" err="1"/>
              <a:t>b.Total_runs</a:t>
            </a:r>
            <a:r>
              <a:rPr lang="en-IN" sz="2000" dirty="0"/>
              <a:t>,</a:t>
            </a:r>
          </a:p>
          <a:p>
            <a:pPr marL="0" indent="0">
              <a:buNone/>
            </a:pPr>
            <a:r>
              <a:rPr lang="en-IN" sz="2000" dirty="0"/>
              <a:t>    round(((</a:t>
            </a:r>
            <a:r>
              <a:rPr lang="en-IN" sz="2000" dirty="0" err="1"/>
              <a:t>b.boundary_runs</a:t>
            </a:r>
            <a:r>
              <a:rPr lang="en-IN" sz="2000" dirty="0"/>
              <a:t>)*1.0 / NULLIF(</a:t>
            </a:r>
            <a:r>
              <a:rPr lang="en-IN" sz="2000" dirty="0" err="1"/>
              <a:t>b.total_runs</a:t>
            </a:r>
            <a:r>
              <a:rPr lang="en-IN" sz="2000" dirty="0"/>
              <a:t>, 0)* 100),2) AS </a:t>
            </a:r>
            <a:r>
              <a:rPr lang="en-IN" sz="2000" dirty="0" err="1"/>
              <a:t>boundary_percentage</a:t>
            </a:r>
            <a:r>
              <a:rPr lang="en-IN" sz="2000" dirty="0"/>
              <a:t>,</a:t>
            </a:r>
          </a:p>
          <a:p>
            <a:pPr marL="0" indent="0">
              <a:buNone/>
            </a:pPr>
            <a:r>
              <a:rPr lang="en-IN" sz="2000" dirty="0"/>
              <a:t>    </a:t>
            </a:r>
            <a:r>
              <a:rPr lang="en-IN" sz="2000" dirty="0" err="1"/>
              <a:t>ipl_seasons,b.boundary_runs</a:t>
            </a:r>
            <a:endParaRPr lang="en-IN" sz="2000" dirty="0"/>
          </a:p>
          <a:p>
            <a:pPr marL="0" indent="0">
              <a:buNone/>
            </a:pPr>
            <a:r>
              <a:rPr lang="en-IN" sz="2000" dirty="0"/>
              <a:t>FROM (</a:t>
            </a:r>
          </a:p>
          <a:p>
            <a:pPr marL="0" indent="0">
              <a:buNone/>
            </a:pPr>
            <a:r>
              <a:rPr lang="en-IN" sz="2000" dirty="0"/>
              <a:t>    SELECT</a:t>
            </a:r>
          </a:p>
          <a:p>
            <a:pPr marL="0" indent="0">
              <a:buNone/>
            </a:pPr>
            <a:r>
              <a:rPr lang="en-IN" sz="2000" dirty="0"/>
              <a:t>     </a:t>
            </a:r>
            <a:r>
              <a:rPr lang="en-IN" sz="2000" dirty="0" err="1"/>
              <a:t>b.batsman</a:t>
            </a:r>
            <a:r>
              <a:rPr lang="en-IN" sz="2000" dirty="0"/>
              <a:t>,</a:t>
            </a:r>
          </a:p>
          <a:p>
            <a:pPr marL="0" indent="0">
              <a:buNone/>
            </a:pPr>
            <a:r>
              <a:rPr lang="en-IN" sz="2000" dirty="0"/>
              <a:t>        SUM(CASE WHEN </a:t>
            </a:r>
            <a:r>
              <a:rPr lang="en-IN" sz="2000" dirty="0" err="1"/>
              <a:t>b.batsman_runs</a:t>
            </a:r>
            <a:r>
              <a:rPr lang="en-IN" sz="2000" dirty="0"/>
              <a:t> = 4 OR </a:t>
            </a:r>
            <a:r>
              <a:rPr lang="en-IN" sz="2000" dirty="0" err="1"/>
              <a:t>b.batsman_runs</a:t>
            </a:r>
            <a:r>
              <a:rPr lang="en-IN" sz="2000" dirty="0"/>
              <a:t> = 6 THEN </a:t>
            </a:r>
            <a:r>
              <a:rPr lang="en-IN" sz="2000" dirty="0" err="1"/>
              <a:t>b.batsman_runs</a:t>
            </a:r>
            <a:r>
              <a:rPr lang="en-IN" sz="2000" dirty="0"/>
              <a:t> ELSE 0 END) AS </a:t>
            </a:r>
            <a:r>
              <a:rPr lang="en-IN" sz="2000" dirty="0" err="1"/>
              <a:t>boundary_runs</a:t>
            </a:r>
            <a:r>
              <a:rPr lang="en-IN" sz="2000" dirty="0"/>
              <a:t>,</a:t>
            </a:r>
          </a:p>
          <a:p>
            <a:pPr marL="0" indent="0">
              <a:buNone/>
            </a:pPr>
            <a:r>
              <a:rPr lang="en-IN" sz="2000" dirty="0"/>
              <a:t>        SUM(</a:t>
            </a:r>
            <a:r>
              <a:rPr lang="en-IN" sz="2000" dirty="0" err="1"/>
              <a:t>b.batsman_runs</a:t>
            </a:r>
            <a:r>
              <a:rPr lang="en-IN" sz="2000" dirty="0"/>
              <a:t>) AS </a:t>
            </a:r>
            <a:r>
              <a:rPr lang="en-IN" sz="2000" dirty="0" err="1"/>
              <a:t>total_runs</a:t>
            </a:r>
            <a:r>
              <a:rPr lang="en-IN" sz="2000" dirty="0"/>
              <a:t>, </a:t>
            </a:r>
          </a:p>
          <a:p>
            <a:pPr marL="0" indent="0">
              <a:buNone/>
            </a:pPr>
            <a:r>
              <a:rPr lang="en-IN" sz="2000" dirty="0"/>
              <a:t>        count(distinct extract(year from </a:t>
            </a:r>
            <a:r>
              <a:rPr lang="en-IN" sz="2000" dirty="0" err="1"/>
              <a:t>date_column</a:t>
            </a:r>
            <a:r>
              <a:rPr lang="en-IN" sz="2000" dirty="0"/>
              <a:t>)) as </a:t>
            </a:r>
            <a:r>
              <a:rPr lang="en-IN" sz="2000" dirty="0" err="1"/>
              <a:t>ipl_seasons</a:t>
            </a:r>
            <a:endParaRPr lang="en-IN" sz="2000" dirty="0"/>
          </a:p>
          <a:p>
            <a:pPr marL="0" indent="0">
              <a:buNone/>
            </a:pPr>
            <a:r>
              <a:rPr lang="en-IN" sz="2000" dirty="0"/>
              <a:t>    FROM</a:t>
            </a:r>
          </a:p>
          <a:p>
            <a:pPr marL="0" indent="0">
              <a:buNone/>
            </a:pPr>
            <a:r>
              <a:rPr lang="en-IN" sz="2000" dirty="0"/>
              <a:t>        </a:t>
            </a:r>
            <a:r>
              <a:rPr lang="en-IN" sz="2000" dirty="0" err="1"/>
              <a:t>IPL_Ball</a:t>
            </a:r>
            <a:r>
              <a:rPr lang="en-IN" sz="2000" dirty="0"/>
              <a:t> as b</a:t>
            </a:r>
          </a:p>
          <a:p>
            <a:pPr marL="0" indent="0">
              <a:buNone/>
            </a:pPr>
            <a:r>
              <a:rPr lang="en-IN" sz="2000" dirty="0"/>
              <a:t>	Join</a:t>
            </a:r>
          </a:p>
          <a:p>
            <a:pPr marL="0" indent="0">
              <a:buNone/>
            </a:pPr>
            <a:r>
              <a:rPr lang="en-IN" sz="2000" dirty="0"/>
              <a:t>	    </a:t>
            </a:r>
            <a:r>
              <a:rPr lang="en-IN" sz="2000" dirty="0" err="1"/>
              <a:t>IPL_Matches</a:t>
            </a:r>
            <a:r>
              <a:rPr lang="en-IN" sz="2000" dirty="0"/>
              <a:t> as m on b.id=m.id</a:t>
            </a:r>
          </a:p>
          <a:p>
            <a:pPr marL="0" indent="0">
              <a:buNone/>
            </a:pPr>
            <a:r>
              <a:rPr lang="en-IN" sz="1800" dirty="0"/>
              <a:t>    </a:t>
            </a:r>
          </a:p>
        </p:txBody>
      </p:sp>
    </p:spTree>
    <p:extLst>
      <p:ext uri="{BB962C8B-B14F-4D97-AF65-F5344CB8AC3E}">
        <p14:creationId xmlns:p14="http://schemas.microsoft.com/office/powerpoint/2010/main" val="277302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0782C1-DBF3-F12B-6E58-27D916F06E97}"/>
              </a:ext>
            </a:extLst>
          </p:cNvPr>
          <p:cNvSpPr>
            <a:spLocks noGrp="1"/>
          </p:cNvSpPr>
          <p:nvPr>
            <p:ph idx="1"/>
          </p:nvPr>
        </p:nvSpPr>
        <p:spPr>
          <a:xfrm>
            <a:off x="597159" y="288925"/>
            <a:ext cx="10756641" cy="5888038"/>
          </a:xfrm>
        </p:spPr>
        <p:txBody>
          <a:bodyPr>
            <a:normAutofit fontScale="97500"/>
          </a:bodyPr>
          <a:lstStyle/>
          <a:p>
            <a:pPr marL="0" indent="0">
              <a:buNone/>
            </a:pPr>
            <a:r>
              <a:rPr lang="en-US" dirty="0"/>
              <a:t>GROUP BY</a:t>
            </a:r>
          </a:p>
          <a:p>
            <a:pPr marL="0" indent="0">
              <a:buNone/>
            </a:pPr>
            <a:r>
              <a:rPr lang="en-US" dirty="0"/>
              <a:t>        </a:t>
            </a:r>
            <a:r>
              <a:rPr lang="en-US" dirty="0" err="1"/>
              <a:t>b.batsman</a:t>
            </a:r>
            <a:endParaRPr lang="en-US" dirty="0"/>
          </a:p>
          <a:p>
            <a:pPr marL="0" indent="0">
              <a:buNone/>
            </a:pPr>
            <a:r>
              <a:rPr lang="en-US" dirty="0"/>
              <a:t>    HAVING</a:t>
            </a:r>
          </a:p>
          <a:p>
            <a:pPr marL="0" indent="0">
              <a:buNone/>
            </a:pPr>
            <a:r>
              <a:rPr lang="en-US" dirty="0"/>
              <a:t>       count(distinct extract(year from </a:t>
            </a:r>
            <a:r>
              <a:rPr lang="en-US" dirty="0" err="1"/>
              <a:t>date_column</a:t>
            </a:r>
            <a:r>
              <a:rPr lang="en-US" dirty="0"/>
              <a:t>))  &gt; 2</a:t>
            </a:r>
          </a:p>
          <a:p>
            <a:pPr marL="0" indent="0">
              <a:buNone/>
            </a:pPr>
            <a:r>
              <a:rPr lang="en-US" dirty="0"/>
              <a:t>) AS b</a:t>
            </a:r>
          </a:p>
          <a:p>
            <a:pPr marL="0" indent="0">
              <a:buNone/>
            </a:pPr>
            <a:endParaRPr lang="en-US" dirty="0"/>
          </a:p>
          <a:p>
            <a:pPr marL="0" indent="0">
              <a:buNone/>
            </a:pPr>
            <a:r>
              <a:rPr lang="en-US" dirty="0"/>
              <a:t>ORDER BY</a:t>
            </a:r>
          </a:p>
          <a:p>
            <a:pPr marL="0" indent="0">
              <a:buNone/>
            </a:pPr>
            <a:r>
              <a:rPr lang="en-US" dirty="0"/>
              <a:t>    </a:t>
            </a:r>
            <a:r>
              <a:rPr lang="en-US" dirty="0" err="1"/>
              <a:t>boundary_percentage</a:t>
            </a:r>
            <a:r>
              <a:rPr lang="en-US" dirty="0"/>
              <a:t> desc</a:t>
            </a:r>
          </a:p>
          <a:p>
            <a:pPr marL="0" indent="0">
              <a:buNone/>
            </a:pPr>
            <a:r>
              <a:rPr lang="en-US" dirty="0"/>
              <a:t>LIMIT</a:t>
            </a:r>
          </a:p>
          <a:p>
            <a:pPr marL="0" indent="0">
              <a:buNone/>
            </a:pPr>
            <a:r>
              <a:rPr lang="en-US" dirty="0"/>
              <a:t>    10;</a:t>
            </a:r>
            <a:endParaRPr lang="en-IN" dirty="0"/>
          </a:p>
        </p:txBody>
      </p:sp>
    </p:spTree>
    <p:extLst>
      <p:ext uri="{BB962C8B-B14F-4D97-AF65-F5344CB8AC3E}">
        <p14:creationId xmlns:p14="http://schemas.microsoft.com/office/powerpoint/2010/main" val="113723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D837-124B-9A50-F4CC-F0F297F2F20C}"/>
              </a:ext>
            </a:extLst>
          </p:cNvPr>
          <p:cNvSpPr>
            <a:spLocks noGrp="1"/>
          </p:cNvSpPr>
          <p:nvPr>
            <p:ph type="title"/>
          </p:nvPr>
        </p:nvSpPr>
        <p:spPr>
          <a:xfrm>
            <a:off x="838200" y="365125"/>
            <a:ext cx="10515600" cy="763879"/>
          </a:xfrm>
        </p:spPr>
        <p:txBody>
          <a:bodyPr>
            <a:normAutofit/>
          </a:bodyPr>
          <a:lstStyle/>
          <a:p>
            <a:r>
              <a:rPr lang="en-IN" sz="3600" dirty="0">
                <a:latin typeface="+mn-lt"/>
                <a:cs typeface="Arial" panose="020B0604020202020204" pitchFamily="34" charset="0"/>
              </a:rPr>
              <a:t>OUTPUT:- Top 10 Hard Hitters</a:t>
            </a:r>
          </a:p>
        </p:txBody>
      </p:sp>
      <p:sp>
        <p:nvSpPr>
          <p:cNvPr id="3" name="Content Placeholder 2">
            <a:extLst>
              <a:ext uri="{FF2B5EF4-FFF2-40B4-BE49-F238E27FC236}">
                <a16:creationId xmlns:a16="http://schemas.microsoft.com/office/drawing/2014/main" id="{3790A108-1219-F36E-BCF1-29B4BA290B31}"/>
              </a:ext>
            </a:extLst>
          </p:cNvPr>
          <p:cNvSpPr>
            <a:spLocks noGrp="1"/>
          </p:cNvSpPr>
          <p:nvPr>
            <p:ph idx="1"/>
          </p:nvPr>
        </p:nvSpPr>
        <p:spPr>
          <a:xfrm>
            <a:off x="838200" y="1129004"/>
            <a:ext cx="10515600" cy="5047959"/>
          </a:xfrm>
        </p:spPr>
        <p:txBody>
          <a:bodyPr/>
          <a:lstStyle/>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D94C8DC2-1544-B497-C7A5-D364D06A7E39}"/>
              </a:ext>
            </a:extLst>
          </p:cNvPr>
          <p:cNvPicPr>
            <a:picLocks noChangeAspect="1"/>
          </p:cNvPicPr>
          <p:nvPr/>
        </p:nvPicPr>
        <p:blipFill>
          <a:blip r:embed="rId2"/>
          <a:stretch>
            <a:fillRect/>
          </a:stretch>
        </p:blipFill>
        <p:spPr>
          <a:xfrm>
            <a:off x="1091682" y="1483568"/>
            <a:ext cx="9330612" cy="4348066"/>
          </a:xfrm>
          <a:prstGeom prst="rect">
            <a:avLst/>
          </a:prstGeom>
        </p:spPr>
      </p:pic>
    </p:spTree>
    <p:extLst>
      <p:ext uri="{BB962C8B-B14F-4D97-AF65-F5344CB8AC3E}">
        <p14:creationId xmlns:p14="http://schemas.microsoft.com/office/powerpoint/2010/main" val="61112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E410541-48CB-09EE-10A5-7A643A08FA0F}"/>
              </a:ext>
            </a:extLst>
          </p:cNvPr>
          <p:cNvGraphicFramePr>
            <a:graphicFrameLocks/>
          </p:cNvGraphicFramePr>
          <p:nvPr>
            <p:extLst>
              <p:ext uri="{D42A27DB-BD31-4B8C-83A1-F6EECF244321}">
                <p14:modId xmlns:p14="http://schemas.microsoft.com/office/powerpoint/2010/main" val="2784903291"/>
              </p:ext>
            </p:extLst>
          </p:nvPr>
        </p:nvGraphicFramePr>
        <p:xfrm>
          <a:off x="1343025" y="704850"/>
          <a:ext cx="9801225" cy="5425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816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BD26-4B35-DED9-F8CB-A6D776A639AA}"/>
              </a:ext>
            </a:extLst>
          </p:cNvPr>
          <p:cNvSpPr>
            <a:spLocks noGrp="1"/>
          </p:cNvSpPr>
          <p:nvPr>
            <p:ph type="title"/>
          </p:nvPr>
        </p:nvSpPr>
        <p:spPr/>
        <p:txBody>
          <a:bodyPr>
            <a:normAutofit/>
          </a:bodyPr>
          <a:lstStyle/>
          <a:p>
            <a:r>
              <a:rPr lang="en-IN" sz="4000" b="1" dirty="0">
                <a:latin typeface="Algerian" panose="04020705040A02060702" pitchFamily="82" charset="0"/>
              </a:rPr>
              <a:t>TASK 2:- </a:t>
            </a:r>
            <a:r>
              <a:rPr lang="en-IN" sz="4000" b="1" u="sng" dirty="0">
                <a:latin typeface="Algerian" panose="04020705040A02060702" pitchFamily="82" charset="0"/>
              </a:rPr>
              <a:t>BIDDING ON BOWLERS</a:t>
            </a:r>
          </a:p>
        </p:txBody>
      </p:sp>
      <p:sp>
        <p:nvSpPr>
          <p:cNvPr id="3" name="Content Placeholder 2">
            <a:extLst>
              <a:ext uri="{FF2B5EF4-FFF2-40B4-BE49-F238E27FC236}">
                <a16:creationId xmlns:a16="http://schemas.microsoft.com/office/drawing/2014/main" id="{094A7DAC-E531-4B28-1B8B-4C2BCDBCB45B}"/>
              </a:ext>
            </a:extLst>
          </p:cNvPr>
          <p:cNvSpPr>
            <a:spLocks noGrp="1"/>
          </p:cNvSpPr>
          <p:nvPr>
            <p:ph idx="1"/>
          </p:nvPr>
        </p:nvSpPr>
        <p:spPr>
          <a:xfrm>
            <a:off x="838200" y="1492898"/>
            <a:ext cx="10515600" cy="4684065"/>
          </a:xfrm>
        </p:spPr>
        <p:txBody>
          <a:bodyPr/>
          <a:lstStyle/>
          <a:p>
            <a:pPr marL="0" indent="0">
              <a:buNone/>
            </a:pPr>
            <a:endParaRPr lang="en-IN" b="1"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 A ] </a:t>
            </a:r>
            <a:r>
              <a:rPr lang="en-IN" b="1" u="sng" dirty="0">
                <a:latin typeface="Arial" panose="020B0604020202020204" pitchFamily="34" charset="0"/>
                <a:cs typeface="Arial" panose="020B0604020202020204" pitchFamily="34" charset="0"/>
              </a:rPr>
              <a:t>ECONOMY BOWLERS</a:t>
            </a:r>
          </a:p>
          <a:p>
            <a:pPr marL="0" indent="0">
              <a:buNone/>
            </a:pPr>
            <a:endParaRPr lang="en-IN" dirty="0"/>
          </a:p>
          <a:p>
            <a:pPr marL="0" indent="0">
              <a:buNone/>
            </a:pPr>
            <a:r>
              <a:rPr lang="en-IN" dirty="0"/>
              <a:t>Q ] </a:t>
            </a:r>
            <a:r>
              <a:rPr lang="en-US" dirty="0"/>
              <a:t>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320738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1403-1E09-C9C5-43DD-80000E077625}"/>
              </a:ext>
            </a:extLst>
          </p:cNvPr>
          <p:cNvSpPr>
            <a:spLocks noGrp="1"/>
          </p:cNvSpPr>
          <p:nvPr>
            <p:ph type="title"/>
          </p:nvPr>
        </p:nvSpPr>
        <p:spPr>
          <a:xfrm>
            <a:off x="838200" y="121298"/>
            <a:ext cx="10515600" cy="578497"/>
          </a:xfrm>
        </p:spPr>
        <p:txBody>
          <a:bodyPr>
            <a:noAutofit/>
          </a:bodyPr>
          <a:lstStyle/>
          <a:p>
            <a:r>
              <a:rPr lang="en-IN" sz="2000" b="1" dirty="0">
                <a:latin typeface="Arial" panose="020B0604020202020204" pitchFamily="34" charset="0"/>
                <a:cs typeface="Arial" panose="020B0604020202020204" pitchFamily="34" charset="0"/>
              </a:rPr>
              <a:t>Query:-</a:t>
            </a:r>
          </a:p>
        </p:txBody>
      </p:sp>
      <p:sp>
        <p:nvSpPr>
          <p:cNvPr id="3" name="Content Placeholder 2">
            <a:extLst>
              <a:ext uri="{FF2B5EF4-FFF2-40B4-BE49-F238E27FC236}">
                <a16:creationId xmlns:a16="http://schemas.microsoft.com/office/drawing/2014/main" id="{37CBF482-40E6-39C6-9CAD-FA83BA1D1634}"/>
              </a:ext>
            </a:extLst>
          </p:cNvPr>
          <p:cNvSpPr>
            <a:spLocks noGrp="1"/>
          </p:cNvSpPr>
          <p:nvPr>
            <p:ph idx="1"/>
          </p:nvPr>
        </p:nvSpPr>
        <p:spPr>
          <a:xfrm>
            <a:off x="838200" y="839755"/>
            <a:ext cx="10515600" cy="5682342"/>
          </a:xfrm>
        </p:spPr>
        <p:txBody>
          <a:bodyPr>
            <a:normAutofit fontScale="92500" lnSpcReduction="20000"/>
          </a:bodyPr>
          <a:lstStyle/>
          <a:p>
            <a:pPr marL="0" indent="0">
              <a:buNone/>
            </a:pPr>
            <a:r>
              <a:rPr lang="en-US" sz="2600" dirty="0"/>
              <a:t>SELECT</a:t>
            </a:r>
          </a:p>
          <a:p>
            <a:pPr marL="0" indent="0">
              <a:buNone/>
            </a:pPr>
            <a:r>
              <a:rPr lang="en-US" sz="2600" dirty="0"/>
              <a:t>    bowler, count(over) as </a:t>
            </a:r>
            <a:r>
              <a:rPr lang="en-US" sz="2600" dirty="0" err="1"/>
              <a:t>total_overs_bowled</a:t>
            </a:r>
            <a:r>
              <a:rPr lang="en-US" sz="2600" dirty="0"/>
              <a:t>, sum(</a:t>
            </a:r>
            <a:r>
              <a:rPr lang="en-US" sz="2600" dirty="0" err="1"/>
              <a:t>total_runs</a:t>
            </a:r>
            <a:r>
              <a:rPr lang="en-US" sz="2600" dirty="0"/>
              <a:t>) as </a:t>
            </a:r>
            <a:r>
              <a:rPr lang="en-US" sz="2600" dirty="0" err="1"/>
              <a:t>sum_runs</a:t>
            </a:r>
            <a:r>
              <a:rPr lang="en-US" sz="2600" dirty="0"/>
              <a:t>,</a:t>
            </a:r>
          </a:p>
          <a:p>
            <a:pPr marL="0" indent="0">
              <a:buNone/>
            </a:pPr>
            <a:r>
              <a:rPr lang="en-US" sz="2600" dirty="0"/>
              <a:t>    Round((sum(</a:t>
            </a:r>
            <a:r>
              <a:rPr lang="en-US" sz="2600" dirty="0" err="1"/>
              <a:t>total_runs</a:t>
            </a:r>
            <a:r>
              <a:rPr lang="en-US" sz="2600" dirty="0"/>
              <a:t>)*1.0 / NULLIF(count(over), 0)),2) * 6 AS economy,</a:t>
            </a:r>
          </a:p>
          <a:p>
            <a:pPr marL="0" indent="0">
              <a:buNone/>
            </a:pPr>
            <a:r>
              <a:rPr lang="en-US" sz="2600" dirty="0"/>
              <a:t>    COUNT(DISTINCT id ) AS </a:t>
            </a:r>
            <a:r>
              <a:rPr lang="en-US" sz="2600" dirty="0" err="1"/>
              <a:t>balls_bowled</a:t>
            </a:r>
            <a:endParaRPr lang="en-US" sz="2600" dirty="0"/>
          </a:p>
          <a:p>
            <a:pPr marL="0" indent="0">
              <a:buNone/>
            </a:pPr>
            <a:r>
              <a:rPr lang="en-US" sz="2600" dirty="0"/>
              <a:t>FROM</a:t>
            </a:r>
          </a:p>
          <a:p>
            <a:pPr marL="0" indent="0">
              <a:buNone/>
            </a:pPr>
            <a:r>
              <a:rPr lang="en-US" sz="2600" dirty="0"/>
              <a:t>    </a:t>
            </a:r>
            <a:r>
              <a:rPr lang="en-US" sz="2600" dirty="0" err="1"/>
              <a:t>IPL_Ball</a:t>
            </a:r>
            <a:endParaRPr lang="en-US" sz="2600" dirty="0"/>
          </a:p>
          <a:p>
            <a:pPr marL="0" indent="0">
              <a:buNone/>
            </a:pPr>
            <a:r>
              <a:rPr lang="en-US" sz="2600" dirty="0"/>
              <a:t>GROUP BY</a:t>
            </a:r>
          </a:p>
          <a:p>
            <a:pPr marL="0" indent="0">
              <a:buNone/>
            </a:pPr>
            <a:r>
              <a:rPr lang="en-US" sz="2600" dirty="0"/>
              <a:t>    bowler</a:t>
            </a:r>
          </a:p>
          <a:p>
            <a:pPr marL="0" indent="0">
              <a:buNone/>
            </a:pPr>
            <a:r>
              <a:rPr lang="en-US" sz="2600" dirty="0"/>
              <a:t>HAVING</a:t>
            </a:r>
          </a:p>
          <a:p>
            <a:pPr marL="0" indent="0">
              <a:buNone/>
            </a:pPr>
            <a:r>
              <a:rPr lang="en-US" sz="2600" dirty="0"/>
              <a:t>      sum(</a:t>
            </a:r>
            <a:r>
              <a:rPr lang="en-US" sz="2600" dirty="0" err="1"/>
              <a:t>total_runs</a:t>
            </a:r>
            <a:r>
              <a:rPr lang="en-US" sz="2600" dirty="0"/>
              <a:t>) &gt;= 500</a:t>
            </a:r>
          </a:p>
          <a:p>
            <a:pPr marL="0" indent="0">
              <a:buNone/>
            </a:pPr>
            <a:r>
              <a:rPr lang="en-US" sz="2600" dirty="0"/>
              <a:t>ORDER BY</a:t>
            </a:r>
          </a:p>
          <a:p>
            <a:pPr marL="0" indent="0">
              <a:buNone/>
            </a:pPr>
            <a:r>
              <a:rPr lang="en-US" sz="2600" dirty="0"/>
              <a:t>    economy </a:t>
            </a:r>
            <a:r>
              <a:rPr lang="en-US" sz="2600" dirty="0" err="1"/>
              <a:t>asc</a:t>
            </a:r>
            <a:endParaRPr lang="en-US" sz="2600" dirty="0"/>
          </a:p>
          <a:p>
            <a:pPr marL="0" indent="0">
              <a:buNone/>
            </a:pPr>
            <a:r>
              <a:rPr lang="en-US" sz="2600" dirty="0"/>
              <a:t>LIMIT</a:t>
            </a:r>
          </a:p>
          <a:p>
            <a:pPr marL="0" indent="0">
              <a:buNone/>
            </a:pPr>
            <a:r>
              <a:rPr lang="en-US" sz="2600" dirty="0"/>
              <a:t>    10;</a:t>
            </a:r>
          </a:p>
          <a:p>
            <a:pPr marL="0" indent="0">
              <a:buNone/>
            </a:pPr>
            <a:endParaRPr lang="en-IN" dirty="0"/>
          </a:p>
        </p:txBody>
      </p:sp>
    </p:spTree>
    <p:extLst>
      <p:ext uri="{BB962C8B-B14F-4D97-AF65-F5344CB8AC3E}">
        <p14:creationId xmlns:p14="http://schemas.microsoft.com/office/powerpoint/2010/main" val="86606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9336-91E0-2B0F-ED48-8CD241E2508D}"/>
              </a:ext>
            </a:extLst>
          </p:cNvPr>
          <p:cNvSpPr>
            <a:spLocks noGrp="1"/>
          </p:cNvSpPr>
          <p:nvPr>
            <p:ph type="title"/>
          </p:nvPr>
        </p:nvSpPr>
        <p:spPr>
          <a:xfrm>
            <a:off x="838200" y="365125"/>
            <a:ext cx="10515600" cy="857185"/>
          </a:xfrm>
        </p:spPr>
        <p:txBody>
          <a:bodyPr>
            <a:normAutofit/>
          </a:bodyPr>
          <a:lstStyle/>
          <a:p>
            <a:r>
              <a:rPr lang="en-IN" sz="3600" b="1" dirty="0"/>
              <a:t>OUTPUT:- Top 10 Economy Bowlers</a:t>
            </a:r>
          </a:p>
        </p:txBody>
      </p:sp>
      <p:pic>
        <p:nvPicPr>
          <p:cNvPr id="5" name="Content Placeholder 4">
            <a:extLst>
              <a:ext uri="{FF2B5EF4-FFF2-40B4-BE49-F238E27FC236}">
                <a16:creationId xmlns:a16="http://schemas.microsoft.com/office/drawing/2014/main" id="{68587813-768B-6F22-1940-254FC47A7FB8}"/>
              </a:ext>
            </a:extLst>
          </p:cNvPr>
          <p:cNvPicPr>
            <a:picLocks noGrp="1" noChangeAspect="1"/>
          </p:cNvPicPr>
          <p:nvPr>
            <p:ph idx="1"/>
          </p:nvPr>
        </p:nvPicPr>
        <p:blipFill>
          <a:blip r:embed="rId2"/>
          <a:stretch>
            <a:fillRect/>
          </a:stretch>
        </p:blipFill>
        <p:spPr>
          <a:xfrm>
            <a:off x="1147665" y="1530220"/>
            <a:ext cx="8724123" cy="4236098"/>
          </a:xfrm>
        </p:spPr>
      </p:pic>
    </p:spTree>
    <p:extLst>
      <p:ext uri="{BB962C8B-B14F-4D97-AF65-F5344CB8AC3E}">
        <p14:creationId xmlns:p14="http://schemas.microsoft.com/office/powerpoint/2010/main" val="27156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0F04EE9-435E-5521-1FB5-C82EAF2CAB74}"/>
              </a:ext>
            </a:extLst>
          </p:cNvPr>
          <p:cNvGraphicFramePr>
            <a:graphicFrameLocks/>
          </p:cNvGraphicFramePr>
          <p:nvPr>
            <p:extLst>
              <p:ext uri="{D42A27DB-BD31-4B8C-83A1-F6EECF244321}">
                <p14:modId xmlns:p14="http://schemas.microsoft.com/office/powerpoint/2010/main" val="1857065381"/>
              </p:ext>
            </p:extLst>
          </p:nvPr>
        </p:nvGraphicFramePr>
        <p:xfrm>
          <a:off x="1950098" y="1240971"/>
          <a:ext cx="7186282" cy="4702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695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FFBE-FA5B-F5FD-7E02-5378FFE4188D}"/>
              </a:ext>
            </a:extLst>
          </p:cNvPr>
          <p:cNvSpPr>
            <a:spLocks noGrp="1"/>
          </p:cNvSpPr>
          <p:nvPr>
            <p:ph type="title"/>
          </p:nvPr>
        </p:nvSpPr>
        <p:spPr>
          <a:xfrm>
            <a:off x="838200" y="365126"/>
            <a:ext cx="10209245" cy="1146434"/>
          </a:xfrm>
        </p:spPr>
        <p:txBody>
          <a:bodyPr>
            <a:normAutofit/>
          </a:bodyPr>
          <a:lstStyle/>
          <a:p>
            <a:r>
              <a:rPr lang="en-IN" sz="3200" b="1" dirty="0">
                <a:latin typeface="Arial" panose="020B0604020202020204" pitchFamily="34" charset="0"/>
                <a:cs typeface="Arial" panose="020B0604020202020204" pitchFamily="34" charset="0"/>
              </a:rPr>
              <a:t>[ B ] </a:t>
            </a:r>
            <a:r>
              <a:rPr lang="en-IN" sz="3200" b="1" u="sng" dirty="0">
                <a:latin typeface="Arial" panose="020B0604020202020204" pitchFamily="34" charset="0"/>
                <a:cs typeface="Arial" panose="020B0604020202020204" pitchFamily="34" charset="0"/>
              </a:rPr>
              <a:t>STRIKE RATE BOWLERS</a:t>
            </a:r>
          </a:p>
        </p:txBody>
      </p:sp>
      <p:sp>
        <p:nvSpPr>
          <p:cNvPr id="3" name="Content Placeholder 2">
            <a:extLst>
              <a:ext uri="{FF2B5EF4-FFF2-40B4-BE49-F238E27FC236}">
                <a16:creationId xmlns:a16="http://schemas.microsoft.com/office/drawing/2014/main" id="{198F9713-3758-BE7F-B1E4-0E92385F5AE7}"/>
              </a:ext>
            </a:extLst>
          </p:cNvPr>
          <p:cNvSpPr>
            <a:spLocks noGrp="1"/>
          </p:cNvSpPr>
          <p:nvPr>
            <p:ph idx="1"/>
          </p:nvPr>
        </p:nvSpPr>
        <p:spPr/>
        <p:txBody>
          <a:bodyPr/>
          <a:lstStyle/>
          <a:p>
            <a:pPr marL="0" indent="0">
              <a:buNone/>
            </a:pPr>
            <a:r>
              <a:rPr lang="en-IN" dirty="0"/>
              <a:t>Q ] </a:t>
            </a:r>
            <a:r>
              <a:rPr lang="en-US" dirty="0"/>
              <a:t>Now you need to get 2-3 bowlers with the best strike rate and who have bowled at least 500 balls in IPL so </a:t>
            </a:r>
            <a:r>
              <a:rPr lang="en-US" dirty="0" err="1"/>
              <a:t>far.To</a:t>
            </a:r>
            <a:r>
              <a:rPr lang="en-US" dirty="0"/>
              <a:t> do that you have to make a list of 10 players you want to bid in the auction so that when you try to grab them in auction you should not pay the amount greater than you have in the purse for a particular player. </a:t>
            </a:r>
            <a:endParaRPr lang="en-IN" dirty="0"/>
          </a:p>
        </p:txBody>
      </p:sp>
    </p:spTree>
    <p:extLst>
      <p:ext uri="{BB962C8B-B14F-4D97-AF65-F5344CB8AC3E}">
        <p14:creationId xmlns:p14="http://schemas.microsoft.com/office/powerpoint/2010/main" val="250897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C903-F5FC-DE6F-CAC7-67DFADB9743E}"/>
              </a:ext>
            </a:extLst>
          </p:cNvPr>
          <p:cNvSpPr>
            <a:spLocks noGrp="1"/>
          </p:cNvSpPr>
          <p:nvPr>
            <p:ph type="title"/>
          </p:nvPr>
        </p:nvSpPr>
        <p:spPr>
          <a:xfrm>
            <a:off x="838200" y="365126"/>
            <a:ext cx="10515600" cy="950490"/>
          </a:xfrm>
        </p:spPr>
        <p:txBody>
          <a:bodyPr/>
          <a:lstStyle/>
          <a:p>
            <a:r>
              <a:rPr lang="en-IN" b="1" dirty="0">
                <a:latin typeface="Algerian" panose="04020705040A02060702" pitchFamily="82" charset="0"/>
              </a:rPr>
              <a:t>TASK 1:- Bidding on batters</a:t>
            </a:r>
          </a:p>
        </p:txBody>
      </p:sp>
      <p:sp>
        <p:nvSpPr>
          <p:cNvPr id="3" name="Content Placeholder 2">
            <a:extLst>
              <a:ext uri="{FF2B5EF4-FFF2-40B4-BE49-F238E27FC236}">
                <a16:creationId xmlns:a16="http://schemas.microsoft.com/office/drawing/2014/main" id="{018FB68C-2FC1-461A-EE54-826707262E51}"/>
              </a:ext>
            </a:extLst>
          </p:cNvPr>
          <p:cNvSpPr>
            <a:spLocks noGrp="1"/>
          </p:cNvSpPr>
          <p:nvPr>
            <p:ph idx="1"/>
          </p:nvPr>
        </p:nvSpPr>
        <p:spPr>
          <a:xfrm>
            <a:off x="838200" y="1222310"/>
            <a:ext cx="10515600" cy="4954653"/>
          </a:xfrm>
        </p:spPr>
        <p:txBody>
          <a:bodyPr/>
          <a:lstStyle/>
          <a:p>
            <a:pPr marL="0" indent="0">
              <a:buNone/>
            </a:pPr>
            <a:endParaRPr lang="en-IN" dirty="0"/>
          </a:p>
          <a:p>
            <a:pPr marL="0" indent="0">
              <a:buNone/>
            </a:pPr>
            <a:r>
              <a:rPr lang="en-IN" dirty="0"/>
              <a:t> </a:t>
            </a:r>
            <a:r>
              <a:rPr lang="en-IN" sz="3200" b="1" dirty="0">
                <a:latin typeface="Arial" panose="020B0604020202020204" pitchFamily="34" charset="0"/>
                <a:cs typeface="Arial" panose="020B0604020202020204" pitchFamily="34" charset="0"/>
              </a:rPr>
              <a:t>[ A ]  </a:t>
            </a:r>
            <a:r>
              <a:rPr lang="en-IN" sz="3200" b="1" u="sng" dirty="0">
                <a:latin typeface="Arial" panose="020B0604020202020204" pitchFamily="34" charset="0"/>
                <a:cs typeface="Arial" panose="020B0604020202020204" pitchFamily="34" charset="0"/>
              </a:rPr>
              <a:t>AGGRESSIVE  BATTERS</a:t>
            </a:r>
          </a:p>
          <a:p>
            <a:pPr marL="0" indent="0">
              <a:buNone/>
            </a:pPr>
            <a:endParaRPr lang="en-IN" u="sng"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Q ] </a:t>
            </a:r>
            <a:r>
              <a:rPr lang="en-US" dirty="0"/>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548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0C24-F973-2028-D6C0-67AC591501E4}"/>
              </a:ext>
            </a:extLst>
          </p:cNvPr>
          <p:cNvSpPr>
            <a:spLocks noGrp="1"/>
          </p:cNvSpPr>
          <p:nvPr>
            <p:ph type="title"/>
          </p:nvPr>
        </p:nvSpPr>
        <p:spPr>
          <a:xfrm>
            <a:off x="838200" y="205273"/>
            <a:ext cx="10283890" cy="373225"/>
          </a:xfrm>
        </p:spPr>
        <p:txBody>
          <a:bodyPr>
            <a:noAutofit/>
          </a:bodyPr>
          <a:lstStyle/>
          <a:p>
            <a:r>
              <a:rPr lang="en-IN" sz="2400" b="1" dirty="0">
                <a:latin typeface="Arial" panose="020B0604020202020204" pitchFamily="34" charset="0"/>
                <a:cs typeface="Arial" panose="020B0604020202020204" pitchFamily="34" charset="0"/>
              </a:rPr>
              <a:t>Query:-</a:t>
            </a:r>
          </a:p>
        </p:txBody>
      </p:sp>
      <p:sp>
        <p:nvSpPr>
          <p:cNvPr id="3" name="Content Placeholder 2">
            <a:extLst>
              <a:ext uri="{FF2B5EF4-FFF2-40B4-BE49-F238E27FC236}">
                <a16:creationId xmlns:a16="http://schemas.microsoft.com/office/drawing/2014/main" id="{FB305FDC-E10D-7A09-ACB1-476CB7F21D84}"/>
              </a:ext>
            </a:extLst>
          </p:cNvPr>
          <p:cNvSpPr>
            <a:spLocks noGrp="1"/>
          </p:cNvSpPr>
          <p:nvPr>
            <p:ph idx="1"/>
          </p:nvPr>
        </p:nvSpPr>
        <p:spPr>
          <a:xfrm>
            <a:off x="838200" y="746449"/>
            <a:ext cx="10515600" cy="5663682"/>
          </a:xfrm>
        </p:spPr>
        <p:txBody>
          <a:bodyPr>
            <a:normAutofit/>
          </a:bodyPr>
          <a:lstStyle/>
          <a:p>
            <a:pPr marL="0" indent="0">
              <a:buNone/>
            </a:pPr>
            <a:r>
              <a:rPr lang="en-US" sz="2000" dirty="0"/>
              <a:t>SELECT bowler,</a:t>
            </a:r>
          </a:p>
          <a:p>
            <a:pPr marL="0" indent="0">
              <a:buNone/>
            </a:pPr>
            <a:r>
              <a:rPr lang="en-US" sz="2000" dirty="0"/>
              <a:t>       count(bowler) as </a:t>
            </a:r>
            <a:r>
              <a:rPr lang="en-US" sz="2000" dirty="0" err="1"/>
              <a:t>total_balls</a:t>
            </a:r>
            <a:r>
              <a:rPr lang="en-US" sz="2000" dirty="0"/>
              <a:t>,</a:t>
            </a:r>
          </a:p>
          <a:p>
            <a:pPr marL="0" indent="0">
              <a:buNone/>
            </a:pPr>
            <a:r>
              <a:rPr lang="en-US" sz="2000" dirty="0"/>
              <a:t>       sum(</a:t>
            </a:r>
            <a:r>
              <a:rPr lang="en-US" sz="2000" dirty="0" err="1"/>
              <a:t>is_wicket</a:t>
            </a:r>
            <a:r>
              <a:rPr lang="en-US" sz="2000" dirty="0"/>
              <a:t>) as </a:t>
            </a:r>
            <a:r>
              <a:rPr lang="en-US" sz="2000" dirty="0" err="1"/>
              <a:t>total_wicket</a:t>
            </a:r>
            <a:r>
              <a:rPr lang="en-US" sz="2000" dirty="0"/>
              <a:t>,</a:t>
            </a:r>
          </a:p>
          <a:p>
            <a:pPr marL="0" indent="0">
              <a:buNone/>
            </a:pPr>
            <a:r>
              <a:rPr lang="en-US" sz="2000" dirty="0"/>
              <a:t>       Round((count(bowler)*1.0/ sum(</a:t>
            </a:r>
            <a:r>
              <a:rPr lang="en-US" sz="2000" dirty="0" err="1"/>
              <a:t>is_wicket</a:t>
            </a:r>
            <a:r>
              <a:rPr lang="en-US" sz="2000" dirty="0"/>
              <a:t>)*100),2) as </a:t>
            </a:r>
            <a:r>
              <a:rPr lang="en-US" sz="2000" dirty="0" err="1"/>
              <a:t>strike_rate</a:t>
            </a:r>
            <a:endParaRPr lang="en-US" sz="2000" dirty="0"/>
          </a:p>
          <a:p>
            <a:pPr marL="0" indent="0">
              <a:buNone/>
            </a:pPr>
            <a:r>
              <a:rPr lang="en-US" sz="2000" dirty="0"/>
              <a:t>FROM </a:t>
            </a:r>
          </a:p>
          <a:p>
            <a:pPr marL="0" indent="0">
              <a:buNone/>
            </a:pPr>
            <a:r>
              <a:rPr lang="en-US" sz="2000" dirty="0"/>
              <a:t>     </a:t>
            </a:r>
            <a:r>
              <a:rPr lang="en-US" sz="2000" dirty="0" err="1"/>
              <a:t>Ipl_Ball</a:t>
            </a:r>
            <a:endParaRPr lang="en-US" sz="2000" dirty="0"/>
          </a:p>
          <a:p>
            <a:pPr marL="0" indent="0">
              <a:buNone/>
            </a:pPr>
            <a:r>
              <a:rPr lang="en-US" sz="2000" dirty="0"/>
              <a:t>GROUP BY</a:t>
            </a:r>
          </a:p>
          <a:p>
            <a:pPr marL="0" indent="0">
              <a:buNone/>
            </a:pPr>
            <a:r>
              <a:rPr lang="en-US" sz="2000" dirty="0"/>
              <a:t>     bowler </a:t>
            </a:r>
          </a:p>
          <a:p>
            <a:pPr marL="0" indent="0">
              <a:buNone/>
            </a:pPr>
            <a:r>
              <a:rPr lang="en-US" sz="2000" dirty="0"/>
              <a:t>HAVING </a:t>
            </a:r>
          </a:p>
          <a:p>
            <a:pPr marL="0" indent="0">
              <a:buNone/>
            </a:pPr>
            <a:r>
              <a:rPr lang="en-US" sz="2000" dirty="0"/>
              <a:t>     count(bowler)&gt;500 </a:t>
            </a:r>
          </a:p>
          <a:p>
            <a:pPr marL="0" indent="0">
              <a:buNone/>
            </a:pPr>
            <a:r>
              <a:rPr lang="en-US" sz="2000" dirty="0"/>
              <a:t>ORDER BY </a:t>
            </a:r>
          </a:p>
          <a:p>
            <a:pPr marL="0" indent="0">
              <a:buNone/>
            </a:pPr>
            <a:r>
              <a:rPr lang="en-US" sz="2000" dirty="0"/>
              <a:t>     </a:t>
            </a:r>
            <a:r>
              <a:rPr lang="en-US" sz="2000" dirty="0" err="1"/>
              <a:t>strike_rate</a:t>
            </a:r>
            <a:r>
              <a:rPr lang="en-US" sz="2000" dirty="0"/>
              <a:t> </a:t>
            </a:r>
            <a:r>
              <a:rPr lang="en-US" sz="2000" dirty="0" err="1"/>
              <a:t>asc</a:t>
            </a:r>
            <a:endParaRPr lang="en-US" sz="2000" dirty="0"/>
          </a:p>
          <a:p>
            <a:pPr marL="0" indent="0">
              <a:buNone/>
            </a:pPr>
            <a:r>
              <a:rPr lang="en-US" sz="2000" dirty="0"/>
              <a:t>LIMIT</a:t>
            </a:r>
          </a:p>
          <a:p>
            <a:pPr marL="0" indent="0">
              <a:buNone/>
            </a:pPr>
            <a:r>
              <a:rPr lang="en-US" sz="2000" dirty="0"/>
              <a:t>     10;</a:t>
            </a:r>
            <a:endParaRPr lang="en-IN" sz="2000" dirty="0"/>
          </a:p>
        </p:txBody>
      </p:sp>
    </p:spTree>
    <p:extLst>
      <p:ext uri="{BB962C8B-B14F-4D97-AF65-F5344CB8AC3E}">
        <p14:creationId xmlns:p14="http://schemas.microsoft.com/office/powerpoint/2010/main" val="392165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1DF9-AA5E-77A7-2092-D64FA2CB262A}"/>
              </a:ext>
            </a:extLst>
          </p:cNvPr>
          <p:cNvSpPr>
            <a:spLocks noGrp="1"/>
          </p:cNvSpPr>
          <p:nvPr>
            <p:ph type="title"/>
          </p:nvPr>
        </p:nvSpPr>
        <p:spPr>
          <a:xfrm>
            <a:off x="838200" y="365126"/>
            <a:ext cx="10515600" cy="1081120"/>
          </a:xfrm>
        </p:spPr>
        <p:txBody>
          <a:bodyPr>
            <a:normAutofit/>
          </a:bodyPr>
          <a:lstStyle/>
          <a:p>
            <a:r>
              <a:rPr lang="en-IN" sz="4000" b="1" dirty="0"/>
              <a:t>OUTPUT:- </a:t>
            </a:r>
            <a:r>
              <a:rPr lang="en-IN" sz="4000" b="1" u="sng" dirty="0"/>
              <a:t>Top 10 Strike Rate Bowlers</a:t>
            </a:r>
          </a:p>
        </p:txBody>
      </p:sp>
      <p:pic>
        <p:nvPicPr>
          <p:cNvPr id="5" name="Content Placeholder 4">
            <a:extLst>
              <a:ext uri="{FF2B5EF4-FFF2-40B4-BE49-F238E27FC236}">
                <a16:creationId xmlns:a16="http://schemas.microsoft.com/office/drawing/2014/main" id="{102C6F1F-E970-BC48-0D6B-38B8B2758B3C}"/>
              </a:ext>
            </a:extLst>
          </p:cNvPr>
          <p:cNvPicPr>
            <a:picLocks noGrp="1" noChangeAspect="1"/>
          </p:cNvPicPr>
          <p:nvPr>
            <p:ph idx="1"/>
          </p:nvPr>
        </p:nvPicPr>
        <p:blipFill>
          <a:blip r:embed="rId2"/>
          <a:stretch>
            <a:fillRect/>
          </a:stretch>
        </p:blipFill>
        <p:spPr>
          <a:xfrm>
            <a:off x="1754155" y="1772815"/>
            <a:ext cx="7772399" cy="3946849"/>
          </a:xfrm>
        </p:spPr>
      </p:pic>
    </p:spTree>
    <p:extLst>
      <p:ext uri="{BB962C8B-B14F-4D97-AF65-F5344CB8AC3E}">
        <p14:creationId xmlns:p14="http://schemas.microsoft.com/office/powerpoint/2010/main" val="98783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97537E-F139-8D43-A24C-1725BAC347A1}"/>
              </a:ext>
            </a:extLst>
          </p:cNvPr>
          <p:cNvGraphicFramePr>
            <a:graphicFrameLocks/>
          </p:cNvGraphicFramePr>
          <p:nvPr>
            <p:extLst>
              <p:ext uri="{D42A27DB-BD31-4B8C-83A1-F6EECF244321}">
                <p14:modId xmlns:p14="http://schemas.microsoft.com/office/powerpoint/2010/main" val="4075329786"/>
              </p:ext>
            </p:extLst>
          </p:nvPr>
        </p:nvGraphicFramePr>
        <p:xfrm>
          <a:off x="2476501" y="1000125"/>
          <a:ext cx="7134224" cy="4381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6549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9B71-13AD-D912-BBEE-8AE5AA482D90}"/>
              </a:ext>
            </a:extLst>
          </p:cNvPr>
          <p:cNvSpPr>
            <a:spLocks noGrp="1"/>
          </p:cNvSpPr>
          <p:nvPr>
            <p:ph type="title"/>
          </p:nvPr>
        </p:nvSpPr>
        <p:spPr>
          <a:xfrm>
            <a:off x="838200" y="365125"/>
            <a:ext cx="10515600" cy="1062459"/>
          </a:xfrm>
        </p:spPr>
        <p:txBody>
          <a:bodyPr>
            <a:normAutofit/>
          </a:bodyPr>
          <a:lstStyle/>
          <a:p>
            <a:r>
              <a:rPr lang="en-IN" sz="3600" b="1" dirty="0">
                <a:latin typeface="Algerian" panose="04020705040A02060702" pitchFamily="82" charset="0"/>
                <a:cs typeface="Arial" panose="020B0604020202020204" pitchFamily="34" charset="0"/>
              </a:rPr>
              <a:t>TASK 3:- </a:t>
            </a:r>
            <a:r>
              <a:rPr lang="en-IN" sz="3600" b="1" u="sng" dirty="0">
                <a:latin typeface="Algerian" panose="04020705040A02060702" pitchFamily="82" charset="0"/>
                <a:cs typeface="Arial" panose="020B0604020202020204" pitchFamily="34" charset="0"/>
              </a:rPr>
              <a:t>ALL-ROUNDERS</a:t>
            </a:r>
          </a:p>
        </p:txBody>
      </p:sp>
      <p:sp>
        <p:nvSpPr>
          <p:cNvPr id="3" name="Content Placeholder 2">
            <a:extLst>
              <a:ext uri="{FF2B5EF4-FFF2-40B4-BE49-F238E27FC236}">
                <a16:creationId xmlns:a16="http://schemas.microsoft.com/office/drawing/2014/main" id="{83D4837D-1F49-AE60-720A-EE7718E3396D}"/>
              </a:ext>
            </a:extLst>
          </p:cNvPr>
          <p:cNvSpPr>
            <a:spLocks noGrp="1"/>
          </p:cNvSpPr>
          <p:nvPr>
            <p:ph idx="1"/>
          </p:nvPr>
        </p:nvSpPr>
        <p:spPr/>
        <p:txBody>
          <a:bodyPr/>
          <a:lstStyle/>
          <a:p>
            <a:pPr marL="0" indent="0">
              <a:buNone/>
            </a:pPr>
            <a:r>
              <a:rPr lang="en-US" dirty="0"/>
              <a:t>Q ] Now you need to get 2-3 </a:t>
            </a:r>
            <a:r>
              <a:rPr lang="en-US" dirty="0" err="1"/>
              <a:t>All_rounders</a:t>
            </a:r>
            <a:r>
              <a:rPr lang="en-US" dirty="0"/>
              <a:t>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1644222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F254-4CE7-798C-067E-6766A1FAA69D}"/>
              </a:ext>
            </a:extLst>
          </p:cNvPr>
          <p:cNvSpPr>
            <a:spLocks noGrp="1"/>
          </p:cNvSpPr>
          <p:nvPr>
            <p:ph type="title"/>
          </p:nvPr>
        </p:nvSpPr>
        <p:spPr>
          <a:xfrm>
            <a:off x="838200" y="363895"/>
            <a:ext cx="10515600" cy="466530"/>
          </a:xfrm>
        </p:spPr>
        <p:txBody>
          <a:bodyPr>
            <a:normAutofit/>
          </a:bodyPr>
          <a:lstStyle/>
          <a:p>
            <a:r>
              <a:rPr lang="en-IN" sz="2000" b="1" dirty="0">
                <a:latin typeface="Arial" panose="020B0604020202020204" pitchFamily="34" charset="0"/>
                <a:cs typeface="Arial" panose="020B0604020202020204" pitchFamily="34" charset="0"/>
              </a:rPr>
              <a:t>Query:-</a:t>
            </a:r>
          </a:p>
        </p:txBody>
      </p:sp>
      <p:sp>
        <p:nvSpPr>
          <p:cNvPr id="3" name="Content Placeholder 2">
            <a:extLst>
              <a:ext uri="{FF2B5EF4-FFF2-40B4-BE49-F238E27FC236}">
                <a16:creationId xmlns:a16="http://schemas.microsoft.com/office/drawing/2014/main" id="{79520F9E-E0BB-AD8A-3F87-E2DC1718B80B}"/>
              </a:ext>
            </a:extLst>
          </p:cNvPr>
          <p:cNvSpPr>
            <a:spLocks noGrp="1"/>
          </p:cNvSpPr>
          <p:nvPr>
            <p:ph idx="1"/>
          </p:nvPr>
        </p:nvSpPr>
        <p:spPr>
          <a:xfrm>
            <a:off x="838200" y="897100"/>
            <a:ext cx="10515600" cy="5346538"/>
          </a:xfrm>
        </p:spPr>
        <p:txBody>
          <a:bodyPr>
            <a:normAutofit fontScale="70000" lnSpcReduction="20000"/>
          </a:bodyPr>
          <a:lstStyle/>
          <a:p>
            <a:pPr marL="0" indent="0">
              <a:buNone/>
            </a:pPr>
            <a:r>
              <a:rPr lang="en-US" dirty="0"/>
              <a:t>SELECT</a:t>
            </a:r>
          </a:p>
          <a:p>
            <a:pPr marL="0" indent="0">
              <a:buNone/>
            </a:pPr>
            <a:r>
              <a:rPr lang="en-US" dirty="0"/>
              <a:t>    batsman as </a:t>
            </a:r>
            <a:r>
              <a:rPr lang="en-US" dirty="0" err="1"/>
              <a:t>All_rounder</a:t>
            </a:r>
            <a:r>
              <a:rPr lang="en-US" dirty="0"/>
              <a:t>, </a:t>
            </a:r>
            <a:r>
              <a:rPr lang="en-US" dirty="0" err="1"/>
              <a:t>bowling_strike_rate</a:t>
            </a:r>
            <a:r>
              <a:rPr lang="en-US" dirty="0"/>
              <a:t>,</a:t>
            </a:r>
          </a:p>
          <a:p>
            <a:pPr marL="0" indent="0">
              <a:buNone/>
            </a:pPr>
            <a:r>
              <a:rPr lang="en-US" dirty="0"/>
              <a:t>	sum(</a:t>
            </a:r>
            <a:r>
              <a:rPr lang="en-US" dirty="0" err="1"/>
              <a:t>is_wicket</a:t>
            </a:r>
            <a:r>
              <a:rPr lang="en-US" dirty="0"/>
              <a:t>) as </a:t>
            </a:r>
            <a:r>
              <a:rPr lang="en-US" dirty="0" err="1"/>
              <a:t>total_wicket</a:t>
            </a:r>
            <a:r>
              <a:rPr lang="en-US" dirty="0"/>
              <a:t>,</a:t>
            </a:r>
          </a:p>
          <a:p>
            <a:pPr marL="0" indent="0">
              <a:buNone/>
            </a:pPr>
            <a:r>
              <a:rPr lang="en-US" dirty="0"/>
              <a:t>    Round((SUM(</a:t>
            </a:r>
            <a:r>
              <a:rPr lang="en-US" dirty="0" err="1"/>
              <a:t>batsman_runs</a:t>
            </a:r>
            <a:r>
              <a:rPr lang="en-US" dirty="0"/>
              <a:t>)*1.0 / count(ball)*100),2) AS </a:t>
            </a:r>
            <a:r>
              <a:rPr lang="en-US" dirty="0" err="1"/>
              <a:t>batting_strike_rate</a:t>
            </a:r>
            <a:r>
              <a:rPr lang="en-US" dirty="0"/>
              <a:t>,</a:t>
            </a:r>
          </a:p>
          <a:p>
            <a:pPr marL="0" indent="0">
              <a:buNone/>
            </a:pPr>
            <a:r>
              <a:rPr lang="en-US" dirty="0"/>
              <a:t>	COUNT(ball) AS </a:t>
            </a:r>
            <a:r>
              <a:rPr lang="en-US" dirty="0" err="1"/>
              <a:t>balls_faced</a:t>
            </a:r>
            <a:r>
              <a:rPr lang="en-US" dirty="0"/>
              <a:t>,</a:t>
            </a:r>
          </a:p>
          <a:p>
            <a:pPr marL="0" indent="0">
              <a:buNone/>
            </a:pPr>
            <a:r>
              <a:rPr lang="en-US" dirty="0"/>
              <a:t>     COUNT(ball) AS </a:t>
            </a:r>
            <a:r>
              <a:rPr lang="en-US" dirty="0" err="1"/>
              <a:t>balls_bowled</a:t>
            </a:r>
            <a:endParaRPr lang="en-US" dirty="0"/>
          </a:p>
          <a:p>
            <a:pPr marL="0" indent="0">
              <a:buNone/>
            </a:pPr>
            <a:r>
              <a:rPr lang="en-US" dirty="0"/>
              <a:t>FROM</a:t>
            </a:r>
          </a:p>
          <a:p>
            <a:pPr marL="0" indent="0">
              <a:buNone/>
            </a:pPr>
            <a:r>
              <a:rPr lang="en-US" dirty="0"/>
              <a:t>    </a:t>
            </a:r>
            <a:r>
              <a:rPr lang="en-US" dirty="0" err="1"/>
              <a:t>IPL_Ball</a:t>
            </a:r>
            <a:r>
              <a:rPr lang="en-US" dirty="0"/>
              <a:t> as a</a:t>
            </a:r>
          </a:p>
          <a:p>
            <a:pPr marL="0" indent="0">
              <a:buNone/>
            </a:pPr>
            <a:r>
              <a:rPr lang="en-US" dirty="0"/>
              <a:t>	JOIN</a:t>
            </a:r>
          </a:p>
          <a:p>
            <a:pPr marL="0" indent="0">
              <a:buNone/>
            </a:pPr>
            <a:r>
              <a:rPr lang="en-US" dirty="0"/>
              <a:t>	(SELECT </a:t>
            </a:r>
          </a:p>
          <a:p>
            <a:pPr marL="0" indent="0">
              <a:buNone/>
            </a:pPr>
            <a:r>
              <a:rPr lang="en-US" dirty="0"/>
              <a:t>	 bowler,</a:t>
            </a:r>
          </a:p>
          <a:p>
            <a:pPr marL="0" indent="0">
              <a:buNone/>
            </a:pPr>
            <a:r>
              <a:rPr lang="en-US" dirty="0"/>
              <a:t>   Round((count(ball)*1.0 / SUM(</a:t>
            </a:r>
            <a:r>
              <a:rPr lang="en-US" dirty="0" err="1"/>
              <a:t>is_wicket</a:t>
            </a:r>
            <a:r>
              <a:rPr lang="en-US" dirty="0"/>
              <a:t>)*100),2) AS </a:t>
            </a:r>
            <a:r>
              <a:rPr lang="en-US" dirty="0" err="1"/>
              <a:t>bowling_strike_rate</a:t>
            </a:r>
            <a:endParaRPr lang="en-US" dirty="0"/>
          </a:p>
          <a:p>
            <a:pPr marL="0" indent="0">
              <a:buNone/>
            </a:pPr>
            <a:r>
              <a:rPr lang="en-US" dirty="0"/>
              <a:t>    </a:t>
            </a:r>
          </a:p>
          <a:p>
            <a:pPr marL="0" indent="0">
              <a:buNone/>
            </a:pPr>
            <a:r>
              <a:rPr lang="en-US" dirty="0"/>
              <a:t>FROM</a:t>
            </a:r>
          </a:p>
          <a:p>
            <a:pPr marL="0" indent="0">
              <a:buNone/>
            </a:pPr>
            <a:r>
              <a:rPr lang="en-US" dirty="0"/>
              <a:t>    </a:t>
            </a:r>
            <a:r>
              <a:rPr lang="en-US" dirty="0" err="1"/>
              <a:t>IPL_Ball</a:t>
            </a:r>
            <a:r>
              <a:rPr lang="en-US" dirty="0"/>
              <a:t> </a:t>
            </a:r>
          </a:p>
        </p:txBody>
      </p:sp>
    </p:spTree>
    <p:extLst>
      <p:ext uri="{BB962C8B-B14F-4D97-AF65-F5344CB8AC3E}">
        <p14:creationId xmlns:p14="http://schemas.microsoft.com/office/powerpoint/2010/main" val="255806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E428B-9B6F-F9DF-A451-BB61346A225C}"/>
              </a:ext>
            </a:extLst>
          </p:cNvPr>
          <p:cNvSpPr>
            <a:spLocks noGrp="1"/>
          </p:cNvSpPr>
          <p:nvPr>
            <p:ph idx="1"/>
          </p:nvPr>
        </p:nvSpPr>
        <p:spPr>
          <a:xfrm>
            <a:off x="638175" y="508469"/>
            <a:ext cx="10515600" cy="5841061"/>
          </a:xfrm>
        </p:spPr>
        <p:txBody>
          <a:bodyPr>
            <a:normAutofit fontScale="85000" lnSpcReduction="20000"/>
          </a:bodyPr>
          <a:lstStyle/>
          <a:p>
            <a:pPr marL="0" indent="0">
              <a:buNone/>
            </a:pPr>
            <a:r>
              <a:rPr lang="en-US" dirty="0"/>
              <a:t>GROUP BY</a:t>
            </a:r>
          </a:p>
          <a:p>
            <a:pPr marL="0" indent="0">
              <a:buNone/>
            </a:pPr>
            <a:r>
              <a:rPr lang="en-US" dirty="0"/>
              <a:t>     bowler</a:t>
            </a:r>
          </a:p>
          <a:p>
            <a:pPr marL="0" indent="0">
              <a:buNone/>
            </a:pPr>
            <a:r>
              <a:rPr lang="en-US" dirty="0"/>
              <a:t>HAVING</a:t>
            </a:r>
          </a:p>
          <a:p>
            <a:pPr marL="0" indent="0">
              <a:buNone/>
            </a:pPr>
            <a:r>
              <a:rPr lang="en-US" dirty="0"/>
              <a:t>   COUNT(ball) &gt;= 300</a:t>
            </a:r>
          </a:p>
          <a:p>
            <a:pPr marL="0" indent="0">
              <a:buNone/>
            </a:pPr>
            <a:r>
              <a:rPr lang="en-US" dirty="0"/>
              <a:t>) as b ON </a:t>
            </a:r>
            <a:r>
              <a:rPr lang="en-US" dirty="0" err="1"/>
              <a:t>a.batsman</a:t>
            </a:r>
            <a:r>
              <a:rPr lang="en-US" dirty="0"/>
              <a:t> =</a:t>
            </a:r>
            <a:r>
              <a:rPr lang="en-US" dirty="0" err="1"/>
              <a:t>b.bowler</a:t>
            </a:r>
            <a:endParaRPr lang="en-US" dirty="0"/>
          </a:p>
          <a:p>
            <a:pPr marL="0" indent="0">
              <a:buNone/>
            </a:pPr>
            <a:r>
              <a:rPr lang="en-US" dirty="0"/>
              <a:t> </a:t>
            </a:r>
          </a:p>
          <a:p>
            <a:pPr marL="0" indent="0">
              <a:buNone/>
            </a:pPr>
            <a:r>
              <a:rPr lang="en-US" dirty="0"/>
              <a:t> GROUP BY</a:t>
            </a:r>
          </a:p>
          <a:p>
            <a:pPr marL="0" indent="0">
              <a:buNone/>
            </a:pPr>
            <a:r>
              <a:rPr lang="en-US" dirty="0"/>
              <a:t>    </a:t>
            </a:r>
            <a:r>
              <a:rPr lang="en-US" dirty="0" err="1"/>
              <a:t>batsman,bowling_strike_rate</a:t>
            </a:r>
            <a:endParaRPr lang="en-US" dirty="0"/>
          </a:p>
          <a:p>
            <a:pPr marL="0" indent="0">
              <a:buNone/>
            </a:pPr>
            <a:r>
              <a:rPr lang="en-US" dirty="0" err="1"/>
              <a:t>hAVING</a:t>
            </a:r>
            <a:endParaRPr lang="en-US" dirty="0"/>
          </a:p>
          <a:p>
            <a:pPr marL="0" indent="0">
              <a:buNone/>
            </a:pPr>
            <a:r>
              <a:rPr lang="en-US" dirty="0"/>
              <a:t>count(ball)&gt;=500</a:t>
            </a:r>
          </a:p>
          <a:p>
            <a:pPr marL="0" indent="0">
              <a:buNone/>
            </a:pPr>
            <a:r>
              <a:rPr lang="en-US" dirty="0"/>
              <a:t>ORDER BY</a:t>
            </a:r>
          </a:p>
          <a:p>
            <a:pPr marL="0" indent="0">
              <a:buNone/>
            </a:pPr>
            <a:r>
              <a:rPr lang="en-US" dirty="0"/>
              <a:t>    </a:t>
            </a:r>
            <a:r>
              <a:rPr lang="en-US" dirty="0" err="1"/>
              <a:t>batting_strike_rate</a:t>
            </a:r>
            <a:r>
              <a:rPr lang="en-US" dirty="0"/>
              <a:t> desc,</a:t>
            </a:r>
          </a:p>
          <a:p>
            <a:pPr marL="0" indent="0">
              <a:buNone/>
            </a:pPr>
            <a:r>
              <a:rPr lang="en-US" dirty="0"/>
              <a:t>	 </a:t>
            </a:r>
            <a:r>
              <a:rPr lang="en-US" dirty="0" err="1"/>
              <a:t>bowling_strike_rate</a:t>
            </a:r>
            <a:r>
              <a:rPr lang="en-US" dirty="0"/>
              <a:t> DESC</a:t>
            </a:r>
          </a:p>
          <a:p>
            <a:pPr marL="0" indent="0">
              <a:buNone/>
            </a:pPr>
            <a:r>
              <a:rPr lang="en-US" dirty="0"/>
              <a:t>LIMIT</a:t>
            </a:r>
          </a:p>
          <a:p>
            <a:pPr marL="0" indent="0">
              <a:buNone/>
            </a:pPr>
            <a:r>
              <a:rPr lang="en-US" dirty="0"/>
              <a:t>    10;</a:t>
            </a:r>
            <a:endParaRPr lang="en-IN" dirty="0"/>
          </a:p>
        </p:txBody>
      </p:sp>
    </p:spTree>
    <p:extLst>
      <p:ext uri="{BB962C8B-B14F-4D97-AF65-F5344CB8AC3E}">
        <p14:creationId xmlns:p14="http://schemas.microsoft.com/office/powerpoint/2010/main" val="486926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769C-1CF9-7BEF-FB76-D47C4254DD14}"/>
              </a:ext>
            </a:extLst>
          </p:cNvPr>
          <p:cNvSpPr>
            <a:spLocks noGrp="1"/>
          </p:cNvSpPr>
          <p:nvPr>
            <p:ph type="title"/>
          </p:nvPr>
        </p:nvSpPr>
        <p:spPr>
          <a:xfrm>
            <a:off x="838200" y="365125"/>
            <a:ext cx="10515600" cy="950491"/>
          </a:xfrm>
        </p:spPr>
        <p:txBody>
          <a:bodyPr>
            <a:normAutofit/>
          </a:bodyPr>
          <a:lstStyle/>
          <a:p>
            <a:r>
              <a:rPr lang="en-IN" sz="4000" b="1" dirty="0"/>
              <a:t>OUTPUT:- Top 10 All- Rounders</a:t>
            </a:r>
          </a:p>
        </p:txBody>
      </p:sp>
      <p:pic>
        <p:nvPicPr>
          <p:cNvPr id="5" name="Content Placeholder 4">
            <a:extLst>
              <a:ext uri="{FF2B5EF4-FFF2-40B4-BE49-F238E27FC236}">
                <a16:creationId xmlns:a16="http://schemas.microsoft.com/office/drawing/2014/main" id="{61B0099D-BFB2-081B-23FD-08AC4213F7E9}"/>
              </a:ext>
            </a:extLst>
          </p:cNvPr>
          <p:cNvPicPr>
            <a:picLocks noGrp="1" noChangeAspect="1"/>
          </p:cNvPicPr>
          <p:nvPr>
            <p:ph idx="1"/>
          </p:nvPr>
        </p:nvPicPr>
        <p:blipFill>
          <a:blip r:embed="rId2"/>
          <a:stretch>
            <a:fillRect/>
          </a:stretch>
        </p:blipFill>
        <p:spPr>
          <a:xfrm>
            <a:off x="1166326" y="1399592"/>
            <a:ext cx="9106677" cy="4170784"/>
          </a:xfrm>
        </p:spPr>
      </p:pic>
    </p:spTree>
    <p:extLst>
      <p:ext uri="{BB962C8B-B14F-4D97-AF65-F5344CB8AC3E}">
        <p14:creationId xmlns:p14="http://schemas.microsoft.com/office/powerpoint/2010/main" val="118387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6DB361F-F773-7294-028A-1DD482D4E93E}"/>
              </a:ext>
            </a:extLst>
          </p:cNvPr>
          <p:cNvGraphicFramePr>
            <a:graphicFrameLocks/>
          </p:cNvGraphicFramePr>
          <p:nvPr>
            <p:extLst>
              <p:ext uri="{D42A27DB-BD31-4B8C-83A1-F6EECF244321}">
                <p14:modId xmlns:p14="http://schemas.microsoft.com/office/powerpoint/2010/main" val="3016707691"/>
              </p:ext>
            </p:extLst>
          </p:nvPr>
        </p:nvGraphicFramePr>
        <p:xfrm>
          <a:off x="2171700" y="476251"/>
          <a:ext cx="8058150" cy="4933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579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A917-33C1-6D8B-5A6F-C185231ACF94}"/>
              </a:ext>
            </a:extLst>
          </p:cNvPr>
          <p:cNvSpPr>
            <a:spLocks noGrp="1"/>
          </p:cNvSpPr>
          <p:nvPr>
            <p:ph type="title"/>
          </p:nvPr>
        </p:nvSpPr>
        <p:spPr>
          <a:xfrm>
            <a:off x="838200" y="365125"/>
            <a:ext cx="10515600" cy="791871"/>
          </a:xfrm>
        </p:spPr>
        <p:txBody>
          <a:bodyPr>
            <a:normAutofit/>
          </a:bodyPr>
          <a:lstStyle/>
          <a:p>
            <a:r>
              <a:rPr lang="en-IN" sz="3600" b="1" dirty="0">
                <a:latin typeface="Algerian" panose="04020705040A02060702" pitchFamily="82" charset="0"/>
              </a:rPr>
              <a:t>TASK 4:-</a:t>
            </a:r>
            <a:r>
              <a:rPr lang="en-IN" sz="3600" b="1" u="sng" dirty="0">
                <a:latin typeface="Algerian" panose="04020705040A02060702" pitchFamily="82" charset="0"/>
              </a:rPr>
              <a:t> WICKETKEEPER </a:t>
            </a:r>
          </a:p>
        </p:txBody>
      </p:sp>
      <p:sp>
        <p:nvSpPr>
          <p:cNvPr id="3" name="Content Placeholder 2">
            <a:extLst>
              <a:ext uri="{FF2B5EF4-FFF2-40B4-BE49-F238E27FC236}">
                <a16:creationId xmlns:a16="http://schemas.microsoft.com/office/drawing/2014/main" id="{0070DB5F-AD95-C4BA-5B71-37AE71FDC4BD}"/>
              </a:ext>
            </a:extLst>
          </p:cNvPr>
          <p:cNvSpPr>
            <a:spLocks noGrp="1"/>
          </p:cNvSpPr>
          <p:nvPr>
            <p:ph idx="1"/>
          </p:nvPr>
        </p:nvSpPr>
        <p:spPr>
          <a:xfrm>
            <a:off x="838200" y="1324948"/>
            <a:ext cx="10515600" cy="4963982"/>
          </a:xfrm>
        </p:spPr>
        <p:txBody>
          <a:bodyPr>
            <a:normAutofit/>
          </a:bodyPr>
          <a:lstStyle/>
          <a:p>
            <a:pPr marL="0" indent="0">
              <a:buNone/>
            </a:pPr>
            <a:r>
              <a:rPr lang="en-US" sz="2000" dirty="0">
                <a:solidFill>
                  <a:srgbClr val="343541"/>
                </a:solidFill>
              </a:rPr>
              <a:t>Q]</a:t>
            </a:r>
            <a:r>
              <a:rPr lang="en-US" sz="2000" b="0" i="0" dirty="0">
                <a:solidFill>
                  <a:srgbClr val="343541"/>
                </a:solidFill>
                <a:effectLst/>
              </a:rPr>
              <a:t> Suppose you are a part of the selection committee for your T20 cricket team and need to choose the ten best wicketkeepers for the upcoming IPL season. Define a criteria for selecting wicketkeepers based on their batting and wicketkeeping performance. </a:t>
            </a:r>
          </a:p>
          <a:p>
            <a:pPr marL="0" indent="0">
              <a:buNone/>
            </a:pPr>
            <a:r>
              <a:rPr lang="en-US" sz="2000" b="0" i="0" dirty="0">
                <a:solidFill>
                  <a:srgbClr val="343541"/>
                </a:solidFill>
                <a:effectLst/>
              </a:rPr>
              <a:t>Your criteria should consider the following factors: </a:t>
            </a:r>
          </a:p>
          <a:p>
            <a:pPr marL="457200" indent="-457200">
              <a:buAutoNum type="arabicPeriod"/>
            </a:pPr>
            <a:r>
              <a:rPr lang="en-US" sz="2000" b="0" i="0" dirty="0">
                <a:solidFill>
                  <a:srgbClr val="343541"/>
                </a:solidFill>
                <a:effectLst/>
              </a:rPr>
              <a:t>Batting Strike Rate: A wicketkeeper who can score runs quickly is important in T20 cricket. Select wicketkeepers with a batting strike rate above a certain threshold. </a:t>
            </a:r>
          </a:p>
          <a:p>
            <a:pPr marL="457200" indent="-457200">
              <a:buAutoNum type="arabicPeriod"/>
            </a:pPr>
            <a:r>
              <a:rPr lang="en-US" sz="2000" b="0" i="0" dirty="0">
                <a:solidFill>
                  <a:srgbClr val="343541"/>
                </a:solidFill>
                <a:effectLst/>
                <a:latin typeface="Söhne"/>
              </a:rPr>
              <a:t>Runs Scored: Consider wicketkeepers who have a substantial number of runs scored in previous T20 matches.</a:t>
            </a:r>
          </a:p>
          <a:p>
            <a:pPr marL="457200" indent="-457200">
              <a:buAutoNum type="arabicPeriod"/>
            </a:pPr>
            <a:r>
              <a:rPr lang="en-US" sz="2000" b="0" i="0" dirty="0">
                <a:solidFill>
                  <a:srgbClr val="343541"/>
                </a:solidFill>
                <a:effectLst/>
                <a:latin typeface="Söhne"/>
              </a:rPr>
              <a:t> Dismissals: A good wicketkeeper should have a high number of catches and stumpings. Select wicketkeepers who have a high number of dismissals.</a:t>
            </a:r>
          </a:p>
          <a:p>
            <a:pPr marL="457200" indent="-457200">
              <a:buFont typeface="Arial" panose="020B0604020202020204" pitchFamily="34" charset="0"/>
              <a:buAutoNum type="arabicPeriod"/>
            </a:pPr>
            <a:r>
              <a:rPr lang="en-US" sz="2000" b="0" i="0" dirty="0">
                <a:solidFill>
                  <a:srgbClr val="343541"/>
                </a:solidFill>
                <a:effectLst/>
                <a:latin typeface="Söhne"/>
              </a:rPr>
              <a:t> Bowling Contribution: In T20 cricket, wicketkeepers may also be expected to contribute with bowling. Consider wicketkeepers who have bowled a certain number of overs and taken wickets.</a:t>
            </a:r>
            <a:endParaRPr lang="en-IN" sz="2000" dirty="0"/>
          </a:p>
          <a:p>
            <a:pPr marL="0" indent="0">
              <a:buNone/>
            </a:pPr>
            <a:endParaRPr lang="en-IN" sz="2000" dirty="0"/>
          </a:p>
        </p:txBody>
      </p:sp>
    </p:spTree>
    <p:extLst>
      <p:ext uri="{BB962C8B-B14F-4D97-AF65-F5344CB8AC3E}">
        <p14:creationId xmlns:p14="http://schemas.microsoft.com/office/powerpoint/2010/main" val="1279711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27F61-EBE6-7647-EE25-1878FBF2CF2A}"/>
              </a:ext>
            </a:extLst>
          </p:cNvPr>
          <p:cNvSpPr>
            <a:spLocks noGrp="1"/>
          </p:cNvSpPr>
          <p:nvPr>
            <p:ph idx="1"/>
          </p:nvPr>
        </p:nvSpPr>
        <p:spPr>
          <a:xfrm>
            <a:off x="838200" y="363894"/>
            <a:ext cx="10515600" cy="6223518"/>
          </a:xfrm>
        </p:spPr>
        <p:txBody>
          <a:bodyPr>
            <a:normAutofit/>
          </a:bodyPr>
          <a:lstStyle/>
          <a:p>
            <a:pPr marL="0" indent="0">
              <a:buNone/>
            </a:pPr>
            <a:r>
              <a:rPr lang="en-IN" sz="2000" b="1" dirty="0"/>
              <a:t>Query:-</a:t>
            </a:r>
          </a:p>
          <a:p>
            <a:pPr marL="0" indent="0">
              <a:buNone/>
            </a:pPr>
            <a:r>
              <a:rPr lang="en-IN" sz="2000" b="1" dirty="0"/>
              <a:t>Step 1</a:t>
            </a:r>
          </a:p>
          <a:p>
            <a:pPr marL="0" indent="0">
              <a:buNone/>
            </a:pPr>
            <a:r>
              <a:rPr lang="en-US" sz="2000" dirty="0"/>
              <a:t>CREATE TABLE Wicketkeepers AS</a:t>
            </a:r>
          </a:p>
          <a:p>
            <a:pPr marL="0" indent="0">
              <a:buNone/>
            </a:pPr>
            <a:r>
              <a:rPr lang="en-US" sz="2000" dirty="0"/>
              <a:t>SELECT *,</a:t>
            </a:r>
          </a:p>
          <a:p>
            <a:pPr marL="0" indent="0">
              <a:buNone/>
            </a:pPr>
            <a:r>
              <a:rPr lang="en-US" sz="2000" dirty="0"/>
              <a:t>       CASE</a:t>
            </a:r>
          </a:p>
          <a:p>
            <a:pPr marL="0" indent="0">
              <a:buNone/>
            </a:pPr>
            <a:r>
              <a:rPr lang="en-US" sz="2000" dirty="0"/>
              <a:t>           WHEN </a:t>
            </a:r>
            <a:r>
              <a:rPr lang="en-US" sz="2000" dirty="0" err="1"/>
              <a:t>total_runs</a:t>
            </a:r>
            <a:r>
              <a:rPr lang="en-US" sz="2000" dirty="0"/>
              <a:t> &gt;= 4 THEN 'boundary'</a:t>
            </a:r>
          </a:p>
          <a:p>
            <a:pPr marL="0" indent="0">
              <a:buNone/>
            </a:pPr>
            <a:r>
              <a:rPr lang="en-US" sz="2000" dirty="0"/>
              <a:t>           WHEN </a:t>
            </a:r>
            <a:r>
              <a:rPr lang="en-US" sz="2000" dirty="0" err="1"/>
              <a:t>total_runs</a:t>
            </a:r>
            <a:r>
              <a:rPr lang="en-US" sz="2000" dirty="0"/>
              <a:t> = 0 THEN 'dot'</a:t>
            </a:r>
          </a:p>
          <a:p>
            <a:pPr marL="0" indent="0">
              <a:buNone/>
            </a:pPr>
            <a:r>
              <a:rPr lang="en-US" sz="2000" dirty="0"/>
              <a:t>           ELSE 'other'</a:t>
            </a:r>
          </a:p>
          <a:p>
            <a:pPr marL="0" indent="0">
              <a:buNone/>
            </a:pPr>
            <a:r>
              <a:rPr lang="en-US" sz="2000" dirty="0"/>
              <a:t>       END AS </a:t>
            </a:r>
            <a:r>
              <a:rPr lang="en-US" sz="2000" dirty="0" err="1"/>
              <a:t>ball_result</a:t>
            </a:r>
            <a:endParaRPr lang="en-US" sz="2000" dirty="0"/>
          </a:p>
          <a:p>
            <a:pPr marL="0" indent="0">
              <a:buNone/>
            </a:pPr>
            <a:r>
              <a:rPr lang="en-US" sz="2000" dirty="0"/>
              <a:t>FROM </a:t>
            </a:r>
            <a:r>
              <a:rPr lang="en-US" sz="2000" dirty="0" err="1"/>
              <a:t>IPL_Ball</a:t>
            </a:r>
            <a:r>
              <a:rPr lang="en-US" sz="2000" dirty="0"/>
              <a:t>;</a:t>
            </a:r>
          </a:p>
          <a:p>
            <a:pPr marL="0" indent="0">
              <a:buNone/>
            </a:pPr>
            <a:endParaRPr lang="en-US" sz="2000" dirty="0"/>
          </a:p>
          <a:p>
            <a:pPr marL="0" indent="0">
              <a:buNone/>
            </a:pPr>
            <a:r>
              <a:rPr lang="en-US" sz="2000" b="1" dirty="0"/>
              <a:t>Step 2</a:t>
            </a:r>
          </a:p>
          <a:p>
            <a:pPr marL="0" indent="0">
              <a:buNone/>
            </a:pPr>
            <a:endParaRPr lang="en-US" sz="2000" b="1" dirty="0"/>
          </a:p>
          <a:p>
            <a:pPr marL="0" indent="0">
              <a:buNone/>
            </a:pPr>
            <a:r>
              <a:rPr lang="en-IN" sz="2000" dirty="0"/>
              <a:t>Select*from wicketkeepers;</a:t>
            </a:r>
          </a:p>
        </p:txBody>
      </p:sp>
    </p:spTree>
    <p:extLst>
      <p:ext uri="{BB962C8B-B14F-4D97-AF65-F5344CB8AC3E}">
        <p14:creationId xmlns:p14="http://schemas.microsoft.com/office/powerpoint/2010/main" val="285723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5B9A9-6519-FB95-A54E-F65975AAC048}"/>
              </a:ext>
            </a:extLst>
          </p:cNvPr>
          <p:cNvSpPr>
            <a:spLocks noGrp="1"/>
          </p:cNvSpPr>
          <p:nvPr>
            <p:ph idx="1"/>
          </p:nvPr>
        </p:nvSpPr>
        <p:spPr>
          <a:xfrm>
            <a:off x="838200" y="223935"/>
            <a:ext cx="10515600" cy="6531427"/>
          </a:xfrm>
        </p:spPr>
        <p:txBody>
          <a:bodyPr>
            <a:normAutofit fontScale="55000" lnSpcReduction="20000"/>
          </a:bodyPr>
          <a:lstStyle/>
          <a:p>
            <a:pPr marL="0" indent="0">
              <a:buNone/>
            </a:pPr>
            <a:r>
              <a:rPr lang="en-IN" dirty="0"/>
              <a:t> </a:t>
            </a:r>
            <a:r>
              <a:rPr lang="en-IN" sz="4400" b="1" dirty="0"/>
              <a:t>QUERY:-</a:t>
            </a:r>
          </a:p>
          <a:p>
            <a:pPr marL="0" indent="0">
              <a:buNone/>
            </a:pPr>
            <a:r>
              <a:rPr lang="en-IN" dirty="0"/>
              <a:t> </a:t>
            </a:r>
          </a:p>
          <a:p>
            <a:pPr marL="0" indent="0">
              <a:buNone/>
            </a:pPr>
            <a:r>
              <a:rPr lang="en-IN" sz="3300" dirty="0"/>
              <a:t>SELECT </a:t>
            </a:r>
          </a:p>
          <a:p>
            <a:pPr marL="0" indent="0">
              <a:buNone/>
            </a:pPr>
            <a:r>
              <a:rPr lang="en-IN" sz="3300" dirty="0"/>
              <a:t>    </a:t>
            </a:r>
            <a:r>
              <a:rPr lang="en-IN" sz="3300" dirty="0" err="1"/>
              <a:t>b.batsman</a:t>
            </a:r>
            <a:r>
              <a:rPr lang="en-IN" sz="3300" dirty="0"/>
              <a:t>,</a:t>
            </a:r>
          </a:p>
          <a:p>
            <a:pPr marL="0" indent="0">
              <a:buNone/>
            </a:pPr>
            <a:r>
              <a:rPr lang="en-IN" sz="3300" dirty="0"/>
              <a:t>	SUM(</a:t>
            </a:r>
            <a:r>
              <a:rPr lang="en-IN" sz="3300" dirty="0" err="1"/>
              <a:t>b.batsman_runs</a:t>
            </a:r>
            <a:r>
              <a:rPr lang="en-IN" sz="3300" dirty="0"/>
              <a:t>)as </a:t>
            </a:r>
            <a:r>
              <a:rPr lang="en-IN" sz="3300" dirty="0" err="1"/>
              <a:t>sum_runs</a:t>
            </a:r>
            <a:r>
              <a:rPr lang="en-IN" sz="3300" dirty="0"/>
              <a:t>,</a:t>
            </a:r>
          </a:p>
          <a:p>
            <a:pPr marL="0" indent="0">
              <a:buNone/>
            </a:pPr>
            <a:r>
              <a:rPr lang="en-IN" sz="3300" dirty="0"/>
              <a:t>    COUNT( </a:t>
            </a:r>
            <a:r>
              <a:rPr lang="en-IN" sz="3300" dirty="0" err="1"/>
              <a:t>b.ball</a:t>
            </a:r>
            <a:r>
              <a:rPr lang="en-IN" sz="3300" dirty="0"/>
              <a:t>) AS </a:t>
            </a:r>
            <a:r>
              <a:rPr lang="en-IN" sz="3300" dirty="0" err="1"/>
              <a:t>balls_faced</a:t>
            </a:r>
            <a:r>
              <a:rPr lang="en-IN" sz="3300" dirty="0"/>
              <a:t>,</a:t>
            </a:r>
          </a:p>
          <a:p>
            <a:pPr marL="0" indent="0">
              <a:buNone/>
            </a:pPr>
            <a:r>
              <a:rPr lang="en-IN" sz="3300" dirty="0"/>
              <a:t>	round((sum(</a:t>
            </a:r>
            <a:r>
              <a:rPr lang="en-IN" sz="3300" dirty="0" err="1"/>
              <a:t>b.batsman_runs</a:t>
            </a:r>
            <a:r>
              <a:rPr lang="en-IN" sz="3300" dirty="0"/>
              <a:t>)*1.0/COUNT( </a:t>
            </a:r>
            <a:r>
              <a:rPr lang="en-IN" sz="3300" dirty="0" err="1"/>
              <a:t>b.ball</a:t>
            </a:r>
            <a:r>
              <a:rPr lang="en-IN" sz="3300" dirty="0"/>
              <a:t>)*100),2) AS </a:t>
            </a:r>
            <a:r>
              <a:rPr lang="en-IN" sz="3300" dirty="0" err="1"/>
              <a:t>strike_rate</a:t>
            </a:r>
            <a:endParaRPr lang="en-IN" sz="3300" dirty="0"/>
          </a:p>
          <a:p>
            <a:pPr marL="0" indent="0">
              <a:buNone/>
            </a:pPr>
            <a:r>
              <a:rPr lang="en-IN" sz="3300" dirty="0"/>
              <a:t>FROM</a:t>
            </a:r>
          </a:p>
          <a:p>
            <a:pPr marL="0" indent="0">
              <a:buNone/>
            </a:pPr>
            <a:r>
              <a:rPr lang="en-IN" sz="3300" dirty="0"/>
              <a:t>    </a:t>
            </a:r>
            <a:r>
              <a:rPr lang="en-IN" sz="3300" dirty="0" err="1"/>
              <a:t>IPL_Ball</a:t>
            </a:r>
            <a:r>
              <a:rPr lang="en-IN" sz="3300" dirty="0"/>
              <a:t> as b</a:t>
            </a:r>
          </a:p>
          <a:p>
            <a:pPr marL="0" indent="0">
              <a:buNone/>
            </a:pPr>
            <a:endParaRPr lang="en-IN" sz="3300" dirty="0"/>
          </a:p>
          <a:p>
            <a:pPr marL="0" indent="0">
              <a:buNone/>
            </a:pPr>
            <a:r>
              <a:rPr lang="en-IN" sz="3300" dirty="0"/>
              <a:t>WHERE</a:t>
            </a:r>
          </a:p>
          <a:p>
            <a:pPr marL="0" indent="0">
              <a:buNone/>
            </a:pPr>
            <a:r>
              <a:rPr lang="en-IN" sz="3300" dirty="0"/>
              <a:t>    </a:t>
            </a:r>
            <a:r>
              <a:rPr lang="en-IN" sz="3300" dirty="0" err="1"/>
              <a:t>b.extras_type</a:t>
            </a:r>
            <a:r>
              <a:rPr lang="en-IN" sz="3300" dirty="0"/>
              <a:t> &lt;&gt; 'wides'</a:t>
            </a:r>
          </a:p>
          <a:p>
            <a:pPr marL="0" indent="0">
              <a:buNone/>
            </a:pPr>
            <a:r>
              <a:rPr lang="en-IN" sz="3300" dirty="0"/>
              <a:t>GROUP BY</a:t>
            </a:r>
          </a:p>
          <a:p>
            <a:pPr marL="0" indent="0">
              <a:buNone/>
            </a:pPr>
            <a:r>
              <a:rPr lang="en-IN" sz="3300" dirty="0"/>
              <a:t>    </a:t>
            </a:r>
            <a:r>
              <a:rPr lang="en-IN" sz="3300" dirty="0" err="1"/>
              <a:t>b.batsman</a:t>
            </a:r>
            <a:endParaRPr lang="en-IN" sz="3300" dirty="0"/>
          </a:p>
          <a:p>
            <a:pPr marL="0" indent="0">
              <a:buNone/>
            </a:pPr>
            <a:r>
              <a:rPr lang="en-IN" sz="3300" dirty="0"/>
              <a:t>HAVING</a:t>
            </a:r>
          </a:p>
          <a:p>
            <a:pPr marL="0" indent="0">
              <a:buNone/>
            </a:pPr>
            <a:r>
              <a:rPr lang="en-IN" sz="3300" dirty="0"/>
              <a:t>    COUNT( </a:t>
            </a:r>
            <a:r>
              <a:rPr lang="en-IN" sz="3300" dirty="0" err="1"/>
              <a:t>b.ball</a:t>
            </a:r>
            <a:r>
              <a:rPr lang="en-IN" sz="3300" dirty="0"/>
              <a:t>) &gt;= 500</a:t>
            </a:r>
          </a:p>
          <a:p>
            <a:pPr marL="0" indent="0">
              <a:buNone/>
            </a:pPr>
            <a:r>
              <a:rPr lang="en-IN" sz="3300" dirty="0"/>
              <a:t>ORDER BY</a:t>
            </a:r>
          </a:p>
          <a:p>
            <a:pPr marL="0" indent="0">
              <a:buNone/>
            </a:pPr>
            <a:r>
              <a:rPr lang="en-IN" sz="3300" dirty="0"/>
              <a:t>    </a:t>
            </a:r>
            <a:r>
              <a:rPr lang="en-IN" sz="3300" dirty="0" err="1"/>
              <a:t>strike_rate</a:t>
            </a:r>
            <a:r>
              <a:rPr lang="en-IN" sz="3300" dirty="0"/>
              <a:t> </a:t>
            </a:r>
            <a:r>
              <a:rPr lang="en-IN" sz="3300" dirty="0" err="1"/>
              <a:t>desc</a:t>
            </a:r>
            <a:endParaRPr lang="en-IN" sz="3300" dirty="0"/>
          </a:p>
          <a:p>
            <a:pPr marL="0" indent="0">
              <a:buNone/>
            </a:pPr>
            <a:r>
              <a:rPr lang="en-IN" sz="3300" dirty="0"/>
              <a:t>LIMIT</a:t>
            </a:r>
          </a:p>
          <a:p>
            <a:pPr marL="0" indent="0">
              <a:buNone/>
            </a:pPr>
            <a:r>
              <a:rPr lang="en-IN" sz="3300" dirty="0"/>
              <a:t>    10;</a:t>
            </a:r>
          </a:p>
        </p:txBody>
      </p:sp>
    </p:spTree>
    <p:extLst>
      <p:ext uri="{BB962C8B-B14F-4D97-AF65-F5344CB8AC3E}">
        <p14:creationId xmlns:p14="http://schemas.microsoft.com/office/powerpoint/2010/main" val="3626559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D47F-7B79-6005-908D-CAF906E7AE54}"/>
              </a:ext>
            </a:extLst>
          </p:cNvPr>
          <p:cNvSpPr>
            <a:spLocks noGrp="1"/>
          </p:cNvSpPr>
          <p:nvPr>
            <p:ph type="title"/>
          </p:nvPr>
        </p:nvSpPr>
        <p:spPr>
          <a:xfrm>
            <a:off x="838200" y="158621"/>
            <a:ext cx="10515600" cy="522416"/>
          </a:xfrm>
        </p:spPr>
        <p:txBody>
          <a:bodyPr>
            <a:normAutofit/>
          </a:bodyPr>
          <a:lstStyle/>
          <a:p>
            <a:r>
              <a:rPr lang="en-IN" sz="2000" b="1" dirty="0"/>
              <a:t>Final query</a:t>
            </a:r>
          </a:p>
        </p:txBody>
      </p:sp>
      <p:sp>
        <p:nvSpPr>
          <p:cNvPr id="3" name="Content Placeholder 2">
            <a:extLst>
              <a:ext uri="{FF2B5EF4-FFF2-40B4-BE49-F238E27FC236}">
                <a16:creationId xmlns:a16="http://schemas.microsoft.com/office/drawing/2014/main" id="{D156A4D5-0441-851D-FC37-DB0B7EC1E8E9}"/>
              </a:ext>
            </a:extLst>
          </p:cNvPr>
          <p:cNvSpPr>
            <a:spLocks noGrp="1"/>
          </p:cNvSpPr>
          <p:nvPr>
            <p:ph idx="1"/>
          </p:nvPr>
        </p:nvSpPr>
        <p:spPr>
          <a:xfrm>
            <a:off x="838200" y="643763"/>
            <a:ext cx="10515600" cy="5962310"/>
          </a:xfrm>
        </p:spPr>
        <p:txBody>
          <a:bodyPr>
            <a:normAutofit/>
          </a:bodyPr>
          <a:lstStyle/>
          <a:p>
            <a:pPr marL="0" indent="0">
              <a:buNone/>
            </a:pPr>
            <a:r>
              <a:rPr lang="en-US" sz="2000" dirty="0">
                <a:latin typeface="+mj-lt"/>
              </a:rPr>
              <a:t>SELECT</a:t>
            </a:r>
          </a:p>
          <a:p>
            <a:pPr marL="0" indent="0">
              <a:buNone/>
            </a:pPr>
            <a:r>
              <a:rPr lang="en-US" sz="2000" dirty="0">
                <a:latin typeface="+mj-lt"/>
              </a:rPr>
              <a:t>    wicketkeeper,</a:t>
            </a:r>
          </a:p>
          <a:p>
            <a:pPr marL="0" indent="0">
              <a:buNone/>
            </a:pPr>
            <a:r>
              <a:rPr lang="en-US" sz="2000" dirty="0">
                <a:latin typeface="+mj-lt"/>
              </a:rPr>
              <a:t>    AVG(</a:t>
            </a:r>
            <a:r>
              <a:rPr lang="en-US" sz="2000" dirty="0" err="1">
                <a:latin typeface="+mj-lt"/>
              </a:rPr>
              <a:t>batting_strike_rate</a:t>
            </a:r>
            <a:r>
              <a:rPr lang="en-US" sz="2000" dirty="0">
                <a:latin typeface="+mj-lt"/>
              </a:rPr>
              <a:t>) AS </a:t>
            </a:r>
            <a:r>
              <a:rPr lang="en-US" sz="2000" dirty="0" err="1">
                <a:latin typeface="+mj-lt"/>
              </a:rPr>
              <a:t>avg_batting_strike_rate</a:t>
            </a:r>
            <a:r>
              <a:rPr lang="en-US" sz="2000" dirty="0">
                <a:latin typeface="+mj-lt"/>
              </a:rPr>
              <a:t>,</a:t>
            </a:r>
          </a:p>
          <a:p>
            <a:pPr marL="0" indent="0">
              <a:buNone/>
            </a:pPr>
            <a:r>
              <a:rPr lang="en-US" sz="2000" dirty="0">
                <a:latin typeface="+mj-lt"/>
              </a:rPr>
              <a:t>    SUM(</a:t>
            </a:r>
            <a:r>
              <a:rPr lang="en-US" sz="2000" dirty="0" err="1">
                <a:latin typeface="+mj-lt"/>
              </a:rPr>
              <a:t>total_runs</a:t>
            </a:r>
            <a:r>
              <a:rPr lang="en-US" sz="2000" dirty="0">
                <a:latin typeface="+mj-lt"/>
              </a:rPr>
              <a:t>) AS </a:t>
            </a:r>
            <a:r>
              <a:rPr lang="en-US" sz="2000" dirty="0" err="1">
                <a:latin typeface="+mj-lt"/>
              </a:rPr>
              <a:t>total_runs_scored</a:t>
            </a:r>
            <a:r>
              <a:rPr lang="en-US" sz="2000" dirty="0">
                <a:latin typeface="+mj-lt"/>
              </a:rPr>
              <a:t>,</a:t>
            </a:r>
          </a:p>
          <a:p>
            <a:pPr marL="0" indent="0">
              <a:buNone/>
            </a:pPr>
            <a:r>
              <a:rPr lang="en-US" sz="2000" dirty="0">
                <a:latin typeface="+mj-lt"/>
              </a:rPr>
              <a:t>    SUM(</a:t>
            </a:r>
            <a:r>
              <a:rPr lang="en-US" sz="2000" dirty="0" err="1">
                <a:latin typeface="+mj-lt"/>
              </a:rPr>
              <a:t>total_dismissals</a:t>
            </a:r>
            <a:r>
              <a:rPr lang="en-US" sz="2000" dirty="0">
                <a:latin typeface="+mj-lt"/>
              </a:rPr>
              <a:t>) AS </a:t>
            </a:r>
            <a:r>
              <a:rPr lang="en-US" sz="2000" dirty="0" err="1">
                <a:latin typeface="+mj-lt"/>
              </a:rPr>
              <a:t>total_dismissals</a:t>
            </a:r>
            <a:r>
              <a:rPr lang="en-US" sz="2000" dirty="0">
                <a:latin typeface="+mj-lt"/>
              </a:rPr>
              <a:t>,</a:t>
            </a:r>
          </a:p>
          <a:p>
            <a:pPr marL="0" indent="0">
              <a:buNone/>
            </a:pPr>
            <a:r>
              <a:rPr lang="en-US" sz="2000" dirty="0">
                <a:latin typeface="+mj-lt"/>
              </a:rPr>
              <a:t>    SUM(</a:t>
            </a:r>
            <a:r>
              <a:rPr lang="en-US" sz="2000" dirty="0" err="1">
                <a:latin typeface="+mj-lt"/>
              </a:rPr>
              <a:t>bowled_overs</a:t>
            </a:r>
            <a:r>
              <a:rPr lang="en-US" sz="2000" dirty="0">
                <a:latin typeface="+mj-lt"/>
              </a:rPr>
              <a:t>) AS </a:t>
            </a:r>
            <a:r>
              <a:rPr lang="en-US" sz="2000" dirty="0" err="1">
                <a:latin typeface="+mj-lt"/>
              </a:rPr>
              <a:t>total_bowled_overs</a:t>
            </a:r>
            <a:r>
              <a:rPr lang="en-US" sz="2000" dirty="0">
                <a:latin typeface="+mj-lt"/>
              </a:rPr>
              <a:t>,</a:t>
            </a:r>
          </a:p>
          <a:p>
            <a:pPr marL="0" indent="0">
              <a:buNone/>
            </a:pPr>
            <a:r>
              <a:rPr lang="en-US" sz="2000" dirty="0">
                <a:latin typeface="+mj-lt"/>
              </a:rPr>
              <a:t>    SUM(</a:t>
            </a:r>
            <a:r>
              <a:rPr lang="en-US" sz="2000" dirty="0" err="1">
                <a:latin typeface="+mj-lt"/>
              </a:rPr>
              <a:t>wickets_taken</a:t>
            </a:r>
            <a:r>
              <a:rPr lang="en-US" sz="2000" dirty="0">
                <a:latin typeface="+mj-lt"/>
              </a:rPr>
              <a:t>) AS </a:t>
            </a:r>
            <a:r>
              <a:rPr lang="en-US" sz="2000" dirty="0" err="1">
                <a:latin typeface="+mj-lt"/>
              </a:rPr>
              <a:t>total_wickets_taken</a:t>
            </a:r>
            <a:endParaRPr lang="en-US" sz="2000" dirty="0">
              <a:latin typeface="+mj-lt"/>
            </a:endParaRPr>
          </a:p>
          <a:p>
            <a:pPr marL="0" indent="0">
              <a:buNone/>
            </a:pPr>
            <a:r>
              <a:rPr lang="en-US" sz="2000" dirty="0">
                <a:latin typeface="+mj-lt"/>
              </a:rPr>
              <a:t>FROM (</a:t>
            </a:r>
          </a:p>
          <a:p>
            <a:pPr marL="0" indent="0">
              <a:buNone/>
            </a:pPr>
            <a:r>
              <a:rPr lang="en-US" sz="2000" dirty="0">
                <a:latin typeface="+mj-lt"/>
              </a:rPr>
              <a:t>  SELECT</a:t>
            </a:r>
          </a:p>
          <a:p>
            <a:pPr marL="0" indent="0">
              <a:buNone/>
            </a:pPr>
            <a:r>
              <a:rPr lang="en-US" sz="2000" dirty="0">
                <a:latin typeface="+mj-lt"/>
              </a:rPr>
              <a:t>        batsman AS wicketkeeper,</a:t>
            </a:r>
          </a:p>
          <a:p>
            <a:pPr marL="0" indent="0">
              <a:buNone/>
            </a:pPr>
            <a:r>
              <a:rPr lang="en-US" sz="2000" dirty="0">
                <a:latin typeface="+mj-lt"/>
              </a:rPr>
              <a:t>        Round((SUM(</a:t>
            </a:r>
            <a:r>
              <a:rPr lang="en-US" sz="2000" dirty="0" err="1">
                <a:latin typeface="+mj-lt"/>
              </a:rPr>
              <a:t>batsman_runs</a:t>
            </a:r>
            <a:r>
              <a:rPr lang="en-US" sz="2000" dirty="0">
                <a:latin typeface="+mj-lt"/>
              </a:rPr>
              <a:t>) * 1.0 / SUM(ball)*100),2) AS </a:t>
            </a:r>
            <a:r>
              <a:rPr lang="en-US" sz="2000" dirty="0" err="1">
                <a:latin typeface="+mj-lt"/>
              </a:rPr>
              <a:t>batting_strike_rate</a:t>
            </a:r>
            <a:r>
              <a:rPr lang="en-US" sz="2000" dirty="0">
                <a:latin typeface="+mj-lt"/>
              </a:rPr>
              <a:t>,</a:t>
            </a:r>
          </a:p>
          <a:p>
            <a:pPr marL="0" indent="0">
              <a:buNone/>
            </a:pPr>
            <a:r>
              <a:rPr lang="en-US" sz="2000" dirty="0">
                <a:latin typeface="+mj-lt"/>
              </a:rPr>
              <a:t>        SUM(</a:t>
            </a:r>
            <a:r>
              <a:rPr lang="en-US" sz="2000" dirty="0" err="1">
                <a:latin typeface="+mj-lt"/>
              </a:rPr>
              <a:t>batsman_runs</a:t>
            </a:r>
            <a:r>
              <a:rPr lang="en-US" sz="2000" dirty="0">
                <a:latin typeface="+mj-lt"/>
              </a:rPr>
              <a:t>) AS </a:t>
            </a:r>
            <a:r>
              <a:rPr lang="en-US" sz="2000" dirty="0" err="1">
                <a:latin typeface="+mj-lt"/>
              </a:rPr>
              <a:t>total_runs</a:t>
            </a:r>
            <a:r>
              <a:rPr lang="en-US" sz="2000" dirty="0">
                <a:latin typeface="+mj-lt"/>
              </a:rPr>
              <a:t>,</a:t>
            </a:r>
          </a:p>
          <a:p>
            <a:pPr marL="0" indent="0">
              <a:buNone/>
            </a:pPr>
            <a:r>
              <a:rPr lang="en-US" sz="2000" dirty="0">
                <a:latin typeface="+mj-lt"/>
              </a:rPr>
              <a:t>         SUM(CASE WHEN </a:t>
            </a:r>
            <a:r>
              <a:rPr lang="en-US" sz="2000" dirty="0" err="1">
                <a:latin typeface="+mj-lt"/>
              </a:rPr>
              <a:t>dismissal_kind</a:t>
            </a:r>
            <a:r>
              <a:rPr lang="en-US" sz="2000" dirty="0">
                <a:latin typeface="+mj-lt"/>
              </a:rPr>
              <a:t> IN ('caught', 'stumped') THEN 1 ELSE 0 END) AS </a:t>
            </a:r>
            <a:r>
              <a:rPr lang="en-US" sz="2000" dirty="0" err="1">
                <a:latin typeface="+mj-lt"/>
              </a:rPr>
              <a:t>total_dismissals</a:t>
            </a:r>
            <a:r>
              <a:rPr lang="en-US" sz="2000" dirty="0">
                <a:latin typeface="+mj-lt"/>
              </a:rPr>
              <a:t>,</a:t>
            </a:r>
          </a:p>
          <a:p>
            <a:pPr marL="0" indent="0">
              <a:buNone/>
            </a:pPr>
            <a:endParaRPr lang="en-US" sz="2000" dirty="0">
              <a:latin typeface="+mj-lt"/>
            </a:endParaRPr>
          </a:p>
          <a:p>
            <a:pPr marL="0" indent="0">
              <a:buNone/>
            </a:pPr>
            <a:endParaRPr lang="en-IN" dirty="0"/>
          </a:p>
        </p:txBody>
      </p:sp>
    </p:spTree>
    <p:extLst>
      <p:ext uri="{BB962C8B-B14F-4D97-AF65-F5344CB8AC3E}">
        <p14:creationId xmlns:p14="http://schemas.microsoft.com/office/powerpoint/2010/main" val="2180667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A5639-A702-C024-427E-27563035AEB1}"/>
              </a:ext>
            </a:extLst>
          </p:cNvPr>
          <p:cNvSpPr>
            <a:spLocks noGrp="1"/>
          </p:cNvSpPr>
          <p:nvPr>
            <p:ph idx="1"/>
          </p:nvPr>
        </p:nvSpPr>
        <p:spPr>
          <a:xfrm>
            <a:off x="838200" y="177282"/>
            <a:ext cx="10515600" cy="5999681"/>
          </a:xfrm>
        </p:spPr>
        <p:txBody>
          <a:bodyPr>
            <a:normAutofit fontScale="70000" lnSpcReduction="20000"/>
          </a:bodyPr>
          <a:lstStyle/>
          <a:p>
            <a:pPr marL="0" indent="0">
              <a:buNone/>
            </a:pPr>
            <a:r>
              <a:rPr lang="en-US" dirty="0">
                <a:latin typeface="+mj-lt"/>
              </a:rPr>
              <a:t>MAX(over) AS </a:t>
            </a:r>
            <a:r>
              <a:rPr lang="en-US" dirty="0" err="1">
                <a:latin typeface="+mj-lt"/>
              </a:rPr>
              <a:t>bowled_overs</a:t>
            </a:r>
            <a:r>
              <a:rPr lang="en-US" dirty="0">
                <a:latin typeface="+mj-lt"/>
              </a:rPr>
              <a:t>,</a:t>
            </a:r>
          </a:p>
          <a:p>
            <a:pPr marL="0" indent="0">
              <a:buNone/>
            </a:pPr>
            <a:r>
              <a:rPr lang="en-US" dirty="0">
                <a:latin typeface="+mj-lt"/>
              </a:rPr>
              <a:t>        SUM(CASE WHEN </a:t>
            </a:r>
            <a:r>
              <a:rPr lang="en-US" dirty="0" err="1">
                <a:latin typeface="+mj-lt"/>
              </a:rPr>
              <a:t>dismissal_kind</a:t>
            </a:r>
            <a:r>
              <a:rPr lang="en-US" dirty="0">
                <a:latin typeface="+mj-lt"/>
              </a:rPr>
              <a:t> = 'bowled' THEN 1 ELSE 0 END) AS </a:t>
            </a:r>
            <a:r>
              <a:rPr lang="en-US" dirty="0" err="1">
                <a:latin typeface="+mj-lt"/>
              </a:rPr>
              <a:t>wickets_taken</a:t>
            </a:r>
            <a:endParaRPr lang="en-US" dirty="0">
              <a:latin typeface="+mj-lt"/>
            </a:endParaRPr>
          </a:p>
          <a:p>
            <a:pPr marL="0" indent="0">
              <a:buNone/>
            </a:pPr>
            <a:r>
              <a:rPr lang="en-US" dirty="0">
                <a:latin typeface="+mj-lt"/>
              </a:rPr>
              <a:t>    FROM</a:t>
            </a:r>
          </a:p>
          <a:p>
            <a:pPr marL="0" indent="0">
              <a:buNone/>
            </a:pPr>
            <a:r>
              <a:rPr lang="en-US" dirty="0">
                <a:latin typeface="+mj-lt"/>
              </a:rPr>
              <a:t>        wicketkeepers</a:t>
            </a:r>
          </a:p>
          <a:p>
            <a:pPr marL="0" indent="0">
              <a:buNone/>
            </a:pPr>
            <a:r>
              <a:rPr lang="en-US" dirty="0">
                <a:latin typeface="+mj-lt"/>
              </a:rPr>
              <a:t>    GROUP BY</a:t>
            </a:r>
          </a:p>
          <a:p>
            <a:pPr marL="0" indent="0">
              <a:buNone/>
            </a:pPr>
            <a:r>
              <a:rPr lang="en-US" dirty="0">
                <a:latin typeface="+mj-lt"/>
              </a:rPr>
              <a:t>        batsman</a:t>
            </a:r>
          </a:p>
          <a:p>
            <a:pPr marL="0" indent="0">
              <a:buNone/>
            </a:pPr>
            <a:r>
              <a:rPr lang="en-US" dirty="0">
                <a:latin typeface="+mj-lt"/>
              </a:rPr>
              <a:t>    </a:t>
            </a:r>
          </a:p>
          <a:p>
            <a:pPr marL="0" indent="0">
              <a:buNone/>
            </a:pPr>
            <a:r>
              <a:rPr lang="en-US" dirty="0">
                <a:latin typeface="+mj-lt"/>
              </a:rPr>
              <a:t>) AS </a:t>
            </a:r>
            <a:r>
              <a:rPr lang="en-US" dirty="0" err="1">
                <a:latin typeface="+mj-lt"/>
              </a:rPr>
              <a:t>filtered_wicketkeepers</a:t>
            </a:r>
            <a:endParaRPr lang="en-US" dirty="0">
              <a:latin typeface="+mj-lt"/>
            </a:endParaRPr>
          </a:p>
          <a:p>
            <a:pPr marL="0" indent="0">
              <a:buNone/>
            </a:pPr>
            <a:r>
              <a:rPr lang="en-US" dirty="0">
                <a:latin typeface="+mj-lt"/>
              </a:rPr>
              <a:t>GROUP BY</a:t>
            </a:r>
          </a:p>
          <a:p>
            <a:pPr marL="0" indent="0">
              <a:buNone/>
            </a:pPr>
            <a:r>
              <a:rPr lang="en-US" dirty="0">
                <a:latin typeface="+mj-lt"/>
              </a:rPr>
              <a:t>    wicketkeeper</a:t>
            </a:r>
          </a:p>
          <a:p>
            <a:pPr marL="0" indent="0">
              <a:buNone/>
            </a:pPr>
            <a:r>
              <a:rPr lang="en-US" dirty="0">
                <a:latin typeface="+mj-lt"/>
              </a:rPr>
              <a:t>ORDER BY</a:t>
            </a:r>
          </a:p>
          <a:p>
            <a:pPr marL="0" indent="0">
              <a:buNone/>
            </a:pPr>
            <a:r>
              <a:rPr lang="en-US" dirty="0">
                <a:latin typeface="+mj-lt"/>
              </a:rPr>
              <a:t>    </a:t>
            </a:r>
            <a:r>
              <a:rPr lang="en-US" dirty="0" err="1">
                <a:latin typeface="+mj-lt"/>
              </a:rPr>
              <a:t>avg_batting_strike_rate</a:t>
            </a:r>
            <a:r>
              <a:rPr lang="en-US" dirty="0">
                <a:latin typeface="+mj-lt"/>
              </a:rPr>
              <a:t> DESC,</a:t>
            </a:r>
          </a:p>
          <a:p>
            <a:pPr marL="0" indent="0">
              <a:buNone/>
            </a:pPr>
            <a:r>
              <a:rPr lang="en-US" dirty="0">
                <a:latin typeface="+mj-lt"/>
              </a:rPr>
              <a:t>    </a:t>
            </a:r>
            <a:r>
              <a:rPr lang="en-US" dirty="0" err="1">
                <a:latin typeface="+mj-lt"/>
              </a:rPr>
              <a:t>total_runs_scored</a:t>
            </a:r>
            <a:r>
              <a:rPr lang="en-US" dirty="0">
                <a:latin typeface="+mj-lt"/>
              </a:rPr>
              <a:t> DESC,</a:t>
            </a:r>
          </a:p>
          <a:p>
            <a:pPr marL="0" indent="0">
              <a:buNone/>
            </a:pPr>
            <a:r>
              <a:rPr lang="en-US" dirty="0">
                <a:latin typeface="+mj-lt"/>
              </a:rPr>
              <a:t>    </a:t>
            </a:r>
            <a:r>
              <a:rPr lang="en-US" dirty="0" err="1">
                <a:latin typeface="+mj-lt"/>
              </a:rPr>
              <a:t>total_dismissals</a:t>
            </a:r>
            <a:r>
              <a:rPr lang="en-US" dirty="0">
                <a:latin typeface="+mj-lt"/>
              </a:rPr>
              <a:t> DESC,</a:t>
            </a:r>
          </a:p>
          <a:p>
            <a:pPr marL="0" indent="0">
              <a:buNone/>
            </a:pPr>
            <a:r>
              <a:rPr lang="en-US" dirty="0">
                <a:latin typeface="+mj-lt"/>
              </a:rPr>
              <a:t>    </a:t>
            </a:r>
            <a:r>
              <a:rPr lang="en-US" dirty="0" err="1">
                <a:latin typeface="+mj-lt"/>
              </a:rPr>
              <a:t>total_bowled_overs</a:t>
            </a:r>
            <a:r>
              <a:rPr lang="en-US" dirty="0">
                <a:latin typeface="+mj-lt"/>
              </a:rPr>
              <a:t> DESC,</a:t>
            </a:r>
          </a:p>
          <a:p>
            <a:pPr marL="0" indent="0">
              <a:buNone/>
            </a:pPr>
            <a:r>
              <a:rPr lang="en-US" dirty="0">
                <a:latin typeface="+mj-lt"/>
              </a:rPr>
              <a:t>    </a:t>
            </a:r>
            <a:r>
              <a:rPr lang="en-US" dirty="0" err="1">
                <a:latin typeface="+mj-lt"/>
              </a:rPr>
              <a:t>total_wickets_taken</a:t>
            </a:r>
            <a:r>
              <a:rPr lang="en-US" dirty="0">
                <a:latin typeface="+mj-lt"/>
              </a:rPr>
              <a:t> DESC</a:t>
            </a:r>
          </a:p>
          <a:p>
            <a:pPr marL="0" indent="0">
              <a:buNone/>
            </a:pPr>
            <a:r>
              <a:rPr lang="en-US" dirty="0">
                <a:latin typeface="+mj-lt"/>
              </a:rPr>
              <a:t>LIMIT 10;</a:t>
            </a:r>
          </a:p>
          <a:p>
            <a:pPr marL="0" indent="0">
              <a:buNone/>
            </a:pPr>
            <a:endParaRPr lang="en-IN" dirty="0"/>
          </a:p>
        </p:txBody>
      </p:sp>
    </p:spTree>
    <p:extLst>
      <p:ext uri="{BB962C8B-B14F-4D97-AF65-F5344CB8AC3E}">
        <p14:creationId xmlns:p14="http://schemas.microsoft.com/office/powerpoint/2010/main" val="3797112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1771-B7EC-A85C-D5FC-44663B4E353A}"/>
              </a:ext>
            </a:extLst>
          </p:cNvPr>
          <p:cNvSpPr>
            <a:spLocks noGrp="1"/>
          </p:cNvSpPr>
          <p:nvPr>
            <p:ph type="title"/>
          </p:nvPr>
        </p:nvSpPr>
        <p:spPr>
          <a:xfrm>
            <a:off x="838200" y="365125"/>
            <a:ext cx="10515600" cy="941161"/>
          </a:xfrm>
        </p:spPr>
        <p:txBody>
          <a:bodyPr>
            <a:normAutofit/>
          </a:bodyPr>
          <a:lstStyle/>
          <a:p>
            <a:r>
              <a:rPr lang="en-IN" sz="4000" dirty="0">
                <a:latin typeface="Arial" panose="020B0604020202020204" pitchFamily="34" charset="0"/>
                <a:cs typeface="Arial" panose="020B0604020202020204" pitchFamily="34" charset="0"/>
              </a:rPr>
              <a:t>OUTPUT:- Top 10 wicketkeepers</a:t>
            </a:r>
          </a:p>
        </p:txBody>
      </p:sp>
      <p:pic>
        <p:nvPicPr>
          <p:cNvPr id="5" name="Content Placeholder 4">
            <a:extLst>
              <a:ext uri="{FF2B5EF4-FFF2-40B4-BE49-F238E27FC236}">
                <a16:creationId xmlns:a16="http://schemas.microsoft.com/office/drawing/2014/main" id="{AF7CD136-4AC3-F300-F8AA-ED06E422E150}"/>
              </a:ext>
            </a:extLst>
          </p:cNvPr>
          <p:cNvPicPr>
            <a:picLocks noGrp="1" noChangeAspect="1"/>
          </p:cNvPicPr>
          <p:nvPr>
            <p:ph idx="1"/>
          </p:nvPr>
        </p:nvPicPr>
        <p:blipFill>
          <a:blip r:embed="rId2"/>
          <a:stretch>
            <a:fillRect/>
          </a:stretch>
        </p:blipFill>
        <p:spPr>
          <a:xfrm>
            <a:off x="1924050" y="2247900"/>
            <a:ext cx="7947987" cy="2759321"/>
          </a:xfrm>
        </p:spPr>
      </p:pic>
    </p:spTree>
    <p:extLst>
      <p:ext uri="{BB962C8B-B14F-4D97-AF65-F5344CB8AC3E}">
        <p14:creationId xmlns:p14="http://schemas.microsoft.com/office/powerpoint/2010/main" val="419755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784D3AF9-BD43-D9F2-63F8-3D23C26DD926}"/>
                  </a:ext>
                </a:extLst>
              </p:cNvPr>
              <p:cNvGraphicFramePr/>
              <p:nvPr>
                <p:extLst>
                  <p:ext uri="{D42A27DB-BD31-4B8C-83A1-F6EECF244321}">
                    <p14:modId xmlns:p14="http://schemas.microsoft.com/office/powerpoint/2010/main" val="1858740480"/>
                  </p:ext>
                </p:extLst>
              </p:nvPr>
            </p:nvGraphicFramePr>
            <p:xfrm>
              <a:off x="2211355" y="774441"/>
              <a:ext cx="7277878" cy="433873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784D3AF9-BD43-D9F2-63F8-3D23C26DD926}"/>
                  </a:ext>
                </a:extLst>
              </p:cNvPr>
              <p:cNvPicPr>
                <a:picLocks noGrp="1" noRot="1" noChangeAspect="1" noMove="1" noResize="1" noEditPoints="1" noAdjustHandles="1" noChangeArrowheads="1" noChangeShapeType="1"/>
              </p:cNvPicPr>
              <p:nvPr/>
            </p:nvPicPr>
            <p:blipFill>
              <a:blip r:embed="rId3"/>
              <a:stretch>
                <a:fillRect/>
              </a:stretch>
            </p:blipFill>
            <p:spPr>
              <a:xfrm>
                <a:off x="2211355" y="774441"/>
                <a:ext cx="7277878" cy="4338735"/>
              </a:xfrm>
              <a:prstGeom prst="rect">
                <a:avLst/>
              </a:prstGeom>
            </p:spPr>
          </p:pic>
        </mc:Fallback>
      </mc:AlternateContent>
    </p:spTree>
    <p:extLst>
      <p:ext uri="{BB962C8B-B14F-4D97-AF65-F5344CB8AC3E}">
        <p14:creationId xmlns:p14="http://schemas.microsoft.com/office/powerpoint/2010/main" val="3196166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20A8-D3C6-F37D-AC26-4E99793A58E5}"/>
              </a:ext>
            </a:extLst>
          </p:cNvPr>
          <p:cNvSpPr>
            <a:spLocks noGrp="1"/>
          </p:cNvSpPr>
          <p:nvPr>
            <p:ph type="title"/>
          </p:nvPr>
        </p:nvSpPr>
        <p:spPr>
          <a:xfrm>
            <a:off x="838199" y="85726"/>
            <a:ext cx="11172825" cy="857250"/>
          </a:xfrm>
        </p:spPr>
        <p:txBody>
          <a:bodyPr>
            <a:normAutofit/>
          </a:bodyPr>
          <a:lstStyle/>
          <a:p>
            <a:r>
              <a:rPr lang="en-IN" sz="3200" b="1" dirty="0">
                <a:latin typeface="Algerian" panose="04020705040A02060702" pitchFamily="82" charset="0"/>
              </a:rPr>
              <a:t>TASK 5 </a:t>
            </a:r>
            <a:r>
              <a:rPr lang="en-US" sz="3200" b="1" u="sng" dirty="0">
                <a:latin typeface="Algerian" panose="04020705040A02060702" pitchFamily="82" charset="0"/>
              </a:rPr>
              <a:t>Additional Questions for Final Assessment</a:t>
            </a:r>
            <a:r>
              <a:rPr lang="en-IN" sz="3200" b="1" u="sng" dirty="0">
                <a:latin typeface="Algerian" panose="04020705040A02060702" pitchFamily="82" charset="0"/>
              </a:rPr>
              <a:t> </a:t>
            </a:r>
          </a:p>
        </p:txBody>
      </p:sp>
      <p:sp>
        <p:nvSpPr>
          <p:cNvPr id="3" name="Content Placeholder 2">
            <a:extLst>
              <a:ext uri="{FF2B5EF4-FFF2-40B4-BE49-F238E27FC236}">
                <a16:creationId xmlns:a16="http://schemas.microsoft.com/office/drawing/2014/main" id="{7EDA691E-2402-3994-F493-9B3D5F542D20}"/>
              </a:ext>
            </a:extLst>
          </p:cNvPr>
          <p:cNvSpPr>
            <a:spLocks noGrp="1"/>
          </p:cNvSpPr>
          <p:nvPr>
            <p:ph idx="1"/>
          </p:nvPr>
        </p:nvSpPr>
        <p:spPr>
          <a:xfrm>
            <a:off x="838200" y="1190625"/>
            <a:ext cx="10515600" cy="5302248"/>
          </a:xfrm>
        </p:spPr>
        <p:txBody>
          <a:bodyPr>
            <a:normAutofit lnSpcReduction="10000"/>
          </a:bodyPr>
          <a:lstStyle/>
          <a:p>
            <a:pPr marL="0" indent="0">
              <a:buNone/>
            </a:pPr>
            <a:r>
              <a:rPr lang="en-IN" sz="2800" b="1" dirty="0"/>
              <a:t>Queries to create “</a:t>
            </a:r>
            <a:r>
              <a:rPr lang="en-IN" sz="2800" b="1" dirty="0" err="1"/>
              <a:t>IPL_Ball</a:t>
            </a:r>
            <a:r>
              <a:rPr lang="en-IN" sz="2800" b="1" dirty="0"/>
              <a:t>” Table.</a:t>
            </a:r>
            <a:endParaRPr lang="en-IN" dirty="0"/>
          </a:p>
          <a:p>
            <a:pPr marL="0" indent="0">
              <a:buNone/>
            </a:pPr>
            <a:r>
              <a:rPr lang="en-IN" dirty="0"/>
              <a:t>create table </a:t>
            </a:r>
            <a:r>
              <a:rPr lang="en-IN" dirty="0" err="1"/>
              <a:t>IPL_Ball</a:t>
            </a:r>
            <a:r>
              <a:rPr lang="en-IN" dirty="0"/>
              <a:t>(</a:t>
            </a:r>
          </a:p>
          <a:p>
            <a:pPr marL="0" indent="0">
              <a:buNone/>
            </a:pPr>
            <a:r>
              <a:rPr lang="en-IN" dirty="0"/>
              <a:t>id </a:t>
            </a:r>
            <a:r>
              <a:rPr lang="en-IN" dirty="0" err="1"/>
              <a:t>int,inning</a:t>
            </a:r>
            <a:r>
              <a:rPr lang="en-IN" dirty="0"/>
              <a:t> </a:t>
            </a:r>
            <a:r>
              <a:rPr lang="en-IN" dirty="0" err="1"/>
              <a:t>int,over</a:t>
            </a:r>
            <a:r>
              <a:rPr lang="en-IN" dirty="0"/>
              <a:t> </a:t>
            </a:r>
            <a:r>
              <a:rPr lang="en-IN" dirty="0" err="1"/>
              <a:t>int,ball</a:t>
            </a:r>
            <a:r>
              <a:rPr lang="en-IN" dirty="0"/>
              <a:t> int,</a:t>
            </a:r>
          </a:p>
          <a:p>
            <a:pPr marL="0" indent="0">
              <a:buNone/>
            </a:pPr>
            <a:r>
              <a:rPr lang="en-IN" dirty="0"/>
              <a:t>batsman </a:t>
            </a:r>
            <a:r>
              <a:rPr lang="en-IN" dirty="0" err="1"/>
              <a:t>varchar,non_striker</a:t>
            </a:r>
            <a:r>
              <a:rPr lang="en-IN" dirty="0"/>
              <a:t> </a:t>
            </a:r>
            <a:r>
              <a:rPr lang="en-IN" dirty="0" err="1"/>
              <a:t>varchar,bowler</a:t>
            </a:r>
            <a:r>
              <a:rPr lang="en-IN" dirty="0"/>
              <a:t> varchar,</a:t>
            </a:r>
          </a:p>
          <a:p>
            <a:pPr marL="0" indent="0">
              <a:buNone/>
            </a:pPr>
            <a:r>
              <a:rPr lang="en-IN" dirty="0" err="1"/>
              <a:t>batsman_runs</a:t>
            </a:r>
            <a:r>
              <a:rPr lang="en-IN" dirty="0"/>
              <a:t> </a:t>
            </a:r>
            <a:r>
              <a:rPr lang="en-IN" dirty="0" err="1"/>
              <a:t>int,extra_runs</a:t>
            </a:r>
            <a:r>
              <a:rPr lang="en-IN" dirty="0"/>
              <a:t> </a:t>
            </a:r>
            <a:r>
              <a:rPr lang="en-IN" dirty="0" err="1"/>
              <a:t>int,total_runs</a:t>
            </a:r>
            <a:r>
              <a:rPr lang="en-IN" dirty="0"/>
              <a:t> int ,</a:t>
            </a:r>
            <a:r>
              <a:rPr lang="en-IN" dirty="0" err="1"/>
              <a:t>is_wicket</a:t>
            </a:r>
            <a:r>
              <a:rPr lang="en-IN" dirty="0"/>
              <a:t> int,</a:t>
            </a:r>
          </a:p>
          <a:p>
            <a:pPr marL="0" indent="0">
              <a:buNone/>
            </a:pPr>
            <a:r>
              <a:rPr lang="en-IN" dirty="0" err="1"/>
              <a:t>dismissal_kind</a:t>
            </a:r>
            <a:r>
              <a:rPr lang="en-IN" dirty="0"/>
              <a:t> </a:t>
            </a:r>
            <a:r>
              <a:rPr lang="en-IN" dirty="0" err="1"/>
              <a:t>varchar,player_dismissed</a:t>
            </a:r>
            <a:r>
              <a:rPr lang="en-IN" dirty="0"/>
              <a:t> </a:t>
            </a:r>
            <a:r>
              <a:rPr lang="en-IN" dirty="0" err="1"/>
              <a:t>varchar,fielder</a:t>
            </a:r>
            <a:r>
              <a:rPr lang="en-IN" dirty="0"/>
              <a:t> varchar,</a:t>
            </a:r>
          </a:p>
          <a:p>
            <a:pPr marL="0" indent="0">
              <a:buNone/>
            </a:pPr>
            <a:r>
              <a:rPr lang="en-IN" dirty="0" err="1"/>
              <a:t>extras_type</a:t>
            </a:r>
            <a:r>
              <a:rPr lang="en-IN" dirty="0"/>
              <a:t> </a:t>
            </a:r>
            <a:r>
              <a:rPr lang="en-IN" dirty="0" err="1"/>
              <a:t>varchar,batting_team</a:t>
            </a:r>
            <a:r>
              <a:rPr lang="en-IN" dirty="0"/>
              <a:t> </a:t>
            </a:r>
            <a:r>
              <a:rPr lang="en-IN" dirty="0" err="1"/>
              <a:t>varchar,bowling_team</a:t>
            </a:r>
            <a:r>
              <a:rPr lang="en-IN" dirty="0"/>
              <a:t> varchar);</a:t>
            </a:r>
          </a:p>
          <a:p>
            <a:pPr marL="0" indent="0">
              <a:buNone/>
            </a:pPr>
            <a:endParaRPr lang="en-IN" dirty="0"/>
          </a:p>
          <a:p>
            <a:pPr marL="0" indent="0">
              <a:buNone/>
            </a:pPr>
            <a:r>
              <a:rPr lang="en-IN" dirty="0"/>
              <a:t>copy </a:t>
            </a:r>
            <a:r>
              <a:rPr lang="en-IN" dirty="0" err="1"/>
              <a:t>IPL_Ball</a:t>
            </a:r>
            <a:r>
              <a:rPr lang="en-IN" dirty="0"/>
              <a:t> from 'C:\Program Files\PostgreSQL\12\data\IPL Dataset\IPL_Ball.csv' delimiter',' csv header;</a:t>
            </a:r>
          </a:p>
          <a:p>
            <a:pPr marL="0" indent="0">
              <a:buNone/>
            </a:pPr>
            <a:r>
              <a:rPr lang="en-IN" dirty="0"/>
              <a:t>select *from </a:t>
            </a:r>
            <a:r>
              <a:rPr lang="en-IN" dirty="0" err="1"/>
              <a:t>IPL_Ball</a:t>
            </a:r>
            <a:r>
              <a:rPr lang="en-IN" dirty="0"/>
              <a:t>;</a:t>
            </a:r>
          </a:p>
          <a:p>
            <a:pPr marL="0" indent="0">
              <a:buNone/>
            </a:pPr>
            <a:endParaRPr lang="en-IN" dirty="0"/>
          </a:p>
        </p:txBody>
      </p:sp>
    </p:spTree>
    <p:extLst>
      <p:ext uri="{BB962C8B-B14F-4D97-AF65-F5344CB8AC3E}">
        <p14:creationId xmlns:p14="http://schemas.microsoft.com/office/powerpoint/2010/main" val="2440266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FC16-F661-0BA1-E9F6-C38151878F5C}"/>
              </a:ext>
            </a:extLst>
          </p:cNvPr>
          <p:cNvSpPr>
            <a:spLocks noGrp="1"/>
          </p:cNvSpPr>
          <p:nvPr>
            <p:ph type="title"/>
          </p:nvPr>
        </p:nvSpPr>
        <p:spPr>
          <a:xfrm>
            <a:off x="838200" y="242597"/>
            <a:ext cx="10358535" cy="914399"/>
          </a:xfrm>
        </p:spPr>
        <p:txBody>
          <a:bodyPr>
            <a:normAutofit/>
          </a:bodyPr>
          <a:lstStyle/>
          <a:p>
            <a:r>
              <a:rPr lang="en-IN" sz="4000" b="1" dirty="0"/>
              <a:t>Queries to create “</a:t>
            </a:r>
            <a:r>
              <a:rPr lang="en-IN" sz="4000" b="1" dirty="0" err="1"/>
              <a:t>IPL_Matches</a:t>
            </a:r>
            <a:r>
              <a:rPr lang="en-IN" sz="4000" b="1" dirty="0"/>
              <a:t>” Table.</a:t>
            </a:r>
            <a:endParaRPr lang="en-IN" sz="4000" dirty="0"/>
          </a:p>
        </p:txBody>
      </p:sp>
      <p:sp>
        <p:nvSpPr>
          <p:cNvPr id="3" name="Content Placeholder 2">
            <a:extLst>
              <a:ext uri="{FF2B5EF4-FFF2-40B4-BE49-F238E27FC236}">
                <a16:creationId xmlns:a16="http://schemas.microsoft.com/office/drawing/2014/main" id="{8E59B451-1F71-414A-A5D1-7BC5746D8C2A}"/>
              </a:ext>
            </a:extLst>
          </p:cNvPr>
          <p:cNvSpPr>
            <a:spLocks noGrp="1"/>
          </p:cNvSpPr>
          <p:nvPr>
            <p:ph idx="1"/>
          </p:nvPr>
        </p:nvSpPr>
        <p:spPr>
          <a:xfrm>
            <a:off x="838200" y="1240971"/>
            <a:ext cx="10515600" cy="4982645"/>
          </a:xfrm>
        </p:spPr>
        <p:txBody>
          <a:bodyPr>
            <a:normAutofit/>
          </a:bodyPr>
          <a:lstStyle/>
          <a:p>
            <a:pPr marL="0" indent="0">
              <a:buNone/>
            </a:pPr>
            <a:r>
              <a:rPr lang="en-IN" dirty="0"/>
              <a:t>Create table </a:t>
            </a:r>
            <a:r>
              <a:rPr lang="en-IN" dirty="0" err="1"/>
              <a:t>IPL_Matches</a:t>
            </a:r>
            <a:r>
              <a:rPr lang="en-IN" dirty="0"/>
              <a:t>(</a:t>
            </a:r>
          </a:p>
          <a:p>
            <a:pPr marL="0" indent="0">
              <a:buNone/>
            </a:pPr>
            <a:r>
              <a:rPr lang="en-IN" dirty="0"/>
              <a:t>id int, city varchar, </a:t>
            </a:r>
            <a:r>
              <a:rPr lang="en-IN" dirty="0" err="1"/>
              <a:t>date_column</a:t>
            </a:r>
            <a:r>
              <a:rPr lang="en-IN" dirty="0"/>
              <a:t> ,</a:t>
            </a:r>
          </a:p>
          <a:p>
            <a:pPr marL="0" indent="0">
              <a:buNone/>
            </a:pPr>
            <a:r>
              <a:rPr lang="en-IN" dirty="0" err="1"/>
              <a:t>player_of_match</a:t>
            </a:r>
            <a:r>
              <a:rPr lang="en-IN" dirty="0"/>
              <a:t> varchar, venue varchar,</a:t>
            </a:r>
          </a:p>
          <a:p>
            <a:pPr marL="0" indent="0">
              <a:buNone/>
            </a:pPr>
            <a:r>
              <a:rPr lang="en-IN" dirty="0" err="1"/>
              <a:t>neutral_venue</a:t>
            </a:r>
            <a:r>
              <a:rPr lang="en-IN" dirty="0"/>
              <a:t> int,team1 varchar, team2 varchar, </a:t>
            </a:r>
            <a:r>
              <a:rPr lang="en-IN" dirty="0" err="1"/>
              <a:t>toss_winner</a:t>
            </a:r>
            <a:r>
              <a:rPr lang="en-IN" dirty="0"/>
              <a:t> varchar, </a:t>
            </a:r>
            <a:r>
              <a:rPr lang="en-IN" dirty="0" err="1"/>
              <a:t>toss_decision</a:t>
            </a:r>
            <a:r>
              <a:rPr lang="en-IN" dirty="0"/>
              <a:t> varchar, winner varchar, result varchar,</a:t>
            </a:r>
          </a:p>
          <a:p>
            <a:pPr marL="0" indent="0">
              <a:buNone/>
            </a:pPr>
            <a:r>
              <a:rPr lang="en-IN" dirty="0" err="1"/>
              <a:t>result_margin</a:t>
            </a:r>
            <a:r>
              <a:rPr lang="en-IN" dirty="0"/>
              <a:t> int, eliminator varchar, method varchar,</a:t>
            </a:r>
          </a:p>
          <a:p>
            <a:pPr marL="0" indent="0">
              <a:buNone/>
            </a:pPr>
            <a:r>
              <a:rPr lang="en-IN" dirty="0"/>
              <a:t>umpire1 varchar,	umpire2 varchar);</a:t>
            </a:r>
          </a:p>
          <a:p>
            <a:pPr marL="0" indent="0">
              <a:buNone/>
            </a:pPr>
            <a:endParaRPr lang="en-IN" dirty="0"/>
          </a:p>
          <a:p>
            <a:pPr marL="0" indent="0">
              <a:buNone/>
            </a:pPr>
            <a:r>
              <a:rPr lang="en-IN" dirty="0"/>
              <a:t>copy </a:t>
            </a:r>
            <a:r>
              <a:rPr lang="en-IN" dirty="0" err="1"/>
              <a:t>IPL_Matches</a:t>
            </a:r>
            <a:r>
              <a:rPr lang="en-IN" dirty="0"/>
              <a:t> from 'C:\Program Files\PostgreSQL\12\data\IPL Dataset\IPL_Matches.csv' delimiter',' csv header;</a:t>
            </a:r>
          </a:p>
          <a:p>
            <a:pPr marL="0" indent="0">
              <a:buNone/>
            </a:pPr>
            <a:endParaRPr lang="en-IN" dirty="0"/>
          </a:p>
        </p:txBody>
      </p:sp>
    </p:spTree>
    <p:extLst>
      <p:ext uri="{BB962C8B-B14F-4D97-AF65-F5344CB8AC3E}">
        <p14:creationId xmlns:p14="http://schemas.microsoft.com/office/powerpoint/2010/main" val="8259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2B47-14E1-CA76-8F65-C02C4ADA5924}"/>
              </a:ext>
            </a:extLst>
          </p:cNvPr>
          <p:cNvSpPr>
            <a:spLocks noGrp="1"/>
          </p:cNvSpPr>
          <p:nvPr>
            <p:ph type="title"/>
          </p:nvPr>
        </p:nvSpPr>
        <p:spPr>
          <a:xfrm>
            <a:off x="838200" y="186612"/>
            <a:ext cx="10515600" cy="494523"/>
          </a:xfrm>
        </p:spPr>
        <p:txBody>
          <a:bodyPr>
            <a:normAutofit fontScale="90000"/>
          </a:bodyPr>
          <a:lstStyle/>
          <a:p>
            <a:r>
              <a:rPr lang="en-US" sz="3600" b="1" dirty="0"/>
              <a:t>Additional Questions for Final Assessment</a:t>
            </a:r>
            <a:endParaRPr lang="en-IN" sz="3600" b="1" dirty="0"/>
          </a:p>
        </p:txBody>
      </p:sp>
      <p:sp>
        <p:nvSpPr>
          <p:cNvPr id="3" name="Content Placeholder 2">
            <a:extLst>
              <a:ext uri="{FF2B5EF4-FFF2-40B4-BE49-F238E27FC236}">
                <a16:creationId xmlns:a16="http://schemas.microsoft.com/office/drawing/2014/main" id="{732D7E49-8047-FC97-ED1D-44953AA6B9F2}"/>
              </a:ext>
            </a:extLst>
          </p:cNvPr>
          <p:cNvSpPr>
            <a:spLocks noGrp="1"/>
          </p:cNvSpPr>
          <p:nvPr>
            <p:ph idx="1"/>
          </p:nvPr>
        </p:nvSpPr>
        <p:spPr>
          <a:xfrm>
            <a:off x="838200" y="746449"/>
            <a:ext cx="10515600" cy="5746425"/>
          </a:xfrm>
        </p:spPr>
        <p:txBody>
          <a:bodyPr>
            <a:noAutofit/>
          </a:bodyPr>
          <a:lstStyle/>
          <a:p>
            <a:pPr marL="0" indent="0">
              <a:buNone/>
            </a:pPr>
            <a:r>
              <a:rPr lang="en-IN" sz="2000" b="1" dirty="0">
                <a:latin typeface="+mj-lt"/>
              </a:rPr>
              <a:t>Q 1] </a:t>
            </a:r>
            <a:r>
              <a:rPr lang="en-US" sz="2000" b="1" dirty="0">
                <a:latin typeface="+mj-lt"/>
              </a:rPr>
              <a:t>Get the count of cities that have hosted an IPL match.</a:t>
            </a:r>
          </a:p>
          <a:p>
            <a:pPr marL="0" indent="0">
              <a:buNone/>
            </a:pPr>
            <a:r>
              <a:rPr lang="en-US" sz="2000" dirty="0"/>
              <a:t> </a:t>
            </a:r>
            <a:r>
              <a:rPr lang="en-US" sz="2000" dirty="0">
                <a:latin typeface="+mj-lt"/>
              </a:rPr>
              <a:t>SELECT COUNT(DISTINCT city) FROM  </a:t>
            </a:r>
            <a:r>
              <a:rPr lang="en-US" sz="2000" dirty="0" err="1">
                <a:latin typeface="+mj-lt"/>
              </a:rPr>
              <a:t>ipl_Matches</a:t>
            </a:r>
            <a:r>
              <a:rPr lang="en-US" sz="2000" dirty="0">
                <a:latin typeface="+mj-lt"/>
              </a:rPr>
              <a:t>;                           </a:t>
            </a:r>
            <a:r>
              <a:rPr lang="en-US" sz="2000" b="1" dirty="0" err="1">
                <a:latin typeface="+mj-lt"/>
              </a:rPr>
              <a:t>Ouput</a:t>
            </a:r>
            <a:r>
              <a:rPr lang="en-US" sz="2000" b="1" dirty="0">
                <a:latin typeface="+mj-lt"/>
              </a:rPr>
              <a:t>:-</a:t>
            </a:r>
          </a:p>
          <a:p>
            <a:pPr marL="0" indent="0">
              <a:buNone/>
            </a:pPr>
            <a:r>
              <a:rPr lang="en-IN" sz="2000" dirty="0"/>
              <a:t> </a:t>
            </a:r>
          </a:p>
          <a:p>
            <a:pPr marL="0" indent="0">
              <a:buNone/>
            </a:pPr>
            <a:r>
              <a:rPr lang="en-IN" sz="2000" b="1" dirty="0">
                <a:latin typeface="+mj-lt"/>
              </a:rPr>
              <a:t>Q2 ] </a:t>
            </a:r>
            <a:r>
              <a:rPr lang="en-US" sz="2000" b="1" dirty="0">
                <a:latin typeface="+mj-lt"/>
              </a:rPr>
              <a:t>Create table deliveries_v02 with all the columns of the table ‘deliveries’ and an additional column </a:t>
            </a:r>
            <a:r>
              <a:rPr lang="en-US" sz="2000" b="1" dirty="0" err="1">
                <a:latin typeface="+mj-lt"/>
              </a:rPr>
              <a:t>ball_result</a:t>
            </a:r>
            <a:r>
              <a:rPr lang="en-US" sz="2000" b="1" dirty="0">
                <a:latin typeface="+mj-lt"/>
              </a:rPr>
              <a:t> containing values boundary, dot or other depending on the </a:t>
            </a:r>
            <a:r>
              <a:rPr lang="en-US" sz="2000" b="1" dirty="0" err="1">
                <a:latin typeface="+mj-lt"/>
              </a:rPr>
              <a:t>total_run</a:t>
            </a:r>
            <a:r>
              <a:rPr lang="en-US" sz="2000" b="1" dirty="0">
                <a:latin typeface="+mj-lt"/>
              </a:rPr>
              <a:t> (boundary for &gt;= 4, dot for 0 and other for any other number) .</a:t>
            </a:r>
          </a:p>
          <a:p>
            <a:pPr marL="0" indent="0">
              <a:buNone/>
            </a:pPr>
            <a:r>
              <a:rPr lang="en-US" sz="1800" dirty="0">
                <a:latin typeface="+mj-lt"/>
              </a:rPr>
              <a:t>CREATE TABLE deliveries_v02 AS</a:t>
            </a:r>
          </a:p>
          <a:p>
            <a:pPr marL="0" indent="0">
              <a:buNone/>
            </a:pPr>
            <a:r>
              <a:rPr lang="en-US" sz="1800" dirty="0">
                <a:latin typeface="+mj-lt"/>
              </a:rPr>
              <a:t>SELECT *,</a:t>
            </a:r>
          </a:p>
          <a:p>
            <a:pPr marL="0" indent="0">
              <a:buNone/>
            </a:pPr>
            <a:r>
              <a:rPr lang="en-US" sz="1800" dirty="0">
                <a:latin typeface="+mj-lt"/>
              </a:rPr>
              <a:t>       CASE</a:t>
            </a:r>
          </a:p>
          <a:p>
            <a:pPr marL="0" indent="0">
              <a:buNone/>
            </a:pPr>
            <a:r>
              <a:rPr lang="en-US" sz="1800" dirty="0">
                <a:latin typeface="+mj-lt"/>
              </a:rPr>
              <a:t>           WHEN </a:t>
            </a:r>
            <a:r>
              <a:rPr lang="en-US" sz="1800" dirty="0" err="1">
                <a:latin typeface="+mj-lt"/>
              </a:rPr>
              <a:t>total_runs</a:t>
            </a:r>
            <a:r>
              <a:rPr lang="en-US" sz="1800" dirty="0">
                <a:latin typeface="+mj-lt"/>
              </a:rPr>
              <a:t> &gt;= 4 THEN 'boundary'</a:t>
            </a:r>
          </a:p>
          <a:p>
            <a:pPr marL="0" indent="0">
              <a:buNone/>
            </a:pPr>
            <a:r>
              <a:rPr lang="en-US" sz="1800" dirty="0">
                <a:latin typeface="+mj-lt"/>
              </a:rPr>
              <a:t>           WHEN </a:t>
            </a:r>
            <a:r>
              <a:rPr lang="en-US" sz="1800" dirty="0" err="1">
                <a:latin typeface="+mj-lt"/>
              </a:rPr>
              <a:t>total_runs</a:t>
            </a:r>
            <a:r>
              <a:rPr lang="en-US" sz="1800" dirty="0">
                <a:latin typeface="+mj-lt"/>
              </a:rPr>
              <a:t> = 0 THEN 'dot'</a:t>
            </a:r>
          </a:p>
          <a:p>
            <a:pPr marL="0" indent="0">
              <a:buNone/>
            </a:pPr>
            <a:r>
              <a:rPr lang="en-US" sz="1800" dirty="0">
                <a:latin typeface="+mj-lt"/>
              </a:rPr>
              <a:t>           ELSE 'other'</a:t>
            </a:r>
          </a:p>
          <a:p>
            <a:pPr marL="0" indent="0">
              <a:buNone/>
            </a:pPr>
            <a:r>
              <a:rPr lang="en-US" sz="1800" dirty="0">
                <a:latin typeface="+mj-lt"/>
              </a:rPr>
              <a:t>       END AS </a:t>
            </a:r>
            <a:r>
              <a:rPr lang="en-US" sz="1800" dirty="0" err="1">
                <a:latin typeface="+mj-lt"/>
              </a:rPr>
              <a:t>ball_result</a:t>
            </a:r>
            <a:endParaRPr lang="en-US" sz="1800" dirty="0">
              <a:latin typeface="+mj-lt"/>
            </a:endParaRPr>
          </a:p>
          <a:p>
            <a:pPr marL="0" indent="0">
              <a:buNone/>
            </a:pPr>
            <a:r>
              <a:rPr lang="en-US" sz="1800" dirty="0">
                <a:latin typeface="+mj-lt"/>
              </a:rPr>
              <a:t>FROM </a:t>
            </a:r>
            <a:r>
              <a:rPr lang="en-US" sz="1800" dirty="0" err="1">
                <a:latin typeface="+mj-lt"/>
              </a:rPr>
              <a:t>IPL_Ball</a:t>
            </a:r>
            <a:r>
              <a:rPr lang="en-US" sz="1800" dirty="0">
                <a:latin typeface="+mj-lt"/>
              </a:rPr>
              <a:t>;</a:t>
            </a:r>
          </a:p>
          <a:p>
            <a:pPr marL="0" indent="0">
              <a:buNone/>
            </a:pPr>
            <a:r>
              <a:rPr lang="en-US" sz="1800" dirty="0">
                <a:latin typeface="+mj-lt"/>
              </a:rPr>
              <a:t>Select * From deliveries_v02;</a:t>
            </a:r>
          </a:p>
        </p:txBody>
      </p:sp>
      <p:pic>
        <p:nvPicPr>
          <p:cNvPr id="5" name="Picture 4">
            <a:extLst>
              <a:ext uri="{FF2B5EF4-FFF2-40B4-BE49-F238E27FC236}">
                <a16:creationId xmlns:a16="http://schemas.microsoft.com/office/drawing/2014/main" id="{2E5B7B8A-DC38-9CBC-26DB-24B07512D7D0}"/>
              </a:ext>
            </a:extLst>
          </p:cNvPr>
          <p:cNvPicPr>
            <a:picLocks noChangeAspect="1"/>
          </p:cNvPicPr>
          <p:nvPr/>
        </p:nvPicPr>
        <p:blipFill>
          <a:blip r:embed="rId2"/>
          <a:stretch>
            <a:fillRect/>
          </a:stretch>
        </p:blipFill>
        <p:spPr>
          <a:xfrm>
            <a:off x="8926851" y="942391"/>
            <a:ext cx="1812683" cy="746449"/>
          </a:xfrm>
          <a:prstGeom prst="rect">
            <a:avLst/>
          </a:prstGeom>
        </p:spPr>
      </p:pic>
    </p:spTree>
    <p:extLst>
      <p:ext uri="{BB962C8B-B14F-4D97-AF65-F5344CB8AC3E}">
        <p14:creationId xmlns:p14="http://schemas.microsoft.com/office/powerpoint/2010/main" val="1220202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88CF4-F92B-7283-8569-163A8161609D}"/>
              </a:ext>
            </a:extLst>
          </p:cNvPr>
          <p:cNvSpPr>
            <a:spLocks noGrp="1"/>
          </p:cNvSpPr>
          <p:nvPr>
            <p:ph idx="1"/>
          </p:nvPr>
        </p:nvSpPr>
        <p:spPr>
          <a:xfrm>
            <a:off x="838200" y="223934"/>
            <a:ext cx="10515600" cy="6242179"/>
          </a:xfrm>
        </p:spPr>
        <p:txBody>
          <a:bodyPr>
            <a:normAutofit lnSpcReduction="10000"/>
          </a:bodyPr>
          <a:lstStyle/>
          <a:p>
            <a:pPr marL="0" indent="0">
              <a:buNone/>
            </a:pPr>
            <a:r>
              <a:rPr lang="en-IN" sz="2000" b="1" dirty="0">
                <a:latin typeface="+mj-lt"/>
              </a:rPr>
              <a:t>Q 3] </a:t>
            </a:r>
            <a:r>
              <a:rPr lang="en-US" sz="2000" b="1" dirty="0">
                <a:latin typeface="+mj-lt"/>
              </a:rPr>
              <a:t>Write a query to fetch the total number of boundaries and dot balls from the deliveries_v02 table.</a:t>
            </a:r>
          </a:p>
          <a:p>
            <a:pPr marL="0" indent="0">
              <a:buNone/>
            </a:pPr>
            <a:r>
              <a:rPr lang="en-US" sz="2000" dirty="0">
                <a:latin typeface="+mj-lt"/>
              </a:rPr>
              <a:t>SELECT</a:t>
            </a:r>
          </a:p>
          <a:p>
            <a:pPr marL="0" indent="0">
              <a:buNone/>
            </a:pPr>
            <a:r>
              <a:rPr lang="en-US" sz="2000" dirty="0">
                <a:latin typeface="+mj-lt"/>
              </a:rPr>
              <a:t>    SUM(CASE WHEN </a:t>
            </a:r>
            <a:r>
              <a:rPr lang="en-US" sz="2000" dirty="0" err="1">
                <a:latin typeface="+mj-lt"/>
              </a:rPr>
              <a:t>batsman_runs</a:t>
            </a:r>
            <a:r>
              <a:rPr lang="en-US" sz="2000" dirty="0">
                <a:latin typeface="+mj-lt"/>
              </a:rPr>
              <a:t> = 4 OR </a:t>
            </a:r>
            <a:r>
              <a:rPr lang="en-US" sz="2000" dirty="0" err="1">
                <a:latin typeface="+mj-lt"/>
              </a:rPr>
              <a:t>batsman_runs</a:t>
            </a:r>
            <a:r>
              <a:rPr lang="en-US" sz="2000" dirty="0">
                <a:latin typeface="+mj-lt"/>
              </a:rPr>
              <a:t> = 6 THEN 1 ELSE 0 END) AS </a:t>
            </a:r>
            <a:r>
              <a:rPr lang="en-US" sz="2000" dirty="0" err="1">
                <a:latin typeface="+mj-lt"/>
              </a:rPr>
              <a:t>Total_Boundaries</a:t>
            </a:r>
            <a:r>
              <a:rPr lang="en-US" sz="2000" dirty="0">
                <a:latin typeface="+mj-lt"/>
              </a:rPr>
              <a:t>,</a:t>
            </a:r>
          </a:p>
          <a:p>
            <a:pPr marL="0" indent="0">
              <a:buNone/>
            </a:pPr>
            <a:r>
              <a:rPr lang="en-US" sz="2000" dirty="0">
                <a:latin typeface="+mj-lt"/>
              </a:rPr>
              <a:t>    SUM(CASE WHEN </a:t>
            </a:r>
            <a:r>
              <a:rPr lang="en-US" sz="2000" dirty="0" err="1">
                <a:latin typeface="+mj-lt"/>
              </a:rPr>
              <a:t>batsman_runs</a:t>
            </a:r>
            <a:r>
              <a:rPr lang="en-US" sz="2000" dirty="0">
                <a:latin typeface="+mj-lt"/>
              </a:rPr>
              <a:t> = 0 THEN 1 ELSE 0 END) AS </a:t>
            </a:r>
            <a:r>
              <a:rPr lang="en-US" sz="2000" dirty="0" err="1">
                <a:latin typeface="+mj-lt"/>
              </a:rPr>
              <a:t>Total_Dot_Balls</a:t>
            </a:r>
            <a:endParaRPr lang="en-US" sz="2000" dirty="0">
              <a:latin typeface="+mj-lt"/>
            </a:endParaRPr>
          </a:p>
          <a:p>
            <a:pPr marL="0" indent="0">
              <a:buNone/>
            </a:pPr>
            <a:r>
              <a:rPr lang="en-US" sz="2000" dirty="0">
                <a:latin typeface="+mj-lt"/>
              </a:rPr>
              <a:t>FROM</a:t>
            </a:r>
          </a:p>
          <a:p>
            <a:pPr marL="0" indent="0">
              <a:buNone/>
            </a:pPr>
            <a:r>
              <a:rPr lang="en-US" sz="2000" dirty="0">
                <a:latin typeface="+mj-lt"/>
              </a:rPr>
              <a:t>    deliveries_v02;</a:t>
            </a:r>
          </a:p>
          <a:p>
            <a:pPr marL="0" indent="0">
              <a:buNone/>
            </a:pPr>
            <a:r>
              <a:rPr lang="en-IN" sz="2000" dirty="0">
                <a:latin typeface="+mj-lt"/>
              </a:rPr>
              <a:t> </a:t>
            </a:r>
          </a:p>
          <a:p>
            <a:pPr marL="0" indent="0">
              <a:buNone/>
            </a:pPr>
            <a:r>
              <a:rPr lang="en-IN" sz="2000" b="1" dirty="0">
                <a:latin typeface="+mj-lt"/>
              </a:rPr>
              <a:t>Output:-   </a:t>
            </a:r>
          </a:p>
          <a:p>
            <a:pPr marL="0" indent="0">
              <a:buNone/>
            </a:pPr>
            <a:endParaRPr lang="en-IN" sz="2000" dirty="0">
              <a:latin typeface="+mj-lt"/>
            </a:endParaRPr>
          </a:p>
          <a:p>
            <a:pPr marL="0" indent="0">
              <a:buNone/>
            </a:pPr>
            <a:r>
              <a:rPr lang="en-IN" sz="2000" b="1" dirty="0">
                <a:latin typeface="+mj-lt"/>
              </a:rPr>
              <a:t>Q4 ] </a:t>
            </a:r>
            <a:r>
              <a:rPr lang="en-US" sz="2000" b="1" dirty="0">
                <a:latin typeface="+mj-lt"/>
              </a:rPr>
              <a:t>Write a query to fetch the total number of boundaries scored by each team from the deliveries_v02 table and order it in descending order of the number of boundaries scored. </a:t>
            </a:r>
          </a:p>
          <a:p>
            <a:pPr marL="0" indent="0">
              <a:buNone/>
            </a:pPr>
            <a:r>
              <a:rPr lang="en-US" sz="2000" dirty="0">
                <a:latin typeface="+mj-lt"/>
              </a:rPr>
              <a:t>SELECT </a:t>
            </a:r>
            <a:r>
              <a:rPr lang="en-US" sz="2000" dirty="0" err="1">
                <a:latin typeface="+mj-lt"/>
              </a:rPr>
              <a:t>batting_team</a:t>
            </a:r>
            <a:r>
              <a:rPr lang="en-US" sz="2000" dirty="0">
                <a:latin typeface="+mj-lt"/>
              </a:rPr>
              <a:t>, COUNT(*) AS </a:t>
            </a:r>
            <a:r>
              <a:rPr lang="en-US" sz="2000" dirty="0" err="1">
                <a:latin typeface="+mj-lt"/>
              </a:rPr>
              <a:t>total_boundaries</a:t>
            </a:r>
            <a:endParaRPr lang="en-US" sz="2000" dirty="0">
              <a:latin typeface="+mj-lt"/>
            </a:endParaRPr>
          </a:p>
          <a:p>
            <a:pPr marL="0" indent="0">
              <a:buNone/>
            </a:pPr>
            <a:r>
              <a:rPr lang="en-US" sz="2000" dirty="0">
                <a:latin typeface="+mj-lt"/>
              </a:rPr>
              <a:t>FROM deliveries_v02</a:t>
            </a:r>
          </a:p>
          <a:p>
            <a:pPr marL="0" indent="0">
              <a:buNone/>
            </a:pPr>
            <a:r>
              <a:rPr lang="en-US" sz="2000" dirty="0">
                <a:latin typeface="+mj-lt"/>
              </a:rPr>
              <a:t>WHERE </a:t>
            </a:r>
            <a:r>
              <a:rPr lang="en-US" sz="2000" dirty="0" err="1">
                <a:latin typeface="+mj-lt"/>
              </a:rPr>
              <a:t>ball_result</a:t>
            </a:r>
            <a:r>
              <a:rPr lang="en-US" sz="2000" dirty="0">
                <a:latin typeface="+mj-lt"/>
              </a:rPr>
              <a:t> = 'boundary'</a:t>
            </a:r>
          </a:p>
          <a:p>
            <a:pPr marL="0" indent="0">
              <a:buNone/>
            </a:pPr>
            <a:r>
              <a:rPr lang="en-US" sz="2000" dirty="0">
                <a:latin typeface="+mj-lt"/>
              </a:rPr>
              <a:t>GROUP BY </a:t>
            </a:r>
            <a:r>
              <a:rPr lang="en-US" sz="2000" dirty="0" err="1">
                <a:latin typeface="+mj-lt"/>
              </a:rPr>
              <a:t>batting_team</a:t>
            </a:r>
            <a:endParaRPr lang="en-US" sz="2000" dirty="0">
              <a:latin typeface="+mj-lt"/>
            </a:endParaRPr>
          </a:p>
          <a:p>
            <a:pPr marL="0" indent="0">
              <a:buNone/>
            </a:pPr>
            <a:r>
              <a:rPr lang="en-US" sz="2000" dirty="0">
                <a:latin typeface="+mj-lt"/>
              </a:rPr>
              <a:t>ORDER BY </a:t>
            </a:r>
            <a:r>
              <a:rPr lang="en-US" sz="2000" dirty="0" err="1">
                <a:latin typeface="+mj-lt"/>
              </a:rPr>
              <a:t>total_boundaries</a:t>
            </a:r>
            <a:r>
              <a:rPr lang="en-US" sz="2000" dirty="0">
                <a:latin typeface="+mj-lt"/>
              </a:rPr>
              <a:t> DESC;</a:t>
            </a:r>
          </a:p>
          <a:p>
            <a:pPr marL="0" indent="0">
              <a:buNone/>
            </a:pPr>
            <a:endParaRPr lang="en-IN" sz="2000" b="1" dirty="0">
              <a:latin typeface="+mj-lt"/>
            </a:endParaRPr>
          </a:p>
        </p:txBody>
      </p:sp>
      <p:pic>
        <p:nvPicPr>
          <p:cNvPr id="6" name="Picture 5">
            <a:extLst>
              <a:ext uri="{FF2B5EF4-FFF2-40B4-BE49-F238E27FC236}">
                <a16:creationId xmlns:a16="http://schemas.microsoft.com/office/drawing/2014/main" id="{455F5916-94C6-1BD4-3AD6-90AFF3461C47}"/>
              </a:ext>
            </a:extLst>
          </p:cNvPr>
          <p:cNvPicPr>
            <a:picLocks noChangeAspect="1"/>
          </p:cNvPicPr>
          <p:nvPr/>
        </p:nvPicPr>
        <p:blipFill>
          <a:blip r:embed="rId2"/>
          <a:stretch>
            <a:fillRect/>
          </a:stretch>
        </p:blipFill>
        <p:spPr>
          <a:xfrm>
            <a:off x="2231688" y="2911151"/>
            <a:ext cx="2690093" cy="834106"/>
          </a:xfrm>
          <a:prstGeom prst="rect">
            <a:avLst/>
          </a:prstGeom>
        </p:spPr>
      </p:pic>
    </p:spTree>
    <p:extLst>
      <p:ext uri="{BB962C8B-B14F-4D97-AF65-F5344CB8AC3E}">
        <p14:creationId xmlns:p14="http://schemas.microsoft.com/office/powerpoint/2010/main" val="3896275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EE583-0AD2-2456-3873-4E5AB728D75B}"/>
              </a:ext>
            </a:extLst>
          </p:cNvPr>
          <p:cNvSpPr>
            <a:spLocks noGrp="1"/>
          </p:cNvSpPr>
          <p:nvPr>
            <p:ph idx="1"/>
          </p:nvPr>
        </p:nvSpPr>
        <p:spPr>
          <a:xfrm>
            <a:off x="838200" y="233265"/>
            <a:ext cx="10515600" cy="5943698"/>
          </a:xfrm>
        </p:spPr>
        <p:txBody>
          <a:bodyPr/>
          <a:lstStyle/>
          <a:p>
            <a:pPr marL="0" indent="0">
              <a:buNone/>
            </a:pPr>
            <a:r>
              <a:rPr lang="en-IN" dirty="0"/>
              <a:t>Output :- </a:t>
            </a:r>
          </a:p>
        </p:txBody>
      </p:sp>
      <p:pic>
        <p:nvPicPr>
          <p:cNvPr id="7" name="Picture 6">
            <a:extLst>
              <a:ext uri="{FF2B5EF4-FFF2-40B4-BE49-F238E27FC236}">
                <a16:creationId xmlns:a16="http://schemas.microsoft.com/office/drawing/2014/main" id="{9EFDC0C7-AFCF-DD98-2415-4767F977240C}"/>
              </a:ext>
            </a:extLst>
          </p:cNvPr>
          <p:cNvPicPr>
            <a:picLocks noChangeAspect="1"/>
          </p:cNvPicPr>
          <p:nvPr/>
        </p:nvPicPr>
        <p:blipFill>
          <a:blip r:embed="rId2"/>
          <a:stretch>
            <a:fillRect/>
          </a:stretch>
        </p:blipFill>
        <p:spPr>
          <a:xfrm>
            <a:off x="2106408" y="821094"/>
            <a:ext cx="3989592" cy="4767943"/>
          </a:xfrm>
          <a:prstGeom prst="rect">
            <a:avLst/>
          </a:prstGeom>
        </p:spPr>
      </p:pic>
    </p:spTree>
    <p:extLst>
      <p:ext uri="{BB962C8B-B14F-4D97-AF65-F5344CB8AC3E}">
        <p14:creationId xmlns:p14="http://schemas.microsoft.com/office/powerpoint/2010/main" val="218938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03613-1EED-0238-16D7-502C38E34E06}"/>
              </a:ext>
            </a:extLst>
          </p:cNvPr>
          <p:cNvSpPr>
            <a:spLocks noGrp="1"/>
          </p:cNvSpPr>
          <p:nvPr>
            <p:ph idx="1"/>
          </p:nvPr>
        </p:nvSpPr>
        <p:spPr>
          <a:xfrm>
            <a:off x="838200" y="177282"/>
            <a:ext cx="10515600" cy="6372808"/>
          </a:xfrm>
        </p:spPr>
        <p:txBody>
          <a:bodyPr>
            <a:normAutofit/>
          </a:bodyPr>
          <a:lstStyle/>
          <a:p>
            <a:pPr marL="0" indent="0">
              <a:buNone/>
            </a:pPr>
            <a:r>
              <a:rPr lang="en-US" sz="2400" b="1" dirty="0">
                <a:latin typeface="+mj-lt"/>
              </a:rPr>
              <a:t>Q 5 ] Write a query to fetch the total number of dot balls bowled by each team and order it in descending order of the total number of dot balls bowled. </a:t>
            </a:r>
          </a:p>
          <a:p>
            <a:pPr marL="0" indent="0">
              <a:buNone/>
            </a:pPr>
            <a:r>
              <a:rPr lang="en-US" sz="2000" dirty="0">
                <a:latin typeface="+mj-lt"/>
              </a:rPr>
              <a:t>SELECT</a:t>
            </a:r>
          </a:p>
          <a:p>
            <a:pPr marL="0" indent="0">
              <a:buNone/>
            </a:pPr>
            <a:r>
              <a:rPr lang="en-US" sz="2000" dirty="0">
                <a:latin typeface="+mj-lt"/>
              </a:rPr>
              <a:t>    </a:t>
            </a:r>
            <a:r>
              <a:rPr lang="en-US" sz="2000" dirty="0" err="1">
                <a:latin typeface="+mj-lt"/>
              </a:rPr>
              <a:t>batting_team</a:t>
            </a:r>
            <a:r>
              <a:rPr lang="en-US" sz="2000" dirty="0">
                <a:latin typeface="+mj-lt"/>
              </a:rPr>
              <a:t> AS Team,</a:t>
            </a:r>
          </a:p>
          <a:p>
            <a:pPr marL="0" indent="0">
              <a:buNone/>
            </a:pPr>
            <a:r>
              <a:rPr lang="en-US" sz="2000" dirty="0">
                <a:latin typeface="+mj-lt"/>
              </a:rPr>
              <a:t>    SUM(CASE WHEN </a:t>
            </a:r>
            <a:r>
              <a:rPr lang="en-US" sz="2000" dirty="0" err="1">
                <a:latin typeface="+mj-lt"/>
              </a:rPr>
              <a:t>batsman_runs</a:t>
            </a:r>
            <a:r>
              <a:rPr lang="en-US" sz="2000" dirty="0">
                <a:latin typeface="+mj-lt"/>
              </a:rPr>
              <a:t> = 0 THEN 1 ELSE 0 END) AS </a:t>
            </a:r>
            <a:r>
              <a:rPr lang="en-US" sz="2000" dirty="0" err="1">
                <a:latin typeface="+mj-lt"/>
              </a:rPr>
              <a:t>Total_Dot_Balls</a:t>
            </a:r>
            <a:endParaRPr lang="en-US" sz="2000" dirty="0">
              <a:latin typeface="+mj-lt"/>
            </a:endParaRPr>
          </a:p>
          <a:p>
            <a:pPr marL="0" indent="0">
              <a:buNone/>
            </a:pPr>
            <a:r>
              <a:rPr lang="en-US" sz="2000" dirty="0">
                <a:latin typeface="+mj-lt"/>
              </a:rPr>
              <a:t>FROM</a:t>
            </a:r>
          </a:p>
          <a:p>
            <a:pPr marL="0" indent="0">
              <a:buNone/>
            </a:pPr>
            <a:r>
              <a:rPr lang="en-US" sz="2000" dirty="0">
                <a:latin typeface="+mj-lt"/>
              </a:rPr>
              <a:t>       Deliveries_v02</a:t>
            </a:r>
          </a:p>
          <a:p>
            <a:pPr marL="0" indent="0">
              <a:buNone/>
            </a:pPr>
            <a:r>
              <a:rPr lang="en-US" sz="2000" dirty="0">
                <a:latin typeface="+mj-lt"/>
              </a:rPr>
              <a:t>GROUP BY</a:t>
            </a:r>
          </a:p>
          <a:p>
            <a:pPr marL="0" indent="0">
              <a:buNone/>
            </a:pPr>
            <a:r>
              <a:rPr lang="en-US" sz="2000" dirty="0">
                <a:latin typeface="+mj-lt"/>
              </a:rPr>
              <a:t>    </a:t>
            </a:r>
            <a:r>
              <a:rPr lang="en-US" sz="2000" dirty="0" err="1">
                <a:latin typeface="+mj-lt"/>
              </a:rPr>
              <a:t>batting_team</a:t>
            </a:r>
            <a:endParaRPr lang="en-US" sz="2000" dirty="0">
              <a:latin typeface="+mj-lt"/>
            </a:endParaRPr>
          </a:p>
          <a:p>
            <a:pPr marL="0" indent="0">
              <a:buNone/>
            </a:pPr>
            <a:r>
              <a:rPr lang="en-US" sz="2000" dirty="0">
                <a:latin typeface="+mj-lt"/>
              </a:rPr>
              <a:t>ORDER BY</a:t>
            </a:r>
          </a:p>
          <a:p>
            <a:pPr marL="0" indent="0">
              <a:buNone/>
            </a:pPr>
            <a:r>
              <a:rPr lang="en-US" sz="2000" dirty="0">
                <a:latin typeface="+mj-lt"/>
              </a:rPr>
              <a:t>    </a:t>
            </a:r>
            <a:r>
              <a:rPr lang="en-US" sz="2000" dirty="0" err="1">
                <a:latin typeface="+mj-lt"/>
              </a:rPr>
              <a:t>Total_Dot_Balls</a:t>
            </a:r>
            <a:r>
              <a:rPr lang="en-US" sz="2000" dirty="0">
                <a:latin typeface="+mj-lt"/>
              </a:rPr>
              <a:t> DESC;</a:t>
            </a:r>
          </a:p>
          <a:p>
            <a:pPr marL="0" indent="0">
              <a:buNone/>
            </a:pPr>
            <a:endParaRPr lang="en-US" sz="2400" b="1" dirty="0">
              <a:latin typeface="+mj-lt"/>
            </a:endParaRPr>
          </a:p>
          <a:p>
            <a:pPr marL="0" indent="0">
              <a:buNone/>
            </a:pPr>
            <a:r>
              <a:rPr lang="en-IN" sz="2400" b="1" dirty="0">
                <a:latin typeface="+mj-lt"/>
              </a:rPr>
              <a:t>Output:-           </a:t>
            </a:r>
          </a:p>
        </p:txBody>
      </p:sp>
      <p:pic>
        <p:nvPicPr>
          <p:cNvPr id="5" name="Picture 4">
            <a:extLst>
              <a:ext uri="{FF2B5EF4-FFF2-40B4-BE49-F238E27FC236}">
                <a16:creationId xmlns:a16="http://schemas.microsoft.com/office/drawing/2014/main" id="{105C3008-99B2-598D-7F2E-6482501AF93A}"/>
              </a:ext>
            </a:extLst>
          </p:cNvPr>
          <p:cNvPicPr>
            <a:picLocks noChangeAspect="1"/>
          </p:cNvPicPr>
          <p:nvPr/>
        </p:nvPicPr>
        <p:blipFill>
          <a:blip r:embed="rId2"/>
          <a:stretch>
            <a:fillRect/>
          </a:stretch>
        </p:blipFill>
        <p:spPr>
          <a:xfrm>
            <a:off x="5169160" y="2503697"/>
            <a:ext cx="3517640" cy="3977985"/>
          </a:xfrm>
          <a:prstGeom prst="rect">
            <a:avLst/>
          </a:prstGeom>
        </p:spPr>
      </p:pic>
    </p:spTree>
    <p:extLst>
      <p:ext uri="{BB962C8B-B14F-4D97-AF65-F5344CB8AC3E}">
        <p14:creationId xmlns:p14="http://schemas.microsoft.com/office/powerpoint/2010/main" val="217462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0CE7-D5CD-DB99-1C90-8ECD024D72E3}"/>
              </a:ext>
            </a:extLst>
          </p:cNvPr>
          <p:cNvSpPr>
            <a:spLocks noGrp="1"/>
          </p:cNvSpPr>
          <p:nvPr>
            <p:ph type="title"/>
          </p:nvPr>
        </p:nvSpPr>
        <p:spPr/>
        <p:txBody>
          <a:bodyPr>
            <a:normAutofit/>
          </a:bodyPr>
          <a:lstStyle/>
          <a:p>
            <a:r>
              <a:rPr lang="en-IN" sz="3200" b="1" dirty="0"/>
              <a:t>OUTPUT:-  Top 10 Aggressive Batters</a:t>
            </a:r>
          </a:p>
        </p:txBody>
      </p:sp>
      <p:pic>
        <p:nvPicPr>
          <p:cNvPr id="5" name="Content Placeholder 4">
            <a:extLst>
              <a:ext uri="{FF2B5EF4-FFF2-40B4-BE49-F238E27FC236}">
                <a16:creationId xmlns:a16="http://schemas.microsoft.com/office/drawing/2014/main" id="{C9F9E234-CD09-460F-219D-C86265E3B1AA}"/>
              </a:ext>
            </a:extLst>
          </p:cNvPr>
          <p:cNvPicPr>
            <a:picLocks noGrp="1" noChangeAspect="1"/>
          </p:cNvPicPr>
          <p:nvPr>
            <p:ph idx="1"/>
          </p:nvPr>
        </p:nvPicPr>
        <p:blipFill>
          <a:blip r:embed="rId2"/>
          <a:stretch>
            <a:fillRect/>
          </a:stretch>
        </p:blipFill>
        <p:spPr>
          <a:xfrm>
            <a:off x="905070" y="1623526"/>
            <a:ext cx="7800392" cy="4040155"/>
          </a:xfrm>
        </p:spPr>
      </p:pic>
    </p:spTree>
    <p:extLst>
      <p:ext uri="{BB962C8B-B14F-4D97-AF65-F5344CB8AC3E}">
        <p14:creationId xmlns:p14="http://schemas.microsoft.com/office/powerpoint/2010/main" val="177350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124A5-2240-BF1B-326D-4E7E02226DC1}"/>
              </a:ext>
            </a:extLst>
          </p:cNvPr>
          <p:cNvSpPr>
            <a:spLocks noGrp="1"/>
          </p:cNvSpPr>
          <p:nvPr>
            <p:ph idx="1"/>
          </p:nvPr>
        </p:nvSpPr>
        <p:spPr>
          <a:xfrm>
            <a:off x="830424" y="186612"/>
            <a:ext cx="10523376" cy="6335486"/>
          </a:xfrm>
        </p:spPr>
        <p:txBody>
          <a:bodyPr>
            <a:normAutofit/>
          </a:bodyPr>
          <a:lstStyle/>
          <a:p>
            <a:pPr marL="0" indent="0">
              <a:buNone/>
            </a:pPr>
            <a:r>
              <a:rPr lang="en-IN" sz="2000" b="1" dirty="0">
                <a:latin typeface="+mj-lt"/>
              </a:rPr>
              <a:t>Q 6] </a:t>
            </a:r>
            <a:r>
              <a:rPr lang="en-US" sz="2000" b="1" dirty="0">
                <a:latin typeface="+mj-lt"/>
              </a:rPr>
              <a:t>Write a query to fetch the total number of dismissals by dismissal kinds where dismissal kind is not NA</a:t>
            </a:r>
            <a:r>
              <a:rPr lang="en-IN" sz="2000" b="1" dirty="0">
                <a:latin typeface="+mj-lt"/>
              </a:rPr>
              <a:t>.</a:t>
            </a:r>
          </a:p>
          <a:p>
            <a:pPr marL="0" indent="0">
              <a:buNone/>
            </a:pPr>
            <a:r>
              <a:rPr lang="en-US" sz="2000" dirty="0">
                <a:latin typeface="+mj-lt"/>
              </a:rPr>
              <a:t>SELECT</a:t>
            </a:r>
          </a:p>
          <a:p>
            <a:pPr marL="0" indent="0">
              <a:buNone/>
            </a:pPr>
            <a:r>
              <a:rPr lang="en-US" sz="2000" dirty="0">
                <a:latin typeface="+mj-lt"/>
              </a:rPr>
              <a:t>    </a:t>
            </a:r>
            <a:r>
              <a:rPr lang="en-US" sz="2000" dirty="0" err="1">
                <a:latin typeface="+mj-lt"/>
              </a:rPr>
              <a:t>dismissal_kind</a:t>
            </a:r>
            <a:r>
              <a:rPr lang="en-US" sz="2000" dirty="0">
                <a:latin typeface="+mj-lt"/>
              </a:rPr>
              <a:t>,</a:t>
            </a:r>
          </a:p>
          <a:p>
            <a:pPr marL="0" indent="0">
              <a:buNone/>
            </a:pPr>
            <a:r>
              <a:rPr lang="en-US" sz="2000" dirty="0">
                <a:latin typeface="+mj-lt"/>
              </a:rPr>
              <a:t>    COUNT(*) AS </a:t>
            </a:r>
            <a:r>
              <a:rPr lang="en-US" sz="2000" dirty="0" err="1">
                <a:latin typeface="+mj-lt"/>
              </a:rPr>
              <a:t>Total_Dismissals</a:t>
            </a:r>
            <a:endParaRPr lang="en-US" sz="2000" dirty="0">
              <a:latin typeface="+mj-lt"/>
            </a:endParaRPr>
          </a:p>
          <a:p>
            <a:pPr marL="0" indent="0">
              <a:buNone/>
            </a:pPr>
            <a:r>
              <a:rPr lang="en-US" sz="2000" dirty="0">
                <a:latin typeface="+mj-lt"/>
              </a:rPr>
              <a:t>FROM</a:t>
            </a:r>
          </a:p>
          <a:p>
            <a:pPr marL="0" indent="0">
              <a:buNone/>
            </a:pPr>
            <a:r>
              <a:rPr lang="en-US" sz="2000" dirty="0">
                <a:latin typeface="+mj-lt"/>
              </a:rPr>
              <a:t>    Deliveries_v02</a:t>
            </a:r>
          </a:p>
          <a:p>
            <a:pPr marL="0" indent="0">
              <a:buNone/>
            </a:pPr>
            <a:r>
              <a:rPr lang="en-US" sz="2000" dirty="0">
                <a:latin typeface="+mj-lt"/>
              </a:rPr>
              <a:t>WHERE</a:t>
            </a:r>
          </a:p>
          <a:p>
            <a:pPr marL="0" indent="0">
              <a:buNone/>
            </a:pPr>
            <a:r>
              <a:rPr lang="en-US" sz="2000" dirty="0">
                <a:latin typeface="+mj-lt"/>
              </a:rPr>
              <a:t>    </a:t>
            </a:r>
            <a:r>
              <a:rPr lang="en-US" sz="2000" dirty="0" err="1">
                <a:latin typeface="+mj-lt"/>
              </a:rPr>
              <a:t>dismissal_kind</a:t>
            </a:r>
            <a:r>
              <a:rPr lang="en-US" sz="2000" dirty="0">
                <a:latin typeface="+mj-lt"/>
              </a:rPr>
              <a:t> IS NOT NULL</a:t>
            </a:r>
          </a:p>
          <a:p>
            <a:pPr marL="0" indent="0">
              <a:buNone/>
            </a:pPr>
            <a:r>
              <a:rPr lang="en-US" sz="2000" dirty="0">
                <a:latin typeface="+mj-lt"/>
              </a:rPr>
              <a:t>    AND </a:t>
            </a:r>
            <a:r>
              <a:rPr lang="en-US" sz="2000" dirty="0" err="1">
                <a:latin typeface="+mj-lt"/>
              </a:rPr>
              <a:t>dismissal_kind</a:t>
            </a:r>
            <a:r>
              <a:rPr lang="en-US" sz="2000" dirty="0">
                <a:latin typeface="+mj-lt"/>
              </a:rPr>
              <a:t> &lt;&gt; 'NA'</a:t>
            </a:r>
          </a:p>
          <a:p>
            <a:pPr marL="0" indent="0">
              <a:buNone/>
            </a:pPr>
            <a:r>
              <a:rPr lang="en-US" sz="2000" dirty="0">
                <a:latin typeface="+mj-lt"/>
              </a:rPr>
              <a:t>GROUP BY</a:t>
            </a:r>
          </a:p>
          <a:p>
            <a:pPr marL="0" indent="0">
              <a:buNone/>
            </a:pPr>
            <a:r>
              <a:rPr lang="en-US" sz="2000" dirty="0">
                <a:latin typeface="+mj-lt"/>
              </a:rPr>
              <a:t>    </a:t>
            </a:r>
            <a:r>
              <a:rPr lang="en-US" sz="2000" dirty="0" err="1">
                <a:latin typeface="+mj-lt"/>
              </a:rPr>
              <a:t>dismissal_kind</a:t>
            </a:r>
            <a:r>
              <a:rPr lang="en-US" sz="2000" dirty="0">
                <a:latin typeface="+mj-lt"/>
              </a:rPr>
              <a:t>;</a:t>
            </a:r>
          </a:p>
          <a:p>
            <a:pPr marL="0" indent="0">
              <a:buNone/>
            </a:pPr>
            <a:r>
              <a:rPr lang="en-US" sz="2000" dirty="0">
                <a:latin typeface="+mj-lt"/>
              </a:rPr>
              <a:t> </a:t>
            </a:r>
          </a:p>
          <a:p>
            <a:pPr marL="0" indent="0">
              <a:buNone/>
            </a:pPr>
            <a:r>
              <a:rPr lang="en-IN" sz="2000" b="1" dirty="0">
                <a:latin typeface="+mj-lt"/>
              </a:rPr>
              <a:t>Output:-</a:t>
            </a:r>
          </a:p>
        </p:txBody>
      </p:sp>
      <p:pic>
        <p:nvPicPr>
          <p:cNvPr id="5" name="Picture 4">
            <a:extLst>
              <a:ext uri="{FF2B5EF4-FFF2-40B4-BE49-F238E27FC236}">
                <a16:creationId xmlns:a16="http://schemas.microsoft.com/office/drawing/2014/main" id="{40957EC2-7650-5AA9-F7F4-11AA61561B46}"/>
              </a:ext>
            </a:extLst>
          </p:cNvPr>
          <p:cNvPicPr>
            <a:picLocks noChangeAspect="1"/>
          </p:cNvPicPr>
          <p:nvPr/>
        </p:nvPicPr>
        <p:blipFill>
          <a:blip r:embed="rId2"/>
          <a:stretch>
            <a:fillRect/>
          </a:stretch>
        </p:blipFill>
        <p:spPr>
          <a:xfrm>
            <a:off x="4958085" y="3666931"/>
            <a:ext cx="2879629" cy="2762591"/>
          </a:xfrm>
          <a:prstGeom prst="rect">
            <a:avLst/>
          </a:prstGeom>
        </p:spPr>
      </p:pic>
    </p:spTree>
    <p:extLst>
      <p:ext uri="{BB962C8B-B14F-4D97-AF65-F5344CB8AC3E}">
        <p14:creationId xmlns:p14="http://schemas.microsoft.com/office/powerpoint/2010/main" val="881673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BE904-8867-0581-16C0-6398373B1F3D}"/>
              </a:ext>
            </a:extLst>
          </p:cNvPr>
          <p:cNvSpPr>
            <a:spLocks noGrp="1"/>
          </p:cNvSpPr>
          <p:nvPr>
            <p:ph idx="1"/>
          </p:nvPr>
        </p:nvSpPr>
        <p:spPr>
          <a:xfrm>
            <a:off x="838200" y="251927"/>
            <a:ext cx="10515600" cy="6354146"/>
          </a:xfrm>
        </p:spPr>
        <p:txBody>
          <a:bodyPr>
            <a:normAutofit/>
          </a:bodyPr>
          <a:lstStyle/>
          <a:p>
            <a:pPr marL="0" indent="0">
              <a:buNone/>
            </a:pPr>
            <a:r>
              <a:rPr lang="en-IN" sz="2000" b="1" dirty="0">
                <a:latin typeface="+mj-lt"/>
              </a:rPr>
              <a:t>Q 7] </a:t>
            </a:r>
            <a:r>
              <a:rPr lang="en-US" sz="2000" b="1" dirty="0">
                <a:latin typeface="+mj-lt"/>
              </a:rPr>
              <a:t>Write a query to get the top 5 bowlers who conceded maximum extra runs from the deliveries table.</a:t>
            </a:r>
          </a:p>
          <a:p>
            <a:pPr marL="0" indent="0">
              <a:buNone/>
            </a:pPr>
            <a:endParaRPr lang="en-US" sz="2000" dirty="0">
              <a:latin typeface="+mj-lt"/>
            </a:endParaRPr>
          </a:p>
          <a:p>
            <a:pPr marL="0" indent="0">
              <a:buNone/>
            </a:pPr>
            <a:r>
              <a:rPr lang="en-US" sz="2000" dirty="0">
                <a:latin typeface="+mj-lt"/>
              </a:rPr>
              <a:t>SELECT bowler, </a:t>
            </a:r>
          </a:p>
          <a:p>
            <a:pPr marL="0" indent="0">
              <a:buNone/>
            </a:pPr>
            <a:r>
              <a:rPr lang="en-US" sz="2000" dirty="0">
                <a:latin typeface="+mj-lt"/>
              </a:rPr>
              <a:t>     SUM(</a:t>
            </a:r>
            <a:r>
              <a:rPr lang="en-US" sz="2000" dirty="0" err="1">
                <a:latin typeface="+mj-lt"/>
              </a:rPr>
              <a:t>extra_runs</a:t>
            </a:r>
            <a:r>
              <a:rPr lang="en-US" sz="2000" dirty="0">
                <a:latin typeface="+mj-lt"/>
              </a:rPr>
              <a:t>) AS </a:t>
            </a:r>
            <a:r>
              <a:rPr lang="en-US" sz="2000" dirty="0" err="1">
                <a:latin typeface="+mj-lt"/>
              </a:rPr>
              <a:t>total_extra_runs</a:t>
            </a:r>
            <a:endParaRPr lang="en-US" sz="2000" dirty="0">
              <a:latin typeface="+mj-lt"/>
            </a:endParaRPr>
          </a:p>
          <a:p>
            <a:pPr marL="0" indent="0">
              <a:buNone/>
            </a:pPr>
            <a:r>
              <a:rPr lang="en-US" sz="2000" dirty="0">
                <a:latin typeface="+mj-lt"/>
              </a:rPr>
              <a:t>FROM </a:t>
            </a:r>
          </a:p>
          <a:p>
            <a:pPr marL="0" indent="0">
              <a:buNone/>
            </a:pPr>
            <a:r>
              <a:rPr lang="en-US" sz="2000" dirty="0">
                <a:latin typeface="+mj-lt"/>
              </a:rPr>
              <a:t>   deliveries_v02</a:t>
            </a:r>
          </a:p>
          <a:p>
            <a:pPr marL="0" indent="0">
              <a:buNone/>
            </a:pPr>
            <a:r>
              <a:rPr lang="en-US" sz="2000" dirty="0">
                <a:latin typeface="+mj-lt"/>
              </a:rPr>
              <a:t>GROUP BY </a:t>
            </a:r>
          </a:p>
          <a:p>
            <a:pPr marL="0" indent="0">
              <a:buNone/>
            </a:pPr>
            <a:r>
              <a:rPr lang="en-US" sz="2000" dirty="0">
                <a:latin typeface="+mj-lt"/>
              </a:rPr>
              <a:t>   bowler</a:t>
            </a:r>
          </a:p>
          <a:p>
            <a:pPr marL="0" indent="0">
              <a:buNone/>
            </a:pPr>
            <a:r>
              <a:rPr lang="en-US" sz="2000" dirty="0">
                <a:latin typeface="+mj-lt"/>
              </a:rPr>
              <a:t>ORDER BY </a:t>
            </a:r>
          </a:p>
          <a:p>
            <a:pPr marL="0" indent="0">
              <a:buNone/>
            </a:pPr>
            <a:r>
              <a:rPr lang="en-US" sz="2000" dirty="0">
                <a:latin typeface="+mj-lt"/>
              </a:rPr>
              <a:t>   </a:t>
            </a:r>
            <a:r>
              <a:rPr lang="en-US" sz="2000" dirty="0" err="1">
                <a:latin typeface="+mj-lt"/>
              </a:rPr>
              <a:t>total_extra_runs</a:t>
            </a:r>
            <a:r>
              <a:rPr lang="en-US" sz="2000" dirty="0">
                <a:latin typeface="+mj-lt"/>
              </a:rPr>
              <a:t> DESC</a:t>
            </a:r>
          </a:p>
          <a:p>
            <a:pPr marL="0" indent="0">
              <a:buNone/>
            </a:pPr>
            <a:r>
              <a:rPr lang="en-US" sz="2000" dirty="0">
                <a:latin typeface="+mj-lt"/>
              </a:rPr>
              <a:t>LIMIT </a:t>
            </a:r>
          </a:p>
          <a:p>
            <a:pPr marL="0" indent="0">
              <a:buNone/>
            </a:pPr>
            <a:r>
              <a:rPr lang="en-US" sz="2000" dirty="0">
                <a:latin typeface="+mj-lt"/>
              </a:rPr>
              <a:t>     5;</a:t>
            </a:r>
          </a:p>
          <a:p>
            <a:pPr marL="0" indent="0">
              <a:buNone/>
            </a:pPr>
            <a:endParaRPr lang="en-US" sz="2000" dirty="0">
              <a:latin typeface="+mj-lt"/>
            </a:endParaRPr>
          </a:p>
          <a:p>
            <a:pPr marL="0" indent="0">
              <a:buNone/>
            </a:pPr>
            <a:r>
              <a:rPr lang="en-US" sz="2000" b="1" dirty="0">
                <a:latin typeface="+mj-lt"/>
              </a:rPr>
              <a:t>Output:-</a:t>
            </a:r>
            <a:endParaRPr lang="en-IN" sz="2000" b="1" dirty="0">
              <a:latin typeface="+mj-lt"/>
            </a:endParaRPr>
          </a:p>
        </p:txBody>
      </p:sp>
      <p:pic>
        <p:nvPicPr>
          <p:cNvPr id="5" name="Picture 4">
            <a:extLst>
              <a:ext uri="{FF2B5EF4-FFF2-40B4-BE49-F238E27FC236}">
                <a16:creationId xmlns:a16="http://schemas.microsoft.com/office/drawing/2014/main" id="{27EA2FCC-15E0-0F3D-2787-6A7CA7310829}"/>
              </a:ext>
            </a:extLst>
          </p:cNvPr>
          <p:cNvPicPr>
            <a:picLocks noChangeAspect="1"/>
          </p:cNvPicPr>
          <p:nvPr/>
        </p:nvPicPr>
        <p:blipFill>
          <a:blip r:embed="rId2"/>
          <a:stretch>
            <a:fillRect/>
          </a:stretch>
        </p:blipFill>
        <p:spPr>
          <a:xfrm>
            <a:off x="3227183" y="4798662"/>
            <a:ext cx="2789162" cy="1646063"/>
          </a:xfrm>
          <a:prstGeom prst="rect">
            <a:avLst/>
          </a:prstGeom>
        </p:spPr>
      </p:pic>
    </p:spTree>
    <p:extLst>
      <p:ext uri="{BB962C8B-B14F-4D97-AF65-F5344CB8AC3E}">
        <p14:creationId xmlns:p14="http://schemas.microsoft.com/office/powerpoint/2010/main" val="4116459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A6461-DC2D-6306-1E25-892E24F1EFA7}"/>
              </a:ext>
            </a:extLst>
          </p:cNvPr>
          <p:cNvSpPr>
            <a:spLocks noGrp="1"/>
          </p:cNvSpPr>
          <p:nvPr>
            <p:ph idx="1"/>
          </p:nvPr>
        </p:nvSpPr>
        <p:spPr>
          <a:xfrm>
            <a:off x="838200" y="233265"/>
            <a:ext cx="10515600" cy="6279502"/>
          </a:xfrm>
        </p:spPr>
        <p:txBody>
          <a:bodyPr>
            <a:normAutofit/>
          </a:bodyPr>
          <a:lstStyle/>
          <a:p>
            <a:pPr marL="0" indent="0">
              <a:buNone/>
            </a:pPr>
            <a:r>
              <a:rPr lang="en-IN" sz="2000" b="1" dirty="0">
                <a:latin typeface="+mj-lt"/>
              </a:rPr>
              <a:t>Q8] </a:t>
            </a:r>
            <a:r>
              <a:rPr lang="en-US" sz="2000" b="1" dirty="0">
                <a:latin typeface="+mj-lt"/>
              </a:rPr>
              <a:t>Write a query to create a table named deliveries_v03 with all the columns of deliveries_v02 table and two additional column (named venue and </a:t>
            </a:r>
            <a:r>
              <a:rPr lang="en-US" sz="2000" b="1" dirty="0" err="1">
                <a:latin typeface="+mj-lt"/>
              </a:rPr>
              <a:t>date_column</a:t>
            </a:r>
            <a:r>
              <a:rPr lang="en-US" sz="2000" b="1" dirty="0">
                <a:latin typeface="+mj-lt"/>
              </a:rPr>
              <a:t>) of venue and date from table matches.</a:t>
            </a:r>
          </a:p>
          <a:p>
            <a:pPr marL="0" indent="0">
              <a:buNone/>
            </a:pPr>
            <a:r>
              <a:rPr lang="en-US" sz="2000" dirty="0">
                <a:latin typeface="+mj-lt"/>
              </a:rPr>
              <a:t>CREATE TABLE deliveries_v03 AS</a:t>
            </a:r>
          </a:p>
          <a:p>
            <a:pPr marL="0" indent="0">
              <a:buNone/>
            </a:pPr>
            <a:r>
              <a:rPr lang="en-US" sz="2000" dirty="0">
                <a:latin typeface="+mj-lt"/>
              </a:rPr>
              <a:t>SELECT</a:t>
            </a:r>
          </a:p>
          <a:p>
            <a:pPr marL="0" indent="0">
              <a:buNone/>
            </a:pPr>
            <a:r>
              <a:rPr lang="en-US" sz="2000" dirty="0">
                <a:latin typeface="+mj-lt"/>
              </a:rPr>
              <a:t>    dv.*,</a:t>
            </a:r>
          </a:p>
          <a:p>
            <a:pPr marL="0" indent="0">
              <a:buNone/>
            </a:pPr>
            <a:r>
              <a:rPr lang="en-US" sz="2000" dirty="0">
                <a:latin typeface="+mj-lt"/>
              </a:rPr>
              <a:t>    </a:t>
            </a:r>
            <a:r>
              <a:rPr lang="en-US" sz="2000" dirty="0" err="1">
                <a:latin typeface="+mj-lt"/>
              </a:rPr>
              <a:t>m.city</a:t>
            </a:r>
            <a:r>
              <a:rPr lang="en-US" sz="2000" dirty="0">
                <a:latin typeface="+mj-lt"/>
              </a:rPr>
              <a:t> AS venue,</a:t>
            </a:r>
          </a:p>
          <a:p>
            <a:pPr marL="0" indent="0">
              <a:buNone/>
            </a:pPr>
            <a:r>
              <a:rPr lang="en-US" sz="2000" dirty="0">
                <a:latin typeface="+mj-lt"/>
              </a:rPr>
              <a:t>    </a:t>
            </a:r>
            <a:r>
              <a:rPr lang="en-US" sz="2000" dirty="0" err="1">
                <a:latin typeface="+mj-lt"/>
              </a:rPr>
              <a:t>m.date_column</a:t>
            </a:r>
            <a:endParaRPr lang="en-US" sz="2000" dirty="0">
              <a:latin typeface="+mj-lt"/>
            </a:endParaRPr>
          </a:p>
          <a:p>
            <a:pPr marL="0" indent="0">
              <a:buNone/>
            </a:pPr>
            <a:r>
              <a:rPr lang="en-US" sz="2000" dirty="0">
                <a:latin typeface="+mj-lt"/>
              </a:rPr>
              <a:t>FROM</a:t>
            </a:r>
          </a:p>
          <a:p>
            <a:pPr marL="0" indent="0">
              <a:buNone/>
            </a:pPr>
            <a:r>
              <a:rPr lang="en-US" sz="2000" dirty="0">
                <a:latin typeface="+mj-lt"/>
              </a:rPr>
              <a:t>    deliveries_v02 as dv</a:t>
            </a:r>
          </a:p>
          <a:p>
            <a:pPr marL="0" indent="0">
              <a:buNone/>
            </a:pPr>
            <a:r>
              <a:rPr lang="en-US" sz="2000" dirty="0">
                <a:latin typeface="+mj-lt"/>
              </a:rPr>
              <a:t>JOIN</a:t>
            </a:r>
          </a:p>
          <a:p>
            <a:pPr marL="0" indent="0">
              <a:buNone/>
            </a:pPr>
            <a:r>
              <a:rPr lang="en-US" sz="2000" dirty="0">
                <a:latin typeface="+mj-lt"/>
              </a:rPr>
              <a:t>    </a:t>
            </a:r>
            <a:r>
              <a:rPr lang="en-US" sz="2000" dirty="0" err="1">
                <a:latin typeface="+mj-lt"/>
              </a:rPr>
              <a:t>IPL_Matches</a:t>
            </a:r>
            <a:r>
              <a:rPr lang="en-US" sz="2000" dirty="0">
                <a:latin typeface="+mj-lt"/>
              </a:rPr>
              <a:t> AS m ON dv.id = m.id;</a:t>
            </a:r>
          </a:p>
          <a:p>
            <a:pPr marL="0" indent="0">
              <a:buNone/>
            </a:pPr>
            <a:endParaRPr lang="en-US" sz="2000" dirty="0">
              <a:latin typeface="+mj-lt"/>
            </a:endParaRPr>
          </a:p>
          <a:p>
            <a:pPr marL="0" indent="0">
              <a:buNone/>
            </a:pPr>
            <a:r>
              <a:rPr lang="en-US" sz="2000" dirty="0">
                <a:latin typeface="+mj-lt"/>
              </a:rPr>
              <a:t>select * From deliveries_v03;</a:t>
            </a:r>
            <a:endParaRPr lang="en-IN" sz="2000" dirty="0">
              <a:latin typeface="+mj-lt"/>
            </a:endParaRPr>
          </a:p>
        </p:txBody>
      </p:sp>
    </p:spTree>
    <p:extLst>
      <p:ext uri="{BB962C8B-B14F-4D97-AF65-F5344CB8AC3E}">
        <p14:creationId xmlns:p14="http://schemas.microsoft.com/office/powerpoint/2010/main" val="2363905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5E6FE-9874-22E7-BEA8-A5651B970782}"/>
              </a:ext>
            </a:extLst>
          </p:cNvPr>
          <p:cNvSpPr>
            <a:spLocks noGrp="1"/>
          </p:cNvSpPr>
          <p:nvPr>
            <p:ph idx="1"/>
          </p:nvPr>
        </p:nvSpPr>
        <p:spPr>
          <a:xfrm>
            <a:off x="838200" y="270588"/>
            <a:ext cx="10515600" cy="6176865"/>
          </a:xfrm>
        </p:spPr>
        <p:txBody>
          <a:bodyPr>
            <a:normAutofit/>
          </a:bodyPr>
          <a:lstStyle/>
          <a:p>
            <a:pPr marL="0" indent="0">
              <a:buNone/>
            </a:pPr>
            <a:r>
              <a:rPr lang="en-IN" sz="2000" b="1" dirty="0">
                <a:latin typeface="+mj-lt"/>
              </a:rPr>
              <a:t>Q9] </a:t>
            </a:r>
            <a:r>
              <a:rPr lang="en-US" sz="2000" b="1" dirty="0">
                <a:latin typeface="+mj-lt"/>
              </a:rPr>
              <a:t>Write a query to fetch the total runs scored for each venue and order it in the descending order of total runs scored. </a:t>
            </a:r>
          </a:p>
          <a:p>
            <a:pPr marL="0" indent="0">
              <a:buNone/>
            </a:pPr>
            <a:r>
              <a:rPr lang="en-US" sz="2000" dirty="0">
                <a:latin typeface="+mj-lt"/>
              </a:rPr>
              <a:t>SELECT venue, </a:t>
            </a:r>
          </a:p>
          <a:p>
            <a:pPr marL="0" indent="0">
              <a:buNone/>
            </a:pPr>
            <a:r>
              <a:rPr lang="en-US" sz="2000" dirty="0">
                <a:latin typeface="+mj-lt"/>
              </a:rPr>
              <a:t>      SUM(</a:t>
            </a:r>
            <a:r>
              <a:rPr lang="en-US" sz="2000" dirty="0" err="1">
                <a:latin typeface="+mj-lt"/>
              </a:rPr>
              <a:t>total_runs</a:t>
            </a:r>
            <a:r>
              <a:rPr lang="en-US" sz="2000" dirty="0">
                <a:latin typeface="+mj-lt"/>
              </a:rPr>
              <a:t>) AS </a:t>
            </a:r>
            <a:r>
              <a:rPr lang="en-US" sz="2000" dirty="0" err="1">
                <a:latin typeface="+mj-lt"/>
              </a:rPr>
              <a:t>total_runs_scored</a:t>
            </a:r>
            <a:endParaRPr lang="en-US" sz="2000" dirty="0">
              <a:latin typeface="+mj-lt"/>
            </a:endParaRPr>
          </a:p>
          <a:p>
            <a:pPr marL="0" indent="0">
              <a:buNone/>
            </a:pPr>
            <a:r>
              <a:rPr lang="en-US" sz="2000" dirty="0">
                <a:latin typeface="+mj-lt"/>
              </a:rPr>
              <a:t>FROM </a:t>
            </a:r>
          </a:p>
          <a:p>
            <a:pPr marL="0" indent="0">
              <a:buNone/>
            </a:pPr>
            <a:r>
              <a:rPr lang="en-US" sz="2000" dirty="0">
                <a:latin typeface="+mj-lt"/>
              </a:rPr>
              <a:t>      deliveries_v03</a:t>
            </a:r>
          </a:p>
          <a:p>
            <a:pPr marL="0" indent="0">
              <a:buNone/>
            </a:pPr>
            <a:r>
              <a:rPr lang="en-US" sz="2000" dirty="0">
                <a:latin typeface="+mj-lt"/>
              </a:rPr>
              <a:t>GROUP BY </a:t>
            </a:r>
          </a:p>
          <a:p>
            <a:pPr marL="0" indent="0">
              <a:buNone/>
            </a:pPr>
            <a:r>
              <a:rPr lang="en-US" sz="2000" dirty="0">
                <a:latin typeface="+mj-lt"/>
              </a:rPr>
              <a:t>      venue</a:t>
            </a:r>
          </a:p>
          <a:p>
            <a:pPr marL="0" indent="0">
              <a:buNone/>
            </a:pPr>
            <a:r>
              <a:rPr lang="en-US" sz="2000" dirty="0">
                <a:latin typeface="+mj-lt"/>
              </a:rPr>
              <a:t>ORDER BY </a:t>
            </a:r>
          </a:p>
          <a:p>
            <a:pPr marL="0" indent="0">
              <a:buNone/>
            </a:pPr>
            <a:r>
              <a:rPr lang="en-US" sz="2000" dirty="0">
                <a:latin typeface="+mj-lt"/>
              </a:rPr>
              <a:t>       </a:t>
            </a:r>
            <a:r>
              <a:rPr lang="en-US" sz="2000" dirty="0" err="1">
                <a:latin typeface="+mj-lt"/>
              </a:rPr>
              <a:t>total_runs_scored</a:t>
            </a:r>
            <a:r>
              <a:rPr lang="en-US" sz="2000" dirty="0">
                <a:latin typeface="+mj-lt"/>
              </a:rPr>
              <a:t> DESC;</a:t>
            </a:r>
          </a:p>
          <a:p>
            <a:pPr marL="0" indent="0">
              <a:buNone/>
            </a:pPr>
            <a:endParaRPr lang="en-US" sz="2000" dirty="0">
              <a:latin typeface="+mj-lt"/>
            </a:endParaRPr>
          </a:p>
          <a:p>
            <a:pPr marL="0" indent="0">
              <a:buNone/>
            </a:pPr>
            <a:r>
              <a:rPr lang="en-IN" sz="2000" b="1" dirty="0">
                <a:latin typeface="+mj-lt"/>
              </a:rPr>
              <a:t>Output:-</a:t>
            </a:r>
            <a:endParaRPr lang="en-US" sz="2000" b="1" dirty="0">
              <a:latin typeface="+mj-lt"/>
            </a:endParaRPr>
          </a:p>
        </p:txBody>
      </p:sp>
      <p:graphicFrame>
        <p:nvGraphicFramePr>
          <p:cNvPr id="6" name="Table 5">
            <a:extLst>
              <a:ext uri="{FF2B5EF4-FFF2-40B4-BE49-F238E27FC236}">
                <a16:creationId xmlns:a16="http://schemas.microsoft.com/office/drawing/2014/main" id="{BD133A03-1E45-D76A-57C2-2A821BEDCCA0}"/>
              </a:ext>
            </a:extLst>
          </p:cNvPr>
          <p:cNvGraphicFramePr>
            <a:graphicFrameLocks noGrp="1"/>
          </p:cNvGraphicFramePr>
          <p:nvPr>
            <p:extLst>
              <p:ext uri="{D42A27DB-BD31-4B8C-83A1-F6EECF244321}">
                <p14:modId xmlns:p14="http://schemas.microsoft.com/office/powerpoint/2010/main" val="880889449"/>
              </p:ext>
            </p:extLst>
          </p:nvPr>
        </p:nvGraphicFramePr>
        <p:xfrm>
          <a:off x="5645019" y="1642188"/>
          <a:ext cx="3573625" cy="4483677"/>
        </p:xfrm>
        <a:graphic>
          <a:graphicData uri="http://schemas.openxmlformats.org/drawingml/2006/table">
            <a:tbl>
              <a:tblPr/>
              <a:tblGrid>
                <a:gridCol w="1465587">
                  <a:extLst>
                    <a:ext uri="{9D8B030D-6E8A-4147-A177-3AD203B41FA5}">
                      <a16:colId xmlns:a16="http://schemas.microsoft.com/office/drawing/2014/main" val="267335186"/>
                    </a:ext>
                  </a:extLst>
                </a:gridCol>
                <a:gridCol w="2108038">
                  <a:extLst>
                    <a:ext uri="{9D8B030D-6E8A-4147-A177-3AD203B41FA5}">
                      <a16:colId xmlns:a16="http://schemas.microsoft.com/office/drawing/2014/main" val="2355064931"/>
                    </a:ext>
                  </a:extLst>
                </a:gridCol>
              </a:tblGrid>
              <a:tr h="141537">
                <a:tc>
                  <a:txBody>
                    <a:bodyPr/>
                    <a:lstStyle/>
                    <a:p>
                      <a:pPr algn="ctr" fontAlgn="b"/>
                      <a:r>
                        <a:rPr lang="en-IN" sz="800" b="1" i="0" u="none" strike="noStrike">
                          <a:solidFill>
                            <a:srgbClr val="000000"/>
                          </a:solidFill>
                          <a:effectLst/>
                          <a:latin typeface="Calibri" panose="020F0502020204030204" pitchFamily="34" charset="0"/>
                        </a:rPr>
                        <a:t>venue</a:t>
                      </a:r>
                    </a:p>
                  </a:txBody>
                  <a:tcPr marL="5319" marR="5319" marT="5319" marB="0" anchor="b">
                    <a:lnL>
                      <a:noFill/>
                    </a:lnL>
                    <a:lnR>
                      <a:noFill/>
                    </a:lnR>
                    <a:lnT>
                      <a:noFill/>
                    </a:lnT>
                    <a:lnB>
                      <a:noFill/>
                    </a:lnB>
                  </a:tcPr>
                </a:tc>
                <a:tc>
                  <a:txBody>
                    <a:bodyPr/>
                    <a:lstStyle/>
                    <a:p>
                      <a:pPr algn="ctr" fontAlgn="b"/>
                      <a:r>
                        <a:rPr lang="en-IN" sz="800" b="1" i="0" u="none" strike="noStrike">
                          <a:solidFill>
                            <a:srgbClr val="000000"/>
                          </a:solidFill>
                          <a:effectLst/>
                          <a:latin typeface="Calibri" panose="020F0502020204030204" pitchFamily="34" charset="0"/>
                        </a:rPr>
                        <a:t>total_runs_scored</a:t>
                      </a:r>
                    </a:p>
                  </a:txBody>
                  <a:tcPr marL="5319" marR="5319" marT="5319" marB="0" anchor="b">
                    <a:lnL>
                      <a:noFill/>
                    </a:lnL>
                    <a:lnR>
                      <a:noFill/>
                    </a:lnR>
                    <a:lnT>
                      <a:noFill/>
                    </a:lnT>
                    <a:lnB>
                      <a:noFill/>
                    </a:lnB>
                  </a:tcPr>
                </a:tc>
                <a:extLst>
                  <a:ext uri="{0D108BD9-81ED-4DB2-BD59-A6C34878D82A}">
                    <a16:rowId xmlns:a16="http://schemas.microsoft.com/office/drawing/2014/main" val="2006513244"/>
                  </a:ext>
                </a:extLst>
              </a:tr>
              <a:tr h="131580">
                <a:tc>
                  <a:txBody>
                    <a:bodyPr/>
                    <a:lstStyle/>
                    <a:p>
                      <a:pPr algn="ctr" fontAlgn="b"/>
                      <a:r>
                        <a:rPr lang="en-IN" sz="800" b="0" i="0" u="none" strike="noStrike">
                          <a:solidFill>
                            <a:srgbClr val="000000"/>
                          </a:solidFill>
                          <a:effectLst/>
                          <a:latin typeface="Calibri" panose="020F0502020204030204" pitchFamily="34" charset="0"/>
                        </a:rPr>
                        <a:t>Mumbai</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32042</a:t>
                      </a:r>
                    </a:p>
                  </a:txBody>
                  <a:tcPr marL="5319" marR="5319" marT="5319" marB="0" anchor="b">
                    <a:lnL>
                      <a:noFill/>
                    </a:lnL>
                    <a:lnR>
                      <a:noFill/>
                    </a:lnR>
                    <a:lnT>
                      <a:noFill/>
                    </a:lnT>
                    <a:lnB>
                      <a:noFill/>
                    </a:lnB>
                  </a:tcPr>
                </a:tc>
                <a:extLst>
                  <a:ext uri="{0D108BD9-81ED-4DB2-BD59-A6C34878D82A}">
                    <a16:rowId xmlns:a16="http://schemas.microsoft.com/office/drawing/2014/main" val="2539882700"/>
                  </a:ext>
                </a:extLst>
              </a:tr>
              <a:tr h="131580">
                <a:tc>
                  <a:txBody>
                    <a:bodyPr/>
                    <a:lstStyle/>
                    <a:p>
                      <a:pPr algn="ctr" fontAlgn="b"/>
                      <a:r>
                        <a:rPr lang="en-IN" sz="800" b="0" i="0" u="none" strike="noStrike">
                          <a:solidFill>
                            <a:srgbClr val="000000"/>
                          </a:solidFill>
                          <a:effectLst/>
                          <a:latin typeface="Calibri" panose="020F0502020204030204" pitchFamily="34" charset="0"/>
                        </a:rPr>
                        <a:t>Kolkata</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23658</a:t>
                      </a:r>
                    </a:p>
                  </a:txBody>
                  <a:tcPr marL="5319" marR="5319" marT="5319" marB="0" anchor="b">
                    <a:lnL>
                      <a:noFill/>
                    </a:lnL>
                    <a:lnR>
                      <a:noFill/>
                    </a:lnR>
                    <a:lnT>
                      <a:noFill/>
                    </a:lnT>
                    <a:lnB>
                      <a:noFill/>
                    </a:lnB>
                  </a:tcPr>
                </a:tc>
                <a:extLst>
                  <a:ext uri="{0D108BD9-81ED-4DB2-BD59-A6C34878D82A}">
                    <a16:rowId xmlns:a16="http://schemas.microsoft.com/office/drawing/2014/main" val="4017764503"/>
                  </a:ext>
                </a:extLst>
              </a:tr>
              <a:tr h="131580">
                <a:tc>
                  <a:txBody>
                    <a:bodyPr/>
                    <a:lstStyle/>
                    <a:p>
                      <a:pPr algn="ctr" fontAlgn="b"/>
                      <a:r>
                        <a:rPr lang="en-IN" sz="800" b="0" i="0" u="none" strike="noStrike">
                          <a:solidFill>
                            <a:srgbClr val="000000"/>
                          </a:solidFill>
                          <a:effectLst/>
                          <a:latin typeface="Calibri" panose="020F0502020204030204" pitchFamily="34" charset="0"/>
                        </a:rPr>
                        <a:t>Delhi</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22947</a:t>
                      </a:r>
                    </a:p>
                  </a:txBody>
                  <a:tcPr marL="5319" marR="5319" marT="5319" marB="0" anchor="b">
                    <a:lnL>
                      <a:noFill/>
                    </a:lnL>
                    <a:lnR>
                      <a:noFill/>
                    </a:lnR>
                    <a:lnT>
                      <a:noFill/>
                    </a:lnT>
                    <a:lnB>
                      <a:noFill/>
                    </a:lnB>
                  </a:tcPr>
                </a:tc>
                <a:extLst>
                  <a:ext uri="{0D108BD9-81ED-4DB2-BD59-A6C34878D82A}">
                    <a16:rowId xmlns:a16="http://schemas.microsoft.com/office/drawing/2014/main" val="1691949916"/>
                  </a:ext>
                </a:extLst>
              </a:tr>
              <a:tr h="131580">
                <a:tc>
                  <a:txBody>
                    <a:bodyPr/>
                    <a:lstStyle/>
                    <a:p>
                      <a:pPr algn="ctr" fontAlgn="b"/>
                      <a:r>
                        <a:rPr lang="en-IN" sz="800" b="0" i="0" u="none" strike="noStrike">
                          <a:solidFill>
                            <a:srgbClr val="000000"/>
                          </a:solidFill>
                          <a:effectLst/>
                          <a:latin typeface="Calibri" panose="020F0502020204030204" pitchFamily="34" charset="0"/>
                        </a:rPr>
                        <a:t>Bangalore</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20237</a:t>
                      </a:r>
                    </a:p>
                  </a:txBody>
                  <a:tcPr marL="5319" marR="5319" marT="5319" marB="0" anchor="b">
                    <a:lnL>
                      <a:noFill/>
                    </a:lnL>
                    <a:lnR>
                      <a:noFill/>
                    </a:lnR>
                    <a:lnT>
                      <a:noFill/>
                    </a:lnT>
                    <a:lnB>
                      <a:noFill/>
                    </a:lnB>
                  </a:tcPr>
                </a:tc>
                <a:extLst>
                  <a:ext uri="{0D108BD9-81ED-4DB2-BD59-A6C34878D82A}">
                    <a16:rowId xmlns:a16="http://schemas.microsoft.com/office/drawing/2014/main" val="1829984445"/>
                  </a:ext>
                </a:extLst>
              </a:tr>
              <a:tr h="131580">
                <a:tc>
                  <a:txBody>
                    <a:bodyPr/>
                    <a:lstStyle/>
                    <a:p>
                      <a:pPr algn="ctr" fontAlgn="b"/>
                      <a:r>
                        <a:rPr lang="en-IN" sz="800" b="0" i="0" u="none" strike="noStrike">
                          <a:solidFill>
                            <a:srgbClr val="000000"/>
                          </a:solidFill>
                          <a:effectLst/>
                          <a:latin typeface="Calibri" panose="020F0502020204030204" pitchFamily="34" charset="0"/>
                        </a:rPr>
                        <a:t>Hyderabad</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19484</a:t>
                      </a:r>
                    </a:p>
                  </a:txBody>
                  <a:tcPr marL="5319" marR="5319" marT="5319" marB="0" anchor="b">
                    <a:lnL>
                      <a:noFill/>
                    </a:lnL>
                    <a:lnR>
                      <a:noFill/>
                    </a:lnR>
                    <a:lnT>
                      <a:noFill/>
                    </a:lnT>
                    <a:lnB>
                      <a:noFill/>
                    </a:lnB>
                  </a:tcPr>
                </a:tc>
                <a:extLst>
                  <a:ext uri="{0D108BD9-81ED-4DB2-BD59-A6C34878D82A}">
                    <a16:rowId xmlns:a16="http://schemas.microsoft.com/office/drawing/2014/main" val="1701717575"/>
                  </a:ext>
                </a:extLst>
              </a:tr>
              <a:tr h="131580">
                <a:tc>
                  <a:txBody>
                    <a:bodyPr/>
                    <a:lstStyle/>
                    <a:p>
                      <a:pPr algn="ctr" fontAlgn="b"/>
                      <a:r>
                        <a:rPr lang="en-IN" sz="800" b="0" i="0" u="none" strike="noStrike">
                          <a:solidFill>
                            <a:srgbClr val="000000"/>
                          </a:solidFill>
                          <a:effectLst/>
                          <a:latin typeface="Calibri" panose="020F0502020204030204" pitchFamily="34" charset="0"/>
                        </a:rPr>
                        <a:t>Chandigarh</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18008</a:t>
                      </a:r>
                    </a:p>
                  </a:txBody>
                  <a:tcPr marL="5319" marR="5319" marT="5319" marB="0" anchor="b">
                    <a:lnL>
                      <a:noFill/>
                    </a:lnL>
                    <a:lnR>
                      <a:noFill/>
                    </a:lnR>
                    <a:lnT>
                      <a:noFill/>
                    </a:lnT>
                    <a:lnB>
                      <a:noFill/>
                    </a:lnB>
                  </a:tcPr>
                </a:tc>
                <a:extLst>
                  <a:ext uri="{0D108BD9-81ED-4DB2-BD59-A6C34878D82A}">
                    <a16:rowId xmlns:a16="http://schemas.microsoft.com/office/drawing/2014/main" val="4210724091"/>
                  </a:ext>
                </a:extLst>
              </a:tr>
              <a:tr h="131580">
                <a:tc>
                  <a:txBody>
                    <a:bodyPr/>
                    <a:lstStyle/>
                    <a:p>
                      <a:pPr algn="ctr" fontAlgn="b"/>
                      <a:r>
                        <a:rPr lang="en-IN" sz="800" b="0" i="0" u="none" strike="noStrike">
                          <a:solidFill>
                            <a:srgbClr val="000000"/>
                          </a:solidFill>
                          <a:effectLst/>
                          <a:latin typeface="Calibri" panose="020F0502020204030204" pitchFamily="34" charset="0"/>
                        </a:rPr>
                        <a:t>Chennai</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17821</a:t>
                      </a:r>
                    </a:p>
                  </a:txBody>
                  <a:tcPr marL="5319" marR="5319" marT="5319" marB="0" anchor="b">
                    <a:lnL>
                      <a:noFill/>
                    </a:lnL>
                    <a:lnR>
                      <a:noFill/>
                    </a:lnR>
                    <a:lnT>
                      <a:noFill/>
                    </a:lnT>
                    <a:lnB>
                      <a:noFill/>
                    </a:lnB>
                  </a:tcPr>
                </a:tc>
                <a:extLst>
                  <a:ext uri="{0D108BD9-81ED-4DB2-BD59-A6C34878D82A}">
                    <a16:rowId xmlns:a16="http://schemas.microsoft.com/office/drawing/2014/main" val="1795771468"/>
                  </a:ext>
                </a:extLst>
              </a:tr>
              <a:tr h="131580">
                <a:tc>
                  <a:txBody>
                    <a:bodyPr/>
                    <a:lstStyle/>
                    <a:p>
                      <a:pPr algn="ctr" fontAlgn="b"/>
                      <a:r>
                        <a:rPr lang="en-IN" sz="800" b="0" i="0" u="none" strike="noStrike">
                          <a:solidFill>
                            <a:srgbClr val="000000"/>
                          </a:solidFill>
                          <a:effectLst/>
                          <a:latin typeface="Calibri" panose="020F0502020204030204" pitchFamily="34" charset="0"/>
                        </a:rPr>
                        <a:t>Jaipur</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14264</a:t>
                      </a:r>
                    </a:p>
                  </a:txBody>
                  <a:tcPr marL="5319" marR="5319" marT="5319" marB="0" anchor="b">
                    <a:lnL>
                      <a:noFill/>
                    </a:lnL>
                    <a:lnR>
                      <a:noFill/>
                    </a:lnR>
                    <a:lnT>
                      <a:noFill/>
                    </a:lnT>
                    <a:lnB>
                      <a:noFill/>
                    </a:lnB>
                  </a:tcPr>
                </a:tc>
                <a:extLst>
                  <a:ext uri="{0D108BD9-81ED-4DB2-BD59-A6C34878D82A}">
                    <a16:rowId xmlns:a16="http://schemas.microsoft.com/office/drawing/2014/main" val="969582060"/>
                  </a:ext>
                </a:extLst>
              </a:tr>
              <a:tr h="131580">
                <a:tc>
                  <a:txBody>
                    <a:bodyPr/>
                    <a:lstStyle/>
                    <a:p>
                      <a:pPr algn="ctr" fontAlgn="b"/>
                      <a:r>
                        <a:rPr lang="en-IN" sz="800" b="0" i="0" u="none" strike="noStrike">
                          <a:solidFill>
                            <a:srgbClr val="000000"/>
                          </a:solidFill>
                          <a:effectLst/>
                          <a:latin typeface="Calibri" panose="020F0502020204030204" pitchFamily="34" charset="0"/>
                        </a:rPr>
                        <a:t>Pune</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11535</a:t>
                      </a:r>
                    </a:p>
                  </a:txBody>
                  <a:tcPr marL="5319" marR="5319" marT="5319" marB="0" anchor="b">
                    <a:lnL>
                      <a:noFill/>
                    </a:lnL>
                    <a:lnR>
                      <a:noFill/>
                    </a:lnR>
                    <a:lnT>
                      <a:noFill/>
                    </a:lnT>
                    <a:lnB>
                      <a:noFill/>
                    </a:lnB>
                  </a:tcPr>
                </a:tc>
                <a:extLst>
                  <a:ext uri="{0D108BD9-81ED-4DB2-BD59-A6C34878D82A}">
                    <a16:rowId xmlns:a16="http://schemas.microsoft.com/office/drawing/2014/main" val="3603769155"/>
                  </a:ext>
                </a:extLst>
              </a:tr>
              <a:tr h="131580">
                <a:tc>
                  <a:txBody>
                    <a:bodyPr/>
                    <a:lstStyle/>
                    <a:p>
                      <a:pPr algn="ctr" fontAlgn="b"/>
                      <a:r>
                        <a:rPr lang="en-IN" sz="800" b="0" i="0" u="none" strike="noStrike">
                          <a:solidFill>
                            <a:srgbClr val="000000"/>
                          </a:solidFill>
                          <a:effectLst/>
                          <a:latin typeface="Calibri" panose="020F0502020204030204" pitchFamily="34" charset="0"/>
                        </a:rPr>
                        <a:t>Abu Dhabi</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8830</a:t>
                      </a:r>
                    </a:p>
                  </a:txBody>
                  <a:tcPr marL="5319" marR="5319" marT="5319" marB="0" anchor="b">
                    <a:lnL>
                      <a:noFill/>
                    </a:lnL>
                    <a:lnR>
                      <a:noFill/>
                    </a:lnR>
                    <a:lnT>
                      <a:noFill/>
                    </a:lnT>
                    <a:lnB>
                      <a:noFill/>
                    </a:lnB>
                  </a:tcPr>
                </a:tc>
                <a:extLst>
                  <a:ext uri="{0D108BD9-81ED-4DB2-BD59-A6C34878D82A}">
                    <a16:rowId xmlns:a16="http://schemas.microsoft.com/office/drawing/2014/main" val="46664361"/>
                  </a:ext>
                </a:extLst>
              </a:tr>
              <a:tr h="131580">
                <a:tc>
                  <a:txBody>
                    <a:bodyPr/>
                    <a:lstStyle/>
                    <a:p>
                      <a:pPr algn="ctr" fontAlgn="b"/>
                      <a:r>
                        <a:rPr lang="en-IN" sz="800" b="0" i="0" u="none" strike="noStrike">
                          <a:solidFill>
                            <a:srgbClr val="000000"/>
                          </a:solidFill>
                          <a:effectLst/>
                          <a:latin typeface="Calibri" panose="020F0502020204030204" pitchFamily="34" charset="0"/>
                        </a:rPr>
                        <a:t>Dubai</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8338</a:t>
                      </a:r>
                    </a:p>
                  </a:txBody>
                  <a:tcPr marL="5319" marR="5319" marT="5319" marB="0" anchor="b">
                    <a:lnL>
                      <a:noFill/>
                    </a:lnL>
                    <a:lnR>
                      <a:noFill/>
                    </a:lnR>
                    <a:lnT>
                      <a:noFill/>
                    </a:lnT>
                    <a:lnB>
                      <a:noFill/>
                    </a:lnB>
                  </a:tcPr>
                </a:tc>
                <a:extLst>
                  <a:ext uri="{0D108BD9-81ED-4DB2-BD59-A6C34878D82A}">
                    <a16:rowId xmlns:a16="http://schemas.microsoft.com/office/drawing/2014/main" val="2992693754"/>
                  </a:ext>
                </a:extLst>
              </a:tr>
              <a:tr h="131580">
                <a:tc>
                  <a:txBody>
                    <a:bodyPr/>
                    <a:lstStyle/>
                    <a:p>
                      <a:pPr algn="ctr" fontAlgn="b"/>
                      <a:r>
                        <a:rPr lang="en-IN" sz="800" b="0" i="0" u="none" strike="noStrike">
                          <a:solidFill>
                            <a:srgbClr val="000000"/>
                          </a:solidFill>
                          <a:effectLst/>
                          <a:latin typeface="Calibri" panose="020F0502020204030204" pitchFamily="34" charset="0"/>
                        </a:rPr>
                        <a:t>Bengaluru</a:t>
                      </a:r>
                    </a:p>
                  </a:txBody>
                  <a:tcPr marL="5319" marR="5319" marT="5319" marB="0" anchor="b">
                    <a:lnL>
                      <a:noFill/>
                    </a:lnL>
                    <a:lnR>
                      <a:noFill/>
                    </a:lnR>
                    <a:lnT>
                      <a:noFill/>
                    </a:lnT>
                    <a:lnB>
                      <a:noFill/>
                    </a:lnB>
                  </a:tcPr>
                </a:tc>
                <a:tc>
                  <a:txBody>
                    <a:bodyPr/>
                    <a:lstStyle/>
                    <a:p>
                      <a:pPr algn="ctr" fontAlgn="b"/>
                      <a:r>
                        <a:rPr lang="en-IN" sz="800" b="0" i="0" u="none" strike="noStrike" dirty="0">
                          <a:solidFill>
                            <a:srgbClr val="000000"/>
                          </a:solidFill>
                          <a:effectLst/>
                          <a:latin typeface="Calibri" panose="020F0502020204030204" pitchFamily="34" charset="0"/>
                        </a:rPr>
                        <a:t>5127</a:t>
                      </a:r>
                    </a:p>
                  </a:txBody>
                  <a:tcPr marL="5319" marR="5319" marT="5319" marB="0" anchor="b">
                    <a:lnL>
                      <a:noFill/>
                    </a:lnL>
                    <a:lnR>
                      <a:noFill/>
                    </a:lnR>
                    <a:lnT>
                      <a:noFill/>
                    </a:lnT>
                    <a:lnB>
                      <a:noFill/>
                    </a:lnB>
                  </a:tcPr>
                </a:tc>
                <a:extLst>
                  <a:ext uri="{0D108BD9-81ED-4DB2-BD59-A6C34878D82A}">
                    <a16:rowId xmlns:a16="http://schemas.microsoft.com/office/drawing/2014/main" val="3804785839"/>
                  </a:ext>
                </a:extLst>
              </a:tr>
              <a:tr h="131580">
                <a:tc>
                  <a:txBody>
                    <a:bodyPr/>
                    <a:lstStyle/>
                    <a:p>
                      <a:pPr algn="ctr" fontAlgn="b"/>
                      <a:r>
                        <a:rPr lang="en-IN" sz="800" b="0" i="0" u="none" strike="noStrike">
                          <a:solidFill>
                            <a:srgbClr val="000000"/>
                          </a:solidFill>
                          <a:effectLst/>
                          <a:latin typeface="Calibri" panose="020F0502020204030204" pitchFamily="34" charset="0"/>
                        </a:rPr>
                        <a:t>Durban</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4353</a:t>
                      </a:r>
                    </a:p>
                  </a:txBody>
                  <a:tcPr marL="5319" marR="5319" marT="5319" marB="0" anchor="b">
                    <a:lnL>
                      <a:noFill/>
                    </a:lnL>
                    <a:lnR>
                      <a:noFill/>
                    </a:lnR>
                    <a:lnT>
                      <a:noFill/>
                    </a:lnT>
                    <a:lnB>
                      <a:noFill/>
                    </a:lnB>
                  </a:tcPr>
                </a:tc>
                <a:extLst>
                  <a:ext uri="{0D108BD9-81ED-4DB2-BD59-A6C34878D82A}">
                    <a16:rowId xmlns:a16="http://schemas.microsoft.com/office/drawing/2014/main" val="1497598243"/>
                  </a:ext>
                </a:extLst>
              </a:tr>
              <a:tr h="131580">
                <a:tc>
                  <a:txBody>
                    <a:bodyPr/>
                    <a:lstStyle/>
                    <a:p>
                      <a:pPr algn="ctr" fontAlgn="b"/>
                      <a:r>
                        <a:rPr lang="en-IN" sz="800" b="0" i="0" u="none" strike="noStrike">
                          <a:solidFill>
                            <a:srgbClr val="000000"/>
                          </a:solidFill>
                          <a:effectLst/>
                          <a:latin typeface="Calibri" panose="020F0502020204030204" pitchFamily="34" charset="0"/>
                        </a:rPr>
                        <a:t>Sharjah</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4095</a:t>
                      </a:r>
                    </a:p>
                  </a:txBody>
                  <a:tcPr marL="5319" marR="5319" marT="5319" marB="0" anchor="b">
                    <a:lnL>
                      <a:noFill/>
                    </a:lnL>
                    <a:lnR>
                      <a:noFill/>
                    </a:lnR>
                    <a:lnT>
                      <a:noFill/>
                    </a:lnT>
                    <a:lnB>
                      <a:noFill/>
                    </a:lnB>
                  </a:tcPr>
                </a:tc>
                <a:extLst>
                  <a:ext uri="{0D108BD9-81ED-4DB2-BD59-A6C34878D82A}">
                    <a16:rowId xmlns:a16="http://schemas.microsoft.com/office/drawing/2014/main" val="3387597485"/>
                  </a:ext>
                </a:extLst>
              </a:tr>
              <a:tr h="131580">
                <a:tc>
                  <a:txBody>
                    <a:bodyPr/>
                    <a:lstStyle/>
                    <a:p>
                      <a:pPr algn="ctr" fontAlgn="b"/>
                      <a:r>
                        <a:rPr lang="en-IN" sz="800" b="0" i="0" u="none" strike="noStrike">
                          <a:solidFill>
                            <a:srgbClr val="000000"/>
                          </a:solidFill>
                          <a:effectLst/>
                          <a:latin typeface="Calibri" panose="020F0502020204030204" pitchFamily="34" charset="0"/>
                        </a:rPr>
                        <a:t>NA</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3893</a:t>
                      </a:r>
                    </a:p>
                  </a:txBody>
                  <a:tcPr marL="5319" marR="5319" marT="5319" marB="0" anchor="b">
                    <a:lnL>
                      <a:noFill/>
                    </a:lnL>
                    <a:lnR>
                      <a:noFill/>
                    </a:lnR>
                    <a:lnT>
                      <a:noFill/>
                    </a:lnT>
                    <a:lnB>
                      <a:noFill/>
                    </a:lnB>
                  </a:tcPr>
                </a:tc>
                <a:extLst>
                  <a:ext uri="{0D108BD9-81ED-4DB2-BD59-A6C34878D82A}">
                    <a16:rowId xmlns:a16="http://schemas.microsoft.com/office/drawing/2014/main" val="1992590557"/>
                  </a:ext>
                </a:extLst>
              </a:tr>
              <a:tr h="131580">
                <a:tc>
                  <a:txBody>
                    <a:bodyPr/>
                    <a:lstStyle/>
                    <a:p>
                      <a:pPr algn="ctr" fontAlgn="b"/>
                      <a:r>
                        <a:rPr lang="en-IN" sz="800" b="0" i="0" u="none" strike="noStrike">
                          <a:solidFill>
                            <a:srgbClr val="000000"/>
                          </a:solidFill>
                          <a:effectLst/>
                          <a:latin typeface="Calibri" panose="020F0502020204030204" pitchFamily="34" charset="0"/>
                        </a:rPr>
                        <a:t>Visakhapatnam</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3746</a:t>
                      </a:r>
                    </a:p>
                  </a:txBody>
                  <a:tcPr marL="5319" marR="5319" marT="5319" marB="0" anchor="b">
                    <a:lnL>
                      <a:noFill/>
                    </a:lnL>
                    <a:lnR>
                      <a:noFill/>
                    </a:lnR>
                    <a:lnT>
                      <a:noFill/>
                    </a:lnT>
                    <a:lnB>
                      <a:noFill/>
                    </a:lnB>
                  </a:tcPr>
                </a:tc>
                <a:extLst>
                  <a:ext uri="{0D108BD9-81ED-4DB2-BD59-A6C34878D82A}">
                    <a16:rowId xmlns:a16="http://schemas.microsoft.com/office/drawing/2014/main" val="133695568"/>
                  </a:ext>
                </a:extLst>
              </a:tr>
              <a:tr h="131580">
                <a:tc>
                  <a:txBody>
                    <a:bodyPr/>
                    <a:lstStyle/>
                    <a:p>
                      <a:pPr algn="ctr" fontAlgn="b"/>
                      <a:r>
                        <a:rPr lang="en-IN" sz="800" b="0" i="0" u="none" strike="noStrike">
                          <a:solidFill>
                            <a:srgbClr val="000000"/>
                          </a:solidFill>
                          <a:effectLst/>
                          <a:latin typeface="Calibri" panose="020F0502020204030204" pitchFamily="34" charset="0"/>
                        </a:rPr>
                        <a:t>Ahmedabad</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3746</a:t>
                      </a:r>
                    </a:p>
                  </a:txBody>
                  <a:tcPr marL="5319" marR="5319" marT="5319" marB="0" anchor="b">
                    <a:lnL>
                      <a:noFill/>
                    </a:lnL>
                    <a:lnR>
                      <a:noFill/>
                    </a:lnR>
                    <a:lnT>
                      <a:noFill/>
                    </a:lnT>
                    <a:lnB>
                      <a:noFill/>
                    </a:lnB>
                  </a:tcPr>
                </a:tc>
                <a:extLst>
                  <a:ext uri="{0D108BD9-81ED-4DB2-BD59-A6C34878D82A}">
                    <a16:rowId xmlns:a16="http://schemas.microsoft.com/office/drawing/2014/main" val="559506647"/>
                  </a:ext>
                </a:extLst>
              </a:tr>
              <a:tr h="131580">
                <a:tc>
                  <a:txBody>
                    <a:bodyPr/>
                    <a:lstStyle/>
                    <a:p>
                      <a:pPr algn="ctr" fontAlgn="b"/>
                      <a:r>
                        <a:rPr lang="en-IN" sz="800" b="0" i="0" u="none" strike="noStrike">
                          <a:solidFill>
                            <a:srgbClr val="000000"/>
                          </a:solidFill>
                          <a:effectLst/>
                          <a:latin typeface="Calibri" panose="020F0502020204030204" pitchFamily="34" charset="0"/>
                        </a:rPr>
                        <a:t>Centurion</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3653</a:t>
                      </a:r>
                    </a:p>
                  </a:txBody>
                  <a:tcPr marL="5319" marR="5319" marT="5319" marB="0" anchor="b">
                    <a:lnL>
                      <a:noFill/>
                    </a:lnL>
                    <a:lnR>
                      <a:noFill/>
                    </a:lnR>
                    <a:lnT>
                      <a:noFill/>
                    </a:lnT>
                    <a:lnB>
                      <a:noFill/>
                    </a:lnB>
                  </a:tcPr>
                </a:tc>
                <a:extLst>
                  <a:ext uri="{0D108BD9-81ED-4DB2-BD59-A6C34878D82A}">
                    <a16:rowId xmlns:a16="http://schemas.microsoft.com/office/drawing/2014/main" val="1921066750"/>
                  </a:ext>
                </a:extLst>
              </a:tr>
              <a:tr h="131580">
                <a:tc>
                  <a:txBody>
                    <a:bodyPr/>
                    <a:lstStyle/>
                    <a:p>
                      <a:pPr algn="ctr" fontAlgn="b"/>
                      <a:r>
                        <a:rPr lang="en-IN" sz="800" b="0" i="0" u="none" strike="noStrike">
                          <a:solidFill>
                            <a:srgbClr val="000000"/>
                          </a:solidFill>
                          <a:effectLst/>
                          <a:latin typeface="Calibri" panose="020F0502020204030204" pitchFamily="34" charset="0"/>
                        </a:rPr>
                        <a:t>Rajkot</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3316</a:t>
                      </a:r>
                    </a:p>
                  </a:txBody>
                  <a:tcPr marL="5319" marR="5319" marT="5319" marB="0" anchor="b">
                    <a:lnL>
                      <a:noFill/>
                    </a:lnL>
                    <a:lnR>
                      <a:noFill/>
                    </a:lnR>
                    <a:lnT>
                      <a:noFill/>
                    </a:lnT>
                    <a:lnB>
                      <a:noFill/>
                    </a:lnB>
                  </a:tcPr>
                </a:tc>
                <a:extLst>
                  <a:ext uri="{0D108BD9-81ED-4DB2-BD59-A6C34878D82A}">
                    <a16:rowId xmlns:a16="http://schemas.microsoft.com/office/drawing/2014/main" val="2579873378"/>
                  </a:ext>
                </a:extLst>
              </a:tr>
              <a:tr h="131580">
                <a:tc>
                  <a:txBody>
                    <a:bodyPr/>
                    <a:lstStyle/>
                    <a:p>
                      <a:pPr algn="ctr" fontAlgn="b"/>
                      <a:r>
                        <a:rPr lang="en-IN" sz="800" b="0" i="0" u="none" strike="noStrike">
                          <a:solidFill>
                            <a:srgbClr val="000000"/>
                          </a:solidFill>
                          <a:effectLst/>
                          <a:latin typeface="Calibri" panose="020F0502020204030204" pitchFamily="34" charset="0"/>
                        </a:rPr>
                        <a:t>Dharamsala</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2897</a:t>
                      </a:r>
                    </a:p>
                  </a:txBody>
                  <a:tcPr marL="5319" marR="5319" marT="5319" marB="0" anchor="b">
                    <a:lnL>
                      <a:noFill/>
                    </a:lnL>
                    <a:lnR>
                      <a:noFill/>
                    </a:lnR>
                    <a:lnT>
                      <a:noFill/>
                    </a:lnT>
                    <a:lnB>
                      <a:noFill/>
                    </a:lnB>
                  </a:tcPr>
                </a:tc>
                <a:extLst>
                  <a:ext uri="{0D108BD9-81ED-4DB2-BD59-A6C34878D82A}">
                    <a16:rowId xmlns:a16="http://schemas.microsoft.com/office/drawing/2014/main" val="204746521"/>
                  </a:ext>
                </a:extLst>
              </a:tr>
              <a:tr h="131580">
                <a:tc>
                  <a:txBody>
                    <a:bodyPr/>
                    <a:lstStyle/>
                    <a:p>
                      <a:pPr algn="ctr" fontAlgn="b"/>
                      <a:r>
                        <a:rPr lang="en-IN" sz="800" b="0" i="0" u="none" strike="noStrike">
                          <a:solidFill>
                            <a:srgbClr val="000000"/>
                          </a:solidFill>
                          <a:effectLst/>
                          <a:latin typeface="Calibri" panose="020F0502020204030204" pitchFamily="34" charset="0"/>
                        </a:rPr>
                        <a:t>Indore</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2872</a:t>
                      </a:r>
                    </a:p>
                  </a:txBody>
                  <a:tcPr marL="5319" marR="5319" marT="5319" marB="0" anchor="b">
                    <a:lnL>
                      <a:noFill/>
                    </a:lnL>
                    <a:lnR>
                      <a:noFill/>
                    </a:lnR>
                    <a:lnT>
                      <a:noFill/>
                    </a:lnT>
                    <a:lnB>
                      <a:noFill/>
                    </a:lnB>
                  </a:tcPr>
                </a:tc>
                <a:extLst>
                  <a:ext uri="{0D108BD9-81ED-4DB2-BD59-A6C34878D82A}">
                    <a16:rowId xmlns:a16="http://schemas.microsoft.com/office/drawing/2014/main" val="334093848"/>
                  </a:ext>
                </a:extLst>
              </a:tr>
              <a:tr h="131580">
                <a:tc>
                  <a:txBody>
                    <a:bodyPr/>
                    <a:lstStyle/>
                    <a:p>
                      <a:pPr algn="ctr" fontAlgn="b"/>
                      <a:r>
                        <a:rPr lang="en-IN" sz="800" b="0" i="0" u="none" strike="noStrike">
                          <a:solidFill>
                            <a:srgbClr val="000000"/>
                          </a:solidFill>
                          <a:effectLst/>
                          <a:latin typeface="Calibri" panose="020F0502020204030204" pitchFamily="34" charset="0"/>
                        </a:rPr>
                        <a:t>Johannesburg</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2292</a:t>
                      </a:r>
                    </a:p>
                  </a:txBody>
                  <a:tcPr marL="5319" marR="5319" marT="5319" marB="0" anchor="b">
                    <a:lnL>
                      <a:noFill/>
                    </a:lnL>
                    <a:lnR>
                      <a:noFill/>
                    </a:lnR>
                    <a:lnT>
                      <a:noFill/>
                    </a:lnT>
                    <a:lnB>
                      <a:noFill/>
                    </a:lnB>
                  </a:tcPr>
                </a:tc>
                <a:extLst>
                  <a:ext uri="{0D108BD9-81ED-4DB2-BD59-A6C34878D82A}">
                    <a16:rowId xmlns:a16="http://schemas.microsoft.com/office/drawing/2014/main" val="3452241582"/>
                  </a:ext>
                </a:extLst>
              </a:tr>
              <a:tr h="131580">
                <a:tc>
                  <a:txBody>
                    <a:bodyPr/>
                    <a:lstStyle/>
                    <a:p>
                      <a:pPr algn="ctr" fontAlgn="b"/>
                      <a:r>
                        <a:rPr lang="en-IN" sz="800" b="0" i="0" u="none" strike="noStrike">
                          <a:solidFill>
                            <a:srgbClr val="000000"/>
                          </a:solidFill>
                          <a:effectLst/>
                          <a:latin typeface="Calibri" panose="020F0502020204030204" pitchFamily="34" charset="0"/>
                        </a:rPr>
                        <a:t>Cuttack</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2278</a:t>
                      </a:r>
                    </a:p>
                  </a:txBody>
                  <a:tcPr marL="5319" marR="5319" marT="5319" marB="0" anchor="b">
                    <a:lnL>
                      <a:noFill/>
                    </a:lnL>
                    <a:lnR>
                      <a:noFill/>
                    </a:lnR>
                    <a:lnT>
                      <a:noFill/>
                    </a:lnT>
                    <a:lnB>
                      <a:noFill/>
                    </a:lnB>
                  </a:tcPr>
                </a:tc>
                <a:extLst>
                  <a:ext uri="{0D108BD9-81ED-4DB2-BD59-A6C34878D82A}">
                    <a16:rowId xmlns:a16="http://schemas.microsoft.com/office/drawing/2014/main" val="1322088090"/>
                  </a:ext>
                </a:extLst>
              </a:tr>
              <a:tr h="131580">
                <a:tc>
                  <a:txBody>
                    <a:bodyPr/>
                    <a:lstStyle/>
                    <a:p>
                      <a:pPr algn="ctr" fontAlgn="b"/>
                      <a:r>
                        <a:rPr lang="en-IN" sz="800" b="0" i="0" u="none" strike="noStrike">
                          <a:solidFill>
                            <a:srgbClr val="000000"/>
                          </a:solidFill>
                          <a:effectLst/>
                          <a:latin typeface="Calibri" panose="020F0502020204030204" pitchFamily="34" charset="0"/>
                        </a:rPr>
                        <a:t>Ranchi</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2056</a:t>
                      </a:r>
                    </a:p>
                  </a:txBody>
                  <a:tcPr marL="5319" marR="5319" marT="5319" marB="0" anchor="b">
                    <a:lnL>
                      <a:noFill/>
                    </a:lnL>
                    <a:lnR>
                      <a:noFill/>
                    </a:lnR>
                    <a:lnT>
                      <a:noFill/>
                    </a:lnT>
                    <a:lnB>
                      <a:noFill/>
                    </a:lnB>
                  </a:tcPr>
                </a:tc>
                <a:extLst>
                  <a:ext uri="{0D108BD9-81ED-4DB2-BD59-A6C34878D82A}">
                    <a16:rowId xmlns:a16="http://schemas.microsoft.com/office/drawing/2014/main" val="799756208"/>
                  </a:ext>
                </a:extLst>
              </a:tr>
              <a:tr h="131580">
                <a:tc>
                  <a:txBody>
                    <a:bodyPr/>
                    <a:lstStyle/>
                    <a:p>
                      <a:pPr algn="ctr" fontAlgn="b"/>
                      <a:r>
                        <a:rPr lang="en-IN" sz="800" b="0" i="0" u="none" strike="noStrike">
                          <a:solidFill>
                            <a:srgbClr val="000000"/>
                          </a:solidFill>
                          <a:effectLst/>
                          <a:latin typeface="Calibri" panose="020F0502020204030204" pitchFamily="34" charset="0"/>
                        </a:rPr>
                        <a:t>Port Elizabeth</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2033</a:t>
                      </a:r>
                    </a:p>
                  </a:txBody>
                  <a:tcPr marL="5319" marR="5319" marT="5319" marB="0" anchor="b">
                    <a:lnL>
                      <a:noFill/>
                    </a:lnL>
                    <a:lnR>
                      <a:noFill/>
                    </a:lnR>
                    <a:lnT>
                      <a:noFill/>
                    </a:lnT>
                    <a:lnB>
                      <a:noFill/>
                    </a:lnB>
                  </a:tcPr>
                </a:tc>
                <a:extLst>
                  <a:ext uri="{0D108BD9-81ED-4DB2-BD59-A6C34878D82A}">
                    <a16:rowId xmlns:a16="http://schemas.microsoft.com/office/drawing/2014/main" val="1431995919"/>
                  </a:ext>
                </a:extLst>
              </a:tr>
              <a:tr h="131580">
                <a:tc>
                  <a:txBody>
                    <a:bodyPr/>
                    <a:lstStyle/>
                    <a:p>
                      <a:pPr algn="ctr" fontAlgn="b"/>
                      <a:r>
                        <a:rPr lang="en-IN" sz="800" b="0" i="0" u="none" strike="noStrike">
                          <a:solidFill>
                            <a:srgbClr val="000000"/>
                          </a:solidFill>
                          <a:effectLst/>
                          <a:latin typeface="Calibri" panose="020F0502020204030204" pitchFamily="34" charset="0"/>
                        </a:rPr>
                        <a:t>Cape Town</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1764</a:t>
                      </a:r>
                    </a:p>
                  </a:txBody>
                  <a:tcPr marL="5319" marR="5319" marT="5319" marB="0" anchor="b">
                    <a:lnL>
                      <a:noFill/>
                    </a:lnL>
                    <a:lnR>
                      <a:noFill/>
                    </a:lnR>
                    <a:lnT>
                      <a:noFill/>
                    </a:lnT>
                    <a:lnB>
                      <a:noFill/>
                    </a:lnB>
                  </a:tcPr>
                </a:tc>
                <a:extLst>
                  <a:ext uri="{0D108BD9-81ED-4DB2-BD59-A6C34878D82A}">
                    <a16:rowId xmlns:a16="http://schemas.microsoft.com/office/drawing/2014/main" val="4111795019"/>
                  </a:ext>
                </a:extLst>
              </a:tr>
              <a:tr h="131580">
                <a:tc>
                  <a:txBody>
                    <a:bodyPr/>
                    <a:lstStyle/>
                    <a:p>
                      <a:pPr algn="ctr" fontAlgn="b"/>
                      <a:r>
                        <a:rPr lang="en-IN" sz="800" b="0" i="0" u="none" strike="noStrike">
                          <a:solidFill>
                            <a:srgbClr val="000000"/>
                          </a:solidFill>
                          <a:effectLst/>
                          <a:latin typeface="Calibri" panose="020F0502020204030204" pitchFamily="34" charset="0"/>
                        </a:rPr>
                        <a:t>Raipur</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1741</a:t>
                      </a:r>
                    </a:p>
                  </a:txBody>
                  <a:tcPr marL="5319" marR="5319" marT="5319" marB="0" anchor="b">
                    <a:lnL>
                      <a:noFill/>
                    </a:lnL>
                    <a:lnR>
                      <a:noFill/>
                    </a:lnR>
                    <a:lnT>
                      <a:noFill/>
                    </a:lnT>
                    <a:lnB>
                      <a:noFill/>
                    </a:lnB>
                  </a:tcPr>
                </a:tc>
                <a:extLst>
                  <a:ext uri="{0D108BD9-81ED-4DB2-BD59-A6C34878D82A}">
                    <a16:rowId xmlns:a16="http://schemas.microsoft.com/office/drawing/2014/main" val="3139847928"/>
                  </a:ext>
                </a:extLst>
              </a:tr>
              <a:tr h="131580">
                <a:tc>
                  <a:txBody>
                    <a:bodyPr/>
                    <a:lstStyle/>
                    <a:p>
                      <a:pPr algn="ctr" fontAlgn="b"/>
                      <a:r>
                        <a:rPr lang="en-IN" sz="800" b="0" i="0" u="none" strike="noStrike">
                          <a:solidFill>
                            <a:srgbClr val="000000"/>
                          </a:solidFill>
                          <a:effectLst/>
                          <a:latin typeface="Calibri" panose="020F0502020204030204" pitchFamily="34" charset="0"/>
                        </a:rPr>
                        <a:t>Kochi</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1363</a:t>
                      </a:r>
                    </a:p>
                  </a:txBody>
                  <a:tcPr marL="5319" marR="5319" marT="5319" marB="0" anchor="b">
                    <a:lnL>
                      <a:noFill/>
                    </a:lnL>
                    <a:lnR>
                      <a:noFill/>
                    </a:lnR>
                    <a:lnT>
                      <a:noFill/>
                    </a:lnT>
                    <a:lnB>
                      <a:noFill/>
                    </a:lnB>
                  </a:tcPr>
                </a:tc>
                <a:extLst>
                  <a:ext uri="{0D108BD9-81ED-4DB2-BD59-A6C34878D82A}">
                    <a16:rowId xmlns:a16="http://schemas.microsoft.com/office/drawing/2014/main" val="3625339018"/>
                  </a:ext>
                </a:extLst>
              </a:tr>
              <a:tr h="131580">
                <a:tc>
                  <a:txBody>
                    <a:bodyPr/>
                    <a:lstStyle/>
                    <a:p>
                      <a:pPr algn="ctr" fontAlgn="b"/>
                      <a:r>
                        <a:rPr lang="en-IN" sz="800" b="0" i="0" u="none" strike="noStrike">
                          <a:solidFill>
                            <a:srgbClr val="000000"/>
                          </a:solidFill>
                          <a:effectLst/>
                          <a:latin typeface="Calibri" panose="020F0502020204030204" pitchFamily="34" charset="0"/>
                        </a:rPr>
                        <a:t>Kanpur</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1298</a:t>
                      </a:r>
                    </a:p>
                  </a:txBody>
                  <a:tcPr marL="5319" marR="5319" marT="5319" marB="0" anchor="b">
                    <a:lnL>
                      <a:noFill/>
                    </a:lnL>
                    <a:lnR>
                      <a:noFill/>
                    </a:lnR>
                    <a:lnT>
                      <a:noFill/>
                    </a:lnT>
                    <a:lnB>
                      <a:noFill/>
                    </a:lnB>
                  </a:tcPr>
                </a:tc>
                <a:extLst>
                  <a:ext uri="{0D108BD9-81ED-4DB2-BD59-A6C34878D82A}">
                    <a16:rowId xmlns:a16="http://schemas.microsoft.com/office/drawing/2014/main" val="1321479364"/>
                  </a:ext>
                </a:extLst>
              </a:tr>
              <a:tr h="131580">
                <a:tc>
                  <a:txBody>
                    <a:bodyPr/>
                    <a:lstStyle/>
                    <a:p>
                      <a:pPr algn="ctr" fontAlgn="b"/>
                      <a:r>
                        <a:rPr lang="en-IN" sz="800" b="0" i="0" u="none" strike="noStrike">
                          <a:solidFill>
                            <a:srgbClr val="000000"/>
                          </a:solidFill>
                          <a:effectLst/>
                          <a:latin typeface="Calibri" panose="020F0502020204030204" pitchFamily="34" charset="0"/>
                        </a:rPr>
                        <a:t>Kimberley</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897</a:t>
                      </a:r>
                    </a:p>
                  </a:txBody>
                  <a:tcPr marL="5319" marR="5319" marT="5319" marB="0" anchor="b">
                    <a:lnL>
                      <a:noFill/>
                    </a:lnL>
                    <a:lnR>
                      <a:noFill/>
                    </a:lnR>
                    <a:lnT>
                      <a:noFill/>
                    </a:lnT>
                    <a:lnB>
                      <a:noFill/>
                    </a:lnB>
                  </a:tcPr>
                </a:tc>
                <a:extLst>
                  <a:ext uri="{0D108BD9-81ED-4DB2-BD59-A6C34878D82A}">
                    <a16:rowId xmlns:a16="http://schemas.microsoft.com/office/drawing/2014/main" val="1807208844"/>
                  </a:ext>
                </a:extLst>
              </a:tr>
              <a:tr h="131580">
                <a:tc>
                  <a:txBody>
                    <a:bodyPr/>
                    <a:lstStyle/>
                    <a:p>
                      <a:pPr algn="ctr" fontAlgn="b"/>
                      <a:r>
                        <a:rPr lang="en-IN" sz="800" b="0" i="0" u="none" strike="noStrike">
                          <a:solidFill>
                            <a:srgbClr val="000000"/>
                          </a:solidFill>
                          <a:effectLst/>
                          <a:latin typeface="Calibri" panose="020F0502020204030204" pitchFamily="34" charset="0"/>
                        </a:rPr>
                        <a:t>Nagpur</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882</a:t>
                      </a:r>
                    </a:p>
                  </a:txBody>
                  <a:tcPr marL="5319" marR="5319" marT="5319" marB="0" anchor="b">
                    <a:lnL>
                      <a:noFill/>
                    </a:lnL>
                    <a:lnR>
                      <a:noFill/>
                    </a:lnR>
                    <a:lnT>
                      <a:noFill/>
                    </a:lnT>
                    <a:lnB>
                      <a:noFill/>
                    </a:lnB>
                  </a:tcPr>
                </a:tc>
                <a:extLst>
                  <a:ext uri="{0D108BD9-81ED-4DB2-BD59-A6C34878D82A}">
                    <a16:rowId xmlns:a16="http://schemas.microsoft.com/office/drawing/2014/main" val="1113766098"/>
                  </a:ext>
                </a:extLst>
              </a:tr>
              <a:tr h="131580">
                <a:tc>
                  <a:txBody>
                    <a:bodyPr/>
                    <a:lstStyle/>
                    <a:p>
                      <a:pPr algn="ctr" fontAlgn="b"/>
                      <a:r>
                        <a:rPr lang="en-IN" sz="800" b="0" i="0" u="none" strike="noStrike">
                          <a:solidFill>
                            <a:srgbClr val="000000"/>
                          </a:solidFill>
                          <a:effectLst/>
                          <a:latin typeface="Calibri" panose="020F0502020204030204" pitchFamily="34" charset="0"/>
                        </a:rPr>
                        <a:t>East London</a:t>
                      </a:r>
                    </a:p>
                  </a:txBody>
                  <a:tcPr marL="5319" marR="5319" marT="5319" marB="0" anchor="b">
                    <a:lnL>
                      <a:noFill/>
                    </a:lnL>
                    <a:lnR>
                      <a:noFill/>
                    </a:lnR>
                    <a:lnT>
                      <a:noFill/>
                    </a:lnT>
                    <a:lnB>
                      <a:noFill/>
                    </a:lnB>
                  </a:tcPr>
                </a:tc>
                <a:tc>
                  <a:txBody>
                    <a:bodyPr/>
                    <a:lstStyle/>
                    <a:p>
                      <a:pPr algn="ctr" fontAlgn="b"/>
                      <a:r>
                        <a:rPr lang="en-IN" sz="800" b="0" i="0" u="none" strike="noStrike">
                          <a:solidFill>
                            <a:srgbClr val="000000"/>
                          </a:solidFill>
                          <a:effectLst/>
                          <a:latin typeface="Calibri" panose="020F0502020204030204" pitchFamily="34" charset="0"/>
                        </a:rPr>
                        <a:t>799</a:t>
                      </a:r>
                    </a:p>
                  </a:txBody>
                  <a:tcPr marL="5319" marR="5319" marT="5319" marB="0" anchor="b">
                    <a:lnL>
                      <a:noFill/>
                    </a:lnL>
                    <a:lnR>
                      <a:noFill/>
                    </a:lnR>
                    <a:lnT>
                      <a:noFill/>
                    </a:lnT>
                    <a:lnB>
                      <a:noFill/>
                    </a:lnB>
                  </a:tcPr>
                </a:tc>
                <a:extLst>
                  <a:ext uri="{0D108BD9-81ED-4DB2-BD59-A6C34878D82A}">
                    <a16:rowId xmlns:a16="http://schemas.microsoft.com/office/drawing/2014/main" val="1721071324"/>
                  </a:ext>
                </a:extLst>
              </a:tr>
              <a:tr h="131580">
                <a:tc>
                  <a:txBody>
                    <a:bodyPr/>
                    <a:lstStyle/>
                    <a:p>
                      <a:pPr algn="ctr" fontAlgn="b"/>
                      <a:r>
                        <a:rPr lang="en-IN" sz="800" b="0" i="0" u="none" strike="noStrike">
                          <a:solidFill>
                            <a:srgbClr val="000000"/>
                          </a:solidFill>
                          <a:effectLst/>
                          <a:latin typeface="Calibri" panose="020F0502020204030204" pitchFamily="34" charset="0"/>
                        </a:rPr>
                        <a:t>Bloemfontein</a:t>
                      </a:r>
                    </a:p>
                  </a:txBody>
                  <a:tcPr marL="5319" marR="5319" marT="5319" marB="0" anchor="b">
                    <a:lnL>
                      <a:noFill/>
                    </a:lnL>
                    <a:lnR>
                      <a:noFill/>
                    </a:lnR>
                    <a:lnT>
                      <a:noFill/>
                    </a:lnT>
                    <a:lnB>
                      <a:noFill/>
                    </a:lnB>
                  </a:tcPr>
                </a:tc>
                <a:tc>
                  <a:txBody>
                    <a:bodyPr/>
                    <a:lstStyle/>
                    <a:p>
                      <a:pPr algn="ctr" fontAlgn="b"/>
                      <a:r>
                        <a:rPr lang="en-IN" sz="800" b="0" i="0" u="none" strike="noStrike" dirty="0">
                          <a:solidFill>
                            <a:srgbClr val="000000"/>
                          </a:solidFill>
                          <a:effectLst/>
                          <a:latin typeface="Calibri" panose="020F0502020204030204" pitchFamily="34" charset="0"/>
                        </a:rPr>
                        <a:t>529</a:t>
                      </a:r>
                    </a:p>
                  </a:txBody>
                  <a:tcPr marL="5319" marR="5319" marT="5319" marB="0" anchor="b">
                    <a:lnL>
                      <a:noFill/>
                    </a:lnL>
                    <a:lnR>
                      <a:noFill/>
                    </a:lnR>
                    <a:lnT>
                      <a:noFill/>
                    </a:lnT>
                    <a:lnB>
                      <a:noFill/>
                    </a:lnB>
                  </a:tcPr>
                </a:tc>
                <a:extLst>
                  <a:ext uri="{0D108BD9-81ED-4DB2-BD59-A6C34878D82A}">
                    <a16:rowId xmlns:a16="http://schemas.microsoft.com/office/drawing/2014/main" val="1621534895"/>
                  </a:ext>
                </a:extLst>
              </a:tr>
            </a:tbl>
          </a:graphicData>
        </a:graphic>
      </p:graphicFrame>
    </p:spTree>
    <p:extLst>
      <p:ext uri="{BB962C8B-B14F-4D97-AF65-F5344CB8AC3E}">
        <p14:creationId xmlns:p14="http://schemas.microsoft.com/office/powerpoint/2010/main" val="1483816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FDCF7-B286-B899-93A7-779885A3E11B}"/>
              </a:ext>
            </a:extLst>
          </p:cNvPr>
          <p:cNvSpPr>
            <a:spLocks noGrp="1"/>
          </p:cNvSpPr>
          <p:nvPr>
            <p:ph idx="1"/>
          </p:nvPr>
        </p:nvSpPr>
        <p:spPr>
          <a:xfrm>
            <a:off x="838200" y="195943"/>
            <a:ext cx="10515600" cy="6410130"/>
          </a:xfrm>
        </p:spPr>
        <p:txBody>
          <a:bodyPr>
            <a:normAutofit/>
          </a:bodyPr>
          <a:lstStyle/>
          <a:p>
            <a:pPr marL="0" indent="0">
              <a:buNone/>
            </a:pPr>
            <a:r>
              <a:rPr lang="en-IN" sz="2000" b="1" dirty="0">
                <a:latin typeface="+mj-lt"/>
              </a:rPr>
              <a:t>Q10] </a:t>
            </a:r>
            <a:r>
              <a:rPr lang="en-US" sz="2000" b="1" dirty="0">
                <a:latin typeface="+mj-lt"/>
              </a:rPr>
              <a:t>Write a query to fetch the year-wise total runs scored at Eden Gardens and order it in the descending order of total runs scored.</a:t>
            </a:r>
          </a:p>
          <a:p>
            <a:pPr marL="0" indent="0">
              <a:buNone/>
            </a:pPr>
            <a:r>
              <a:rPr lang="en-US" sz="2000" dirty="0">
                <a:latin typeface="+mj-lt"/>
              </a:rPr>
              <a:t>SELECT</a:t>
            </a:r>
          </a:p>
          <a:p>
            <a:pPr marL="0" indent="0">
              <a:buNone/>
            </a:pPr>
            <a:r>
              <a:rPr lang="en-US" sz="2000" dirty="0">
                <a:latin typeface="+mj-lt"/>
              </a:rPr>
              <a:t>    EXTRACT(YEAR FROM </a:t>
            </a:r>
            <a:r>
              <a:rPr lang="en-US" sz="2000" dirty="0" err="1">
                <a:latin typeface="+mj-lt"/>
              </a:rPr>
              <a:t>m.date_column</a:t>
            </a:r>
            <a:r>
              <a:rPr lang="en-US" sz="2000" dirty="0">
                <a:latin typeface="+mj-lt"/>
              </a:rPr>
              <a:t>) AS year,</a:t>
            </a:r>
          </a:p>
          <a:p>
            <a:pPr marL="0" indent="0">
              <a:buNone/>
            </a:pPr>
            <a:r>
              <a:rPr lang="en-US" sz="2000" dirty="0">
                <a:latin typeface="+mj-lt"/>
              </a:rPr>
              <a:t>    SUM(</a:t>
            </a:r>
            <a:r>
              <a:rPr lang="en-US" sz="2000" dirty="0" err="1">
                <a:latin typeface="+mj-lt"/>
              </a:rPr>
              <a:t>d.total_runs</a:t>
            </a:r>
            <a:r>
              <a:rPr lang="en-US" sz="2000" dirty="0">
                <a:latin typeface="+mj-lt"/>
              </a:rPr>
              <a:t>) AS </a:t>
            </a:r>
            <a:r>
              <a:rPr lang="en-US" sz="2000" dirty="0" err="1">
                <a:latin typeface="+mj-lt"/>
              </a:rPr>
              <a:t>total_runs_at_eden</a:t>
            </a:r>
            <a:endParaRPr lang="en-US" sz="2000" dirty="0">
              <a:latin typeface="+mj-lt"/>
            </a:endParaRPr>
          </a:p>
          <a:p>
            <a:pPr marL="0" indent="0">
              <a:buNone/>
            </a:pPr>
            <a:r>
              <a:rPr lang="en-US" sz="2000" dirty="0">
                <a:latin typeface="+mj-lt"/>
              </a:rPr>
              <a:t>FROM</a:t>
            </a:r>
          </a:p>
          <a:p>
            <a:pPr marL="0" indent="0">
              <a:buNone/>
            </a:pPr>
            <a:r>
              <a:rPr lang="en-US" sz="2000" dirty="0">
                <a:latin typeface="+mj-lt"/>
              </a:rPr>
              <a:t>    </a:t>
            </a:r>
            <a:r>
              <a:rPr lang="en-US" sz="2000" dirty="0" err="1">
                <a:latin typeface="+mj-lt"/>
              </a:rPr>
              <a:t>IPL_Matches</a:t>
            </a:r>
            <a:r>
              <a:rPr lang="en-US" sz="2000" dirty="0">
                <a:latin typeface="+mj-lt"/>
              </a:rPr>
              <a:t> AS m</a:t>
            </a:r>
          </a:p>
          <a:p>
            <a:pPr marL="0" indent="0">
              <a:buNone/>
            </a:pPr>
            <a:r>
              <a:rPr lang="en-US" sz="2000" dirty="0">
                <a:latin typeface="+mj-lt"/>
              </a:rPr>
              <a:t>JOIN</a:t>
            </a:r>
          </a:p>
          <a:p>
            <a:pPr marL="0" indent="0">
              <a:buNone/>
            </a:pPr>
            <a:r>
              <a:rPr lang="en-US" sz="2000" dirty="0">
                <a:latin typeface="+mj-lt"/>
              </a:rPr>
              <a:t>    deliveries_v03 AS d ON m.id = d.id</a:t>
            </a:r>
          </a:p>
          <a:p>
            <a:pPr marL="0" indent="0">
              <a:buNone/>
            </a:pPr>
            <a:r>
              <a:rPr lang="en-US" sz="2000" dirty="0">
                <a:latin typeface="+mj-lt"/>
              </a:rPr>
              <a:t>WHERE</a:t>
            </a:r>
          </a:p>
          <a:p>
            <a:pPr marL="0" indent="0">
              <a:buNone/>
            </a:pPr>
            <a:r>
              <a:rPr lang="en-US" sz="2000" dirty="0">
                <a:latin typeface="+mj-lt"/>
              </a:rPr>
              <a:t>    </a:t>
            </a:r>
            <a:r>
              <a:rPr lang="en-US" sz="2000" dirty="0" err="1">
                <a:latin typeface="+mj-lt"/>
              </a:rPr>
              <a:t>m.venue</a:t>
            </a:r>
            <a:r>
              <a:rPr lang="en-US" sz="2000" dirty="0">
                <a:latin typeface="+mj-lt"/>
              </a:rPr>
              <a:t> = 'Eden Gardens'</a:t>
            </a:r>
          </a:p>
          <a:p>
            <a:pPr marL="0" indent="0">
              <a:buNone/>
            </a:pPr>
            <a:r>
              <a:rPr lang="en-US" sz="2000" dirty="0">
                <a:latin typeface="+mj-lt"/>
              </a:rPr>
              <a:t>GROUP BY</a:t>
            </a:r>
          </a:p>
          <a:p>
            <a:pPr marL="0" indent="0">
              <a:buNone/>
            </a:pPr>
            <a:r>
              <a:rPr lang="en-US" sz="2000" dirty="0">
                <a:latin typeface="+mj-lt"/>
              </a:rPr>
              <a:t>    year</a:t>
            </a:r>
          </a:p>
          <a:p>
            <a:pPr marL="0" indent="0">
              <a:buNone/>
            </a:pPr>
            <a:r>
              <a:rPr lang="en-US" sz="2000" dirty="0">
                <a:latin typeface="+mj-lt"/>
              </a:rPr>
              <a:t>ORDER BY</a:t>
            </a:r>
          </a:p>
          <a:p>
            <a:pPr marL="0" indent="0">
              <a:buNone/>
            </a:pPr>
            <a:r>
              <a:rPr lang="en-US" sz="2000" dirty="0">
                <a:latin typeface="+mj-lt"/>
              </a:rPr>
              <a:t>    </a:t>
            </a:r>
            <a:r>
              <a:rPr lang="en-US" sz="2000" dirty="0" err="1">
                <a:latin typeface="+mj-lt"/>
              </a:rPr>
              <a:t>total_runs_at_eden</a:t>
            </a:r>
            <a:r>
              <a:rPr lang="en-US" sz="2000" dirty="0">
                <a:latin typeface="+mj-lt"/>
              </a:rPr>
              <a:t> DESC;</a:t>
            </a:r>
          </a:p>
          <a:p>
            <a:pPr marL="0" indent="0">
              <a:buNone/>
            </a:pPr>
            <a:endParaRPr lang="en-IN" sz="2000" dirty="0">
              <a:latin typeface="+mj-lt"/>
            </a:endParaRPr>
          </a:p>
        </p:txBody>
      </p:sp>
      <p:pic>
        <p:nvPicPr>
          <p:cNvPr id="5" name="Picture 4">
            <a:extLst>
              <a:ext uri="{FF2B5EF4-FFF2-40B4-BE49-F238E27FC236}">
                <a16:creationId xmlns:a16="http://schemas.microsoft.com/office/drawing/2014/main" id="{F2365744-5178-9FA1-F5F0-B037A864314D}"/>
              </a:ext>
            </a:extLst>
          </p:cNvPr>
          <p:cNvPicPr>
            <a:picLocks noChangeAspect="1"/>
          </p:cNvPicPr>
          <p:nvPr/>
        </p:nvPicPr>
        <p:blipFill>
          <a:blip r:embed="rId2"/>
          <a:stretch>
            <a:fillRect/>
          </a:stretch>
        </p:blipFill>
        <p:spPr>
          <a:xfrm>
            <a:off x="6270170" y="1287624"/>
            <a:ext cx="4180115" cy="4544009"/>
          </a:xfrm>
          <a:prstGeom prst="rect">
            <a:avLst/>
          </a:prstGeom>
        </p:spPr>
      </p:pic>
    </p:spTree>
    <p:extLst>
      <p:ext uri="{BB962C8B-B14F-4D97-AF65-F5344CB8AC3E}">
        <p14:creationId xmlns:p14="http://schemas.microsoft.com/office/powerpoint/2010/main" val="3526469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D7860-4211-C44F-C867-C8042C75D497}"/>
              </a:ext>
            </a:extLst>
          </p:cNvPr>
          <p:cNvSpPr>
            <a:spLocks noGrp="1"/>
          </p:cNvSpPr>
          <p:nvPr>
            <p:ph idx="1"/>
          </p:nvPr>
        </p:nvSpPr>
        <p:spPr>
          <a:xfrm>
            <a:off x="838200" y="429208"/>
            <a:ext cx="10515600" cy="574775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800" dirty="0"/>
              <a:t>THANK YOU</a:t>
            </a:r>
          </a:p>
        </p:txBody>
      </p:sp>
    </p:spTree>
    <p:extLst>
      <p:ext uri="{BB962C8B-B14F-4D97-AF65-F5344CB8AC3E}">
        <p14:creationId xmlns:p14="http://schemas.microsoft.com/office/powerpoint/2010/main" val="172631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9D9D823-D790-709D-EEF9-4B20B8A93F22}"/>
              </a:ext>
            </a:extLst>
          </p:cNvPr>
          <p:cNvGraphicFramePr>
            <a:graphicFrameLocks noGrp="1"/>
          </p:cNvGraphicFramePr>
          <p:nvPr>
            <p:ph idx="1"/>
            <p:extLst>
              <p:ext uri="{D42A27DB-BD31-4B8C-83A1-F6EECF244321}">
                <p14:modId xmlns:p14="http://schemas.microsoft.com/office/powerpoint/2010/main" val="656880387"/>
              </p:ext>
            </p:extLst>
          </p:nvPr>
        </p:nvGraphicFramePr>
        <p:xfrm>
          <a:off x="838200" y="774700"/>
          <a:ext cx="10515600" cy="57181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483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DC6F-386D-FF08-805B-5F53A640CA3B}"/>
              </a:ext>
            </a:extLst>
          </p:cNvPr>
          <p:cNvSpPr>
            <a:spLocks noGrp="1"/>
          </p:cNvSpPr>
          <p:nvPr>
            <p:ph type="title"/>
          </p:nvPr>
        </p:nvSpPr>
        <p:spPr>
          <a:xfrm>
            <a:off x="838200" y="365126"/>
            <a:ext cx="10515600" cy="950490"/>
          </a:xfrm>
        </p:spPr>
        <p:txBody>
          <a:bodyPr>
            <a:normAutofit/>
          </a:bodyPr>
          <a:lstStyle/>
          <a:p>
            <a:r>
              <a:rPr lang="en-IN" sz="3600" b="1" dirty="0">
                <a:latin typeface="Arial" panose="020B0604020202020204" pitchFamily="34" charset="0"/>
                <a:cs typeface="Arial" panose="020B0604020202020204" pitchFamily="34" charset="0"/>
              </a:rPr>
              <a:t>[ B ] </a:t>
            </a:r>
            <a:r>
              <a:rPr lang="en-IN" sz="3600" b="1" u="sng" dirty="0">
                <a:latin typeface="Arial" panose="020B0604020202020204" pitchFamily="34" charset="0"/>
                <a:cs typeface="Arial" panose="020B0604020202020204" pitchFamily="34" charset="0"/>
              </a:rPr>
              <a:t>ANCHOR BATTERS</a:t>
            </a:r>
          </a:p>
        </p:txBody>
      </p:sp>
      <p:sp>
        <p:nvSpPr>
          <p:cNvPr id="3" name="Content Placeholder 2">
            <a:extLst>
              <a:ext uri="{FF2B5EF4-FFF2-40B4-BE49-F238E27FC236}">
                <a16:creationId xmlns:a16="http://schemas.microsoft.com/office/drawing/2014/main" id="{200D72F9-3012-195D-CF0E-B3E287A3CBDF}"/>
              </a:ext>
            </a:extLst>
          </p:cNvPr>
          <p:cNvSpPr>
            <a:spLocks noGrp="1"/>
          </p:cNvSpPr>
          <p:nvPr>
            <p:ph idx="1"/>
          </p:nvPr>
        </p:nvSpPr>
        <p:spPr>
          <a:xfrm>
            <a:off x="838200" y="1688841"/>
            <a:ext cx="10515600" cy="4488122"/>
          </a:xfrm>
        </p:spPr>
        <p:txBody>
          <a:bodyPr>
            <a:normAutofit/>
          </a:bodyPr>
          <a:lstStyle/>
          <a:p>
            <a:pPr marL="0" indent="0">
              <a:buNone/>
            </a:pPr>
            <a:r>
              <a:rPr lang="en-IN" dirty="0"/>
              <a:t>Q ] </a:t>
            </a:r>
            <a:r>
              <a:rPr lang="en-US" dirty="0"/>
              <a:t>Now you need to get 2-3 players with good Average who have played more than 2 </a:t>
            </a:r>
            <a:r>
              <a:rPr lang="en-US" dirty="0" err="1"/>
              <a:t>ipl</a:t>
            </a:r>
            <a:r>
              <a:rPr lang="en-US" dirty="0"/>
              <a:t> seasons. And to do that you have to make a list of 10 players you want to bid in the auction so that when you try to grab them in auction you should not pay the amount greater than you have in the purse for a particular player. </a:t>
            </a:r>
            <a:endParaRPr lang="en-IN" dirty="0"/>
          </a:p>
        </p:txBody>
      </p:sp>
    </p:spTree>
    <p:extLst>
      <p:ext uri="{BB962C8B-B14F-4D97-AF65-F5344CB8AC3E}">
        <p14:creationId xmlns:p14="http://schemas.microsoft.com/office/powerpoint/2010/main" val="314529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747E-6CFB-73A4-08EF-61888C5F6835}"/>
              </a:ext>
            </a:extLst>
          </p:cNvPr>
          <p:cNvSpPr>
            <a:spLocks noGrp="1"/>
          </p:cNvSpPr>
          <p:nvPr>
            <p:ph type="title"/>
          </p:nvPr>
        </p:nvSpPr>
        <p:spPr>
          <a:xfrm>
            <a:off x="838200" y="365126"/>
            <a:ext cx="10515600" cy="409316"/>
          </a:xfrm>
        </p:spPr>
        <p:txBody>
          <a:bodyPr>
            <a:normAutofit/>
          </a:bodyPr>
          <a:lstStyle/>
          <a:p>
            <a:r>
              <a:rPr lang="en-IN" sz="2000" b="1" dirty="0"/>
              <a:t>Query:-</a:t>
            </a:r>
          </a:p>
        </p:txBody>
      </p:sp>
      <p:sp>
        <p:nvSpPr>
          <p:cNvPr id="3" name="Content Placeholder 2">
            <a:extLst>
              <a:ext uri="{FF2B5EF4-FFF2-40B4-BE49-F238E27FC236}">
                <a16:creationId xmlns:a16="http://schemas.microsoft.com/office/drawing/2014/main" id="{DCA3847F-8752-B625-0FFC-A11E9ED314EF}"/>
              </a:ext>
            </a:extLst>
          </p:cNvPr>
          <p:cNvSpPr>
            <a:spLocks noGrp="1"/>
          </p:cNvSpPr>
          <p:nvPr>
            <p:ph idx="1"/>
          </p:nvPr>
        </p:nvSpPr>
        <p:spPr>
          <a:xfrm>
            <a:off x="838200" y="774442"/>
            <a:ext cx="10515600" cy="5831631"/>
          </a:xfrm>
        </p:spPr>
        <p:txBody>
          <a:bodyPr>
            <a:normAutofit fontScale="70000" lnSpcReduction="20000"/>
          </a:bodyPr>
          <a:lstStyle/>
          <a:p>
            <a:pPr marL="0" indent="0">
              <a:buNone/>
            </a:pPr>
            <a:r>
              <a:rPr lang="en-IN" dirty="0"/>
              <a:t>SELECT</a:t>
            </a:r>
          </a:p>
          <a:p>
            <a:pPr marL="0" indent="0">
              <a:buNone/>
            </a:pPr>
            <a:r>
              <a:rPr lang="en-IN" dirty="0"/>
              <a:t>    </a:t>
            </a:r>
            <a:r>
              <a:rPr lang="en-IN" dirty="0" err="1"/>
              <a:t>b.batsman,sum</a:t>
            </a:r>
            <a:r>
              <a:rPr lang="en-IN" dirty="0"/>
              <a:t>(</a:t>
            </a:r>
            <a:r>
              <a:rPr lang="en-IN" dirty="0" err="1"/>
              <a:t>b.batsman_runs</a:t>
            </a:r>
            <a:r>
              <a:rPr lang="en-IN" dirty="0"/>
              <a:t>)as </a:t>
            </a:r>
            <a:r>
              <a:rPr lang="en-IN" dirty="0" err="1"/>
              <a:t>sum_runs,sum</a:t>
            </a:r>
            <a:r>
              <a:rPr lang="en-IN" dirty="0"/>
              <a:t>(</a:t>
            </a:r>
            <a:r>
              <a:rPr lang="en-IN" dirty="0" err="1"/>
              <a:t>b.is_wicket</a:t>
            </a:r>
            <a:r>
              <a:rPr lang="en-IN" dirty="0"/>
              <a:t>)as dismissed,</a:t>
            </a:r>
          </a:p>
          <a:p>
            <a:pPr marL="0" indent="0">
              <a:buNone/>
            </a:pPr>
            <a:r>
              <a:rPr lang="en-IN" dirty="0"/>
              <a:t>	SUM(</a:t>
            </a:r>
            <a:r>
              <a:rPr lang="en-IN" dirty="0" err="1"/>
              <a:t>b.batsman_runs</a:t>
            </a:r>
            <a:r>
              <a:rPr lang="en-IN" dirty="0"/>
              <a:t>) / NULLIF(SUM(</a:t>
            </a:r>
            <a:r>
              <a:rPr lang="en-IN" dirty="0" err="1"/>
              <a:t>b.is_wicket</a:t>
            </a:r>
            <a:r>
              <a:rPr lang="en-IN" dirty="0"/>
              <a:t>),0) as Average,</a:t>
            </a:r>
          </a:p>
          <a:p>
            <a:pPr marL="0" indent="0">
              <a:buNone/>
            </a:pPr>
            <a:r>
              <a:rPr lang="en-IN" dirty="0"/>
              <a:t>	count(distinct extract(year from </a:t>
            </a:r>
            <a:r>
              <a:rPr lang="en-IN" dirty="0" err="1"/>
              <a:t>date_column</a:t>
            </a:r>
            <a:r>
              <a:rPr lang="en-IN" dirty="0"/>
              <a:t>)) as </a:t>
            </a:r>
            <a:r>
              <a:rPr lang="en-IN" dirty="0" err="1"/>
              <a:t>ipl_season</a:t>
            </a:r>
            <a:r>
              <a:rPr lang="en-IN" dirty="0"/>
              <a:t> </a:t>
            </a:r>
          </a:p>
          <a:p>
            <a:pPr marL="0" indent="0">
              <a:buNone/>
            </a:pPr>
            <a:r>
              <a:rPr lang="en-IN" dirty="0"/>
              <a:t>FROM</a:t>
            </a:r>
          </a:p>
          <a:p>
            <a:pPr marL="0" indent="0">
              <a:buNone/>
            </a:pPr>
            <a:r>
              <a:rPr lang="en-IN" dirty="0"/>
              <a:t>    </a:t>
            </a:r>
            <a:r>
              <a:rPr lang="en-IN" dirty="0" err="1"/>
              <a:t>IPL_Ball</a:t>
            </a:r>
            <a:r>
              <a:rPr lang="en-IN" dirty="0"/>
              <a:t> as b</a:t>
            </a:r>
          </a:p>
          <a:p>
            <a:pPr marL="0" indent="0">
              <a:buNone/>
            </a:pPr>
            <a:r>
              <a:rPr lang="en-IN" dirty="0"/>
              <a:t>JOIN</a:t>
            </a:r>
          </a:p>
          <a:p>
            <a:pPr marL="0" indent="0">
              <a:buNone/>
            </a:pPr>
            <a:r>
              <a:rPr lang="en-IN" dirty="0"/>
              <a:t>    </a:t>
            </a:r>
            <a:r>
              <a:rPr lang="en-IN" dirty="0" err="1"/>
              <a:t>IPL_Matches</a:t>
            </a:r>
            <a:r>
              <a:rPr lang="en-IN" dirty="0"/>
              <a:t> m ON b.id = m.id</a:t>
            </a:r>
          </a:p>
          <a:p>
            <a:pPr marL="0" indent="0">
              <a:buNone/>
            </a:pPr>
            <a:endParaRPr lang="en-IN" dirty="0"/>
          </a:p>
          <a:p>
            <a:pPr marL="0" indent="0">
              <a:buNone/>
            </a:pPr>
            <a:r>
              <a:rPr lang="en-IN" dirty="0"/>
              <a:t>GROUP BY</a:t>
            </a:r>
          </a:p>
          <a:p>
            <a:pPr marL="0" indent="0">
              <a:buNone/>
            </a:pPr>
            <a:r>
              <a:rPr lang="en-IN" dirty="0"/>
              <a:t>    </a:t>
            </a:r>
            <a:r>
              <a:rPr lang="en-IN" dirty="0" err="1"/>
              <a:t>b.batsman</a:t>
            </a:r>
            <a:endParaRPr lang="en-IN" dirty="0"/>
          </a:p>
          <a:p>
            <a:pPr marL="0" indent="0">
              <a:buNone/>
            </a:pPr>
            <a:r>
              <a:rPr lang="en-IN" dirty="0"/>
              <a:t>HAVING</a:t>
            </a:r>
          </a:p>
          <a:p>
            <a:pPr marL="0" indent="0">
              <a:buNone/>
            </a:pPr>
            <a:r>
              <a:rPr lang="en-IN" dirty="0"/>
              <a:t>    count(distinct extract(year from </a:t>
            </a:r>
            <a:r>
              <a:rPr lang="en-IN" dirty="0" err="1"/>
              <a:t>date_column</a:t>
            </a:r>
            <a:r>
              <a:rPr lang="en-IN" dirty="0"/>
              <a:t>))&gt;2</a:t>
            </a:r>
          </a:p>
          <a:p>
            <a:pPr marL="0" indent="0">
              <a:buNone/>
            </a:pPr>
            <a:r>
              <a:rPr lang="en-IN" dirty="0"/>
              <a:t>ORDER BY</a:t>
            </a:r>
          </a:p>
          <a:p>
            <a:pPr marL="0" indent="0">
              <a:buNone/>
            </a:pPr>
            <a:r>
              <a:rPr lang="en-IN" dirty="0"/>
              <a:t>    Average DESC</a:t>
            </a:r>
          </a:p>
          <a:p>
            <a:pPr marL="0" indent="0">
              <a:buNone/>
            </a:pPr>
            <a:r>
              <a:rPr lang="en-IN" dirty="0"/>
              <a:t>LIMIT</a:t>
            </a:r>
          </a:p>
          <a:p>
            <a:pPr marL="0" indent="0">
              <a:buNone/>
            </a:pPr>
            <a:r>
              <a:rPr lang="en-IN" dirty="0"/>
              <a:t>    10;</a:t>
            </a:r>
          </a:p>
        </p:txBody>
      </p:sp>
    </p:spTree>
    <p:extLst>
      <p:ext uri="{BB962C8B-B14F-4D97-AF65-F5344CB8AC3E}">
        <p14:creationId xmlns:p14="http://schemas.microsoft.com/office/powerpoint/2010/main" val="13479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654-2834-B042-EB3E-EB13C5E000D6}"/>
              </a:ext>
            </a:extLst>
          </p:cNvPr>
          <p:cNvSpPr>
            <a:spLocks noGrp="1"/>
          </p:cNvSpPr>
          <p:nvPr>
            <p:ph type="title"/>
          </p:nvPr>
        </p:nvSpPr>
        <p:spPr>
          <a:xfrm>
            <a:off x="838200" y="365126"/>
            <a:ext cx="10515600" cy="903838"/>
          </a:xfrm>
        </p:spPr>
        <p:txBody>
          <a:bodyPr>
            <a:normAutofit/>
          </a:bodyPr>
          <a:lstStyle/>
          <a:p>
            <a:r>
              <a:rPr lang="en-IN" sz="3600" b="1" dirty="0"/>
              <a:t>OUTPUT:- Top 10 Anchor Batters</a:t>
            </a:r>
          </a:p>
        </p:txBody>
      </p:sp>
      <p:pic>
        <p:nvPicPr>
          <p:cNvPr id="5" name="Content Placeholder 4">
            <a:extLst>
              <a:ext uri="{FF2B5EF4-FFF2-40B4-BE49-F238E27FC236}">
                <a16:creationId xmlns:a16="http://schemas.microsoft.com/office/drawing/2014/main" id="{C049AFE0-4D0B-1111-1B10-30D786B3F5D6}"/>
              </a:ext>
            </a:extLst>
          </p:cNvPr>
          <p:cNvPicPr>
            <a:picLocks noGrp="1" noChangeAspect="1"/>
          </p:cNvPicPr>
          <p:nvPr>
            <p:ph idx="1"/>
          </p:nvPr>
        </p:nvPicPr>
        <p:blipFill>
          <a:blip r:embed="rId2"/>
          <a:stretch>
            <a:fillRect/>
          </a:stretch>
        </p:blipFill>
        <p:spPr>
          <a:xfrm>
            <a:off x="1054359" y="1455575"/>
            <a:ext cx="8770775" cy="4049486"/>
          </a:xfrm>
        </p:spPr>
      </p:pic>
    </p:spTree>
    <p:extLst>
      <p:ext uri="{BB962C8B-B14F-4D97-AF65-F5344CB8AC3E}">
        <p14:creationId xmlns:p14="http://schemas.microsoft.com/office/powerpoint/2010/main" val="83968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9DE0E92-E765-D4B9-26E6-B70745D1F020}"/>
              </a:ext>
            </a:extLst>
          </p:cNvPr>
          <p:cNvGraphicFramePr>
            <a:graphicFrameLocks/>
          </p:cNvGraphicFramePr>
          <p:nvPr>
            <p:extLst>
              <p:ext uri="{D42A27DB-BD31-4B8C-83A1-F6EECF244321}">
                <p14:modId xmlns:p14="http://schemas.microsoft.com/office/powerpoint/2010/main" val="2885591002"/>
              </p:ext>
            </p:extLst>
          </p:nvPr>
        </p:nvGraphicFramePr>
        <p:xfrm>
          <a:off x="867359" y="628651"/>
          <a:ext cx="9451910" cy="56664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207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2949</Words>
  <Application>Microsoft Office PowerPoint</Application>
  <PresentationFormat>Widescreen</PresentationFormat>
  <Paragraphs>429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Algerian</vt:lpstr>
      <vt:lpstr>Arial</vt:lpstr>
      <vt:lpstr>Calibri</vt:lpstr>
      <vt:lpstr>Calibri Light</vt:lpstr>
      <vt:lpstr>Söhne</vt:lpstr>
      <vt:lpstr>Office Theme</vt:lpstr>
      <vt:lpstr>   </vt:lpstr>
      <vt:lpstr>TASK 1:- Bidding on batters</vt:lpstr>
      <vt:lpstr>PowerPoint Presentation</vt:lpstr>
      <vt:lpstr>OUTPUT:-  Top 10 Aggressive Batters</vt:lpstr>
      <vt:lpstr>PowerPoint Presentation</vt:lpstr>
      <vt:lpstr>[ B ] ANCHOR BATTERS</vt:lpstr>
      <vt:lpstr>Query:-</vt:lpstr>
      <vt:lpstr>OUTPUT:- Top 10 Anchor Batters</vt:lpstr>
      <vt:lpstr>PowerPoint Presentation</vt:lpstr>
      <vt:lpstr>[ C ] HARD HITTERS</vt:lpstr>
      <vt:lpstr>Query:-</vt:lpstr>
      <vt:lpstr>PowerPoint Presentation</vt:lpstr>
      <vt:lpstr>OUTPUT:- Top 10 Hard Hitters</vt:lpstr>
      <vt:lpstr>PowerPoint Presentation</vt:lpstr>
      <vt:lpstr>TASK 2:- BIDDING ON BOWLERS</vt:lpstr>
      <vt:lpstr>Query:-</vt:lpstr>
      <vt:lpstr>OUTPUT:- Top 10 Economy Bowlers</vt:lpstr>
      <vt:lpstr>PowerPoint Presentation</vt:lpstr>
      <vt:lpstr>[ B ] STRIKE RATE BOWLERS</vt:lpstr>
      <vt:lpstr>Query:-</vt:lpstr>
      <vt:lpstr>OUTPUT:- Top 10 Strike Rate Bowlers</vt:lpstr>
      <vt:lpstr>PowerPoint Presentation</vt:lpstr>
      <vt:lpstr>TASK 3:- ALL-ROUNDERS</vt:lpstr>
      <vt:lpstr>Query:-</vt:lpstr>
      <vt:lpstr>PowerPoint Presentation</vt:lpstr>
      <vt:lpstr>OUTPUT:- Top 10 All- Rounders</vt:lpstr>
      <vt:lpstr>PowerPoint Presentation</vt:lpstr>
      <vt:lpstr>TASK 4:- WICKETKEEPER </vt:lpstr>
      <vt:lpstr>PowerPoint Presentation</vt:lpstr>
      <vt:lpstr>Final query</vt:lpstr>
      <vt:lpstr>PowerPoint Presentation</vt:lpstr>
      <vt:lpstr>OUTPUT:- Top 10 wicketkeepers</vt:lpstr>
      <vt:lpstr>PowerPoint Presentation</vt:lpstr>
      <vt:lpstr>TASK 5 Additional Questions for Final Assessment </vt:lpstr>
      <vt:lpstr>Queries to create “IPL_Matches” Table.</vt:lpstr>
      <vt:lpstr>Additional Questions for Final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negi01tanisha@gmail.com</dc:creator>
  <cp:lastModifiedBy>negi01tanisha@gmail.com</cp:lastModifiedBy>
  <cp:revision>3</cp:revision>
  <dcterms:created xsi:type="dcterms:W3CDTF">2023-08-18T06:18:26Z</dcterms:created>
  <dcterms:modified xsi:type="dcterms:W3CDTF">2024-05-07T08:43:56Z</dcterms:modified>
</cp:coreProperties>
</file>