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Inter Medium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InterMedium-bold.fntdata"/><Relationship Id="rId14" Type="http://schemas.openxmlformats.org/officeDocument/2006/relationships/slide" Target="slides/slide10.xml"/><Relationship Id="rId36" Type="http://schemas.openxmlformats.org/officeDocument/2006/relationships/font" Target="fonts/InterMedium-regular.fntdata"/><Relationship Id="rId17" Type="http://schemas.openxmlformats.org/officeDocument/2006/relationships/slide" Target="slides/slide13.xml"/><Relationship Id="rId39" Type="http://schemas.openxmlformats.org/officeDocument/2006/relationships/font" Target="fonts/Inter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Inter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8300ce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8300ce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aa7f6c14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aa7f6c14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aa7f6c1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aa7f6c1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aa7f6c1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aa7f6c1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aa7f6c1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aa7f6c1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aa7f6c1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aa7f6c1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aa7f6c14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aa7f6c14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aa7f6c1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aa7f6c1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aa7f6c1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aa7f6c1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aa7f6c14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aa7f6c14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aa7f6c1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aa7f6c1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8300ce3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8300ce3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7e906a12e_0_14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7e906a12e_0_14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a9633a7f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a9633a7f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aa7f6c1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aa7f6c1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aa7f6c1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aa7f6c1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a7f6c1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a7f6c1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2" type="title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3" type="title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5" type="title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6" type="title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4709525" y="445775"/>
            <a:ext cx="3721200" cy="4251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488849" y="2398525"/>
            <a:ext cx="49419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13225" y="2588075"/>
            <a:ext cx="2505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subTitle"/>
          </p:nvPr>
        </p:nvSpPr>
        <p:spPr>
          <a:xfrm>
            <a:off x="3319390" y="2588075"/>
            <a:ext cx="2505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subTitle"/>
          </p:nvPr>
        </p:nvSpPr>
        <p:spPr>
          <a:xfrm>
            <a:off x="5925555" y="2588075"/>
            <a:ext cx="2505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4" type="subTitle"/>
          </p:nvPr>
        </p:nvSpPr>
        <p:spPr>
          <a:xfrm>
            <a:off x="713225" y="1987175"/>
            <a:ext cx="25053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5" type="subTitle"/>
          </p:nvPr>
        </p:nvSpPr>
        <p:spPr>
          <a:xfrm>
            <a:off x="3319390" y="1987175"/>
            <a:ext cx="25053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6" type="subTitle"/>
          </p:nvPr>
        </p:nvSpPr>
        <p:spPr>
          <a:xfrm>
            <a:off x="5925555" y="1987175"/>
            <a:ext cx="25053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hasCustomPrompt="1" idx="7" type="title"/>
          </p:nvPr>
        </p:nvSpPr>
        <p:spPr>
          <a:xfrm>
            <a:off x="3319390" y="1556080"/>
            <a:ext cx="734700" cy="43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/>
          <p:nvPr>
            <p:ph hasCustomPrompt="1" idx="8" type="title"/>
          </p:nvPr>
        </p:nvSpPr>
        <p:spPr>
          <a:xfrm>
            <a:off x="713225" y="1556083"/>
            <a:ext cx="734700" cy="43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/>
          <p:nvPr>
            <p:ph hasCustomPrompt="1" idx="9" type="title"/>
          </p:nvPr>
        </p:nvSpPr>
        <p:spPr>
          <a:xfrm>
            <a:off x="5925555" y="1556080"/>
            <a:ext cx="734700" cy="43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713236" y="1841263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subTitle"/>
          </p:nvPr>
        </p:nvSpPr>
        <p:spPr>
          <a:xfrm>
            <a:off x="4398464" y="1841263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3" type="subTitle"/>
          </p:nvPr>
        </p:nvSpPr>
        <p:spPr>
          <a:xfrm>
            <a:off x="713236" y="3457887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4" type="subTitle"/>
          </p:nvPr>
        </p:nvSpPr>
        <p:spPr>
          <a:xfrm>
            <a:off x="4398464" y="3457887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5" type="subTitle"/>
          </p:nvPr>
        </p:nvSpPr>
        <p:spPr>
          <a:xfrm>
            <a:off x="713236" y="1240363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6" type="subTitle"/>
          </p:nvPr>
        </p:nvSpPr>
        <p:spPr>
          <a:xfrm>
            <a:off x="713236" y="2857000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7" type="subTitle"/>
          </p:nvPr>
        </p:nvSpPr>
        <p:spPr>
          <a:xfrm>
            <a:off x="4398441" y="1240363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8" type="subTitle"/>
          </p:nvPr>
        </p:nvSpPr>
        <p:spPr>
          <a:xfrm>
            <a:off x="4398441" y="2857000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/>
          <p:nvPr>
            <p:ph hasCustomPrompt="1" type="title"/>
          </p:nvPr>
        </p:nvSpPr>
        <p:spPr>
          <a:xfrm>
            <a:off x="713213" y="1961151"/>
            <a:ext cx="3492600" cy="80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713213" y="2685345"/>
            <a:ext cx="3492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hasCustomPrompt="1" idx="2" type="title"/>
          </p:nvPr>
        </p:nvSpPr>
        <p:spPr>
          <a:xfrm>
            <a:off x="713222" y="615705"/>
            <a:ext cx="52413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/>
          <p:nvPr>
            <p:ph idx="3" type="subTitle"/>
          </p:nvPr>
        </p:nvSpPr>
        <p:spPr>
          <a:xfrm>
            <a:off x="713222" y="1493803"/>
            <a:ext cx="5241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hasCustomPrompt="1" idx="4" type="title"/>
          </p:nvPr>
        </p:nvSpPr>
        <p:spPr>
          <a:xfrm>
            <a:off x="713213" y="3121801"/>
            <a:ext cx="3492600" cy="80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/>
          <p:nvPr>
            <p:ph idx="5" type="subTitle"/>
          </p:nvPr>
        </p:nvSpPr>
        <p:spPr>
          <a:xfrm>
            <a:off x="713213" y="3845995"/>
            <a:ext cx="3492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2376" y="1861301"/>
            <a:ext cx="4131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2376" y="984098"/>
            <a:ext cx="1235700" cy="87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2374" y="3431199"/>
            <a:ext cx="413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713225" y="539506"/>
            <a:ext cx="44481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713225" y="1423672"/>
            <a:ext cx="4448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/>
        </p:nvSpPr>
        <p:spPr>
          <a:xfrm>
            <a:off x="713225" y="3164478"/>
            <a:ext cx="309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icons, infographics &amp; images by </a:t>
            </a:r>
            <a:r>
              <a:rPr b="1"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0225"/>
            <a:ext cx="770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20000" y="3318362"/>
            <a:ext cx="4661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719975" y="1734787"/>
            <a:ext cx="4661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719975" y="1379888"/>
            <a:ext cx="4661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719975" y="2963463"/>
            <a:ext cx="4661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" name="Google Shape;28;p5"/>
          <p:cNvSpPr/>
          <p:nvPr>
            <p:ph idx="5" type="pic"/>
          </p:nvPr>
        </p:nvSpPr>
        <p:spPr>
          <a:xfrm>
            <a:off x="5696375" y="1379900"/>
            <a:ext cx="2727600" cy="286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4709525" y="445775"/>
            <a:ext cx="3721200" cy="425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IntelliSync</a:t>
            </a: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713226" y="2642172"/>
            <a:ext cx="6350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Smart Traffic Management System</a:t>
            </a:r>
            <a:endParaRPr sz="2700"/>
          </a:p>
        </p:txBody>
      </p:sp>
      <p:sp>
        <p:nvSpPr>
          <p:cNvPr id="128" name="Google Shape;128;p24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756525" y="3271400"/>
            <a:ext cx="53646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Kunj Goel &amp; Tanisha Jauhari [21BCT0038 &amp; 21BCE3566]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075" y="276950"/>
            <a:ext cx="6880124" cy="436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1" type="subTitle"/>
          </p:nvPr>
        </p:nvSpPr>
        <p:spPr>
          <a:xfrm>
            <a:off x="461900" y="593025"/>
            <a:ext cx="83934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Hardware Architecture: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Distributed sensing design with centralized processing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Metal detectors strategically positioned at intersection approaches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Camera mounted centrally with servo for multi-directional viewing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LEDs positioned for optimal visibility to approaching vehicles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Serial communication between ESP32 and laptop for count data exchange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WiFi streaming from ESP32-CAM to laptop for video processing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" type="subTitle"/>
          </p:nvPr>
        </p:nvSpPr>
        <p:spPr>
          <a:xfrm>
            <a:off x="865900" y="593025"/>
            <a:ext cx="75939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Firmware Aspects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Software Components: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ESP32 Main Controller Firmware: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Sensor polling and threshold detection (analogRead &gt; 1020)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LED control for traffic signaling (Red, Yellow, Green)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Servo positioning control for camera direction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Decision algorithm for priority-based signaling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Serial communication with laptop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" type="subTitle"/>
          </p:nvPr>
        </p:nvSpPr>
        <p:spPr>
          <a:xfrm>
            <a:off x="736025" y="593025"/>
            <a:ext cx="81192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ESP32-CAM Firmware: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Camera initialization and configuration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WiFi connectivity and server setup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JPEG image streaming to laptop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Computer Vision Software (Python):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Video stream capture from ESP32-CAM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Frame processing and vehicle detection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Count data formatting and transmission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Serial communication with ESP32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" type="subTitle"/>
          </p:nvPr>
        </p:nvSpPr>
        <p:spPr>
          <a:xfrm>
            <a:off x="533025" y="1108325"/>
            <a:ext cx="8290500" cy="24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Key Algorithms: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Direction prioritization based on vehicle counts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Sort algorithm for traffic density ranking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Traffic signal timing allocation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Threshold-based vehicle detection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Fault detection and recovery procedures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1282500" y="1428324"/>
            <a:ext cx="52119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Future Scope</a:t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569200" y="597475"/>
            <a:ext cx="81072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Future Scope: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Integration of advanced machine learning models (YOLO, Faster R-CNN)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Edge computing implementation for reduced dependency on external processing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Vehicle classification for different priority assignments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Inter-junction communication for corridor-level optimization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Pedestrian detection and crossing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Energy optimization with solar power integration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Comprehensive traffic analytics dashboard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1265150" y="1203225"/>
            <a:ext cx="52119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Conclusion</a:t>
            </a:r>
            <a:endParaRPr/>
          </a:p>
        </p:txBody>
      </p:sp>
      <p:sp>
        <p:nvSpPr>
          <p:cNvPr id="255" name="Google Shape;255;p40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idx="1" type="subTitle"/>
          </p:nvPr>
        </p:nvSpPr>
        <p:spPr>
          <a:xfrm>
            <a:off x="569200" y="597475"/>
            <a:ext cx="81072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Conclusion: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ISTMS offers a viable solution to urban traffic congestion using readily available components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Multi-modal approach addresses critical reliability issues in existing smart traffic systems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Adaptive control provides significant improvements over traditional timer-based signals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Modular architecture ensures easy maintenance, updates, and scalability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Practical implementation path for cities seeking cost-effective traffic management solutions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693150" y="1762050"/>
            <a:ext cx="77577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Thank You</a:t>
            </a:r>
            <a:endParaRPr sz="8100"/>
          </a:p>
        </p:txBody>
      </p:sp>
      <p:sp>
        <p:nvSpPr>
          <p:cNvPr id="269" name="Google Shape;269;p42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713225" y="1400863"/>
            <a:ext cx="57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38" name="Google Shape;138;p25"/>
          <p:cNvSpPr txBox="1"/>
          <p:nvPr>
            <p:ph idx="3" type="title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713225" y="2472438"/>
            <a:ext cx="57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40" name="Google Shape;140;p25"/>
          <p:cNvSpPr txBox="1"/>
          <p:nvPr>
            <p:ph idx="5" type="title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713225" y="3544013"/>
            <a:ext cx="5778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introduction</a:t>
            </a:r>
            <a:endParaRPr/>
          </a:p>
        </p:txBody>
      </p:sp>
      <p:sp>
        <p:nvSpPr>
          <p:cNvPr id="143" name="Google Shape;143;p25"/>
          <p:cNvSpPr txBox="1"/>
          <p:nvPr>
            <p:ph idx="8" type="subTitle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 and solution</a:t>
            </a:r>
            <a:endParaRPr/>
          </a:p>
        </p:txBody>
      </p:sp>
      <p:sp>
        <p:nvSpPr>
          <p:cNvPr id="144" name="Google Shape;144;p25"/>
          <p:cNvSpPr txBox="1"/>
          <p:nvPr>
            <p:ph idx="13" type="subTitle"/>
          </p:nvPr>
        </p:nvSpPr>
        <p:spPr>
          <a:xfrm>
            <a:off x="1214825" y="3544025"/>
            <a:ext cx="2880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Project Flow: How It Works</a:t>
            </a:r>
            <a:endParaRPr/>
          </a:p>
        </p:txBody>
      </p:sp>
      <p:sp>
        <p:nvSpPr>
          <p:cNvPr id="145" name="Google Shape;145;p25"/>
          <p:cNvSpPr txBox="1"/>
          <p:nvPr>
            <p:ph idx="14" type="subTitle"/>
          </p:nvPr>
        </p:nvSpPr>
        <p:spPr>
          <a:xfrm>
            <a:off x="4799202" y="1401206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6" name="Google Shape;146;p25"/>
          <p:cNvSpPr txBox="1"/>
          <p:nvPr>
            <p:ph idx="15" type="subTitle"/>
          </p:nvPr>
        </p:nvSpPr>
        <p:spPr>
          <a:xfrm>
            <a:off x="4799202" y="2477196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1343101" y="1081976"/>
            <a:ext cx="4131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introduction</a:t>
            </a:r>
            <a:endParaRPr/>
          </a:p>
        </p:txBody>
      </p:sp>
      <p:sp>
        <p:nvSpPr>
          <p:cNvPr id="155" name="Google Shape;155;p26"/>
          <p:cNvSpPr txBox="1"/>
          <p:nvPr>
            <p:ph idx="2" type="title"/>
          </p:nvPr>
        </p:nvSpPr>
        <p:spPr>
          <a:xfrm>
            <a:off x="713701" y="1081973"/>
            <a:ext cx="1235700" cy="8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596700" y="389600"/>
            <a:ext cx="3859800" cy="4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Project Summary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Smart traffic management system combining metal detection and computer vision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Core Innovation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Fault-tolerant architecture ensuring reliable operation even when individual sensing components fail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Features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Real-time adaptation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Priority-based signaling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Minimal infrastructure modifications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Multi-sensor verification</a:t>
            </a:r>
            <a:endParaRPr sz="1700"/>
          </a:p>
        </p:txBody>
      </p:sp>
      <p:sp>
        <p:nvSpPr>
          <p:cNvPr id="163" name="Google Shape;163;p27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450" y="1046051"/>
            <a:ext cx="4117249" cy="274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343100" y="1081974"/>
            <a:ext cx="52119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Understanding the Problem &amp; the Solution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3" type="subTitle"/>
          </p:nvPr>
        </p:nvSpPr>
        <p:spPr>
          <a:xfrm>
            <a:off x="406950" y="320425"/>
            <a:ext cx="6362700" cy="42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2. Understanding the Problem and Solution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Problem: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Conventional timer-based traffic signals operate regardless of actual traffic conditions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Modern systems rely on single sensing technologies (camera or sensor only)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Single-point vulnerabilities lead to complete system failures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Inefficient traffic flow increases congestion, pollution, and fuel consumption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Significant waiting time at intersections with unbalanced traffic flow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Multi-modal sensing combines metal detection with computer vision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Adaptive signal timing based on real-time traffic density measurements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Fault-tolerant design continues operation if either sensing system fails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Priority-based control algorithm allocates green time proportional to traffic volume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Modular architecture allows flexible deployment and maintenance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1343100" y="1081974"/>
            <a:ext cx="5211900" cy="29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Project Flow: How it works?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subTitle"/>
          </p:nvPr>
        </p:nvSpPr>
        <p:spPr>
          <a:xfrm>
            <a:off x="375300" y="740250"/>
            <a:ext cx="83934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Operational Workflow: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Detection Phase: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Metal sensors continuously monitor vehicle presence at all approaches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Verification Phase: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Single detection: Direct signaling (Yellow → Green)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Multiple detections: Camera rotates to each direction for visual verification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Decision Phase: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Computer vision counts vehicles in each active direction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Priority Assignment: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Directions ranked by vehicle count (highest first)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Execution Phase: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Sequential green signals allocated based on priority order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Continuous Monitoring: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System returns to detection phase after completing signal cycle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31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461900" y="593025"/>
            <a:ext cx="83934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Hardware Aspects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Core Components: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ESP32 Main Controller: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Central processing unit and decision-making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Metal Detection Sensors (×2):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One per direction, connected to ADC pins 34, 35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WS2812B RGB LEDs (×2):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Traffic signals, connected to pins 15, 4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ESP32-CAM Module: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Visual verification with OV2640 2MP camera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SG90 Servo Motor: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Camera positioning (0°, 45°, 90°, 135° for N, E, S, W)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Companion Laptop: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Runs computer vision algorithms for vehicle counting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343325" y="4851000"/>
            <a:ext cx="16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Smart Traffic Management System 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09/04/25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