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Raleway ExtraBold"/>
      <p:bold r:id="rId36"/>
      <p:boldItalic r:id="rId37"/>
    </p:embeddedFont>
    <p:embeddedFont>
      <p:font typeface="Raleway Medium"/>
      <p:regular r:id="rId38"/>
      <p:bold r:id="rId39"/>
      <p:italic r:id="rId40"/>
      <p:boldItalic r:id="rId41"/>
    </p:embeddedFont>
    <p:embeddedFont>
      <p:font typeface="PT Sans"/>
      <p:regular r:id="rId42"/>
      <p:bold r:id="rId43"/>
      <p:italic r:id="rId44"/>
      <p:boldItalic r:id="rId45"/>
    </p:embeddedFont>
    <p:embeddedFont>
      <p:font typeface="Roboto Mon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9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312A7E-2C26-4A3D-AE8A-6A16C550C30B}">
  <a:tblStyle styleId="{C5312A7E-2C26-4A3D-AE8A-6A16C550C3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9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Medium-italic.fntdata"/><Relationship Id="rId42" Type="http://schemas.openxmlformats.org/officeDocument/2006/relationships/font" Target="fonts/PTSans-regular.fntdata"/><Relationship Id="rId41" Type="http://schemas.openxmlformats.org/officeDocument/2006/relationships/font" Target="fonts/RalewayMedium-boldItalic.fntdata"/><Relationship Id="rId44" Type="http://schemas.openxmlformats.org/officeDocument/2006/relationships/font" Target="fonts/PTSans-italic.fntdata"/><Relationship Id="rId43" Type="http://schemas.openxmlformats.org/officeDocument/2006/relationships/font" Target="fonts/PTSans-bold.fntdata"/><Relationship Id="rId46" Type="http://schemas.openxmlformats.org/officeDocument/2006/relationships/font" Target="fonts/RobotoMono-regular.fntdata"/><Relationship Id="rId45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ono-italic.fntdata"/><Relationship Id="rId47" Type="http://schemas.openxmlformats.org/officeDocument/2006/relationships/font" Target="fonts/RobotoMono-bold.fntdata"/><Relationship Id="rId49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Raleway-bold.fntdata"/><Relationship Id="rId32" Type="http://schemas.openxmlformats.org/officeDocument/2006/relationships/font" Target="fonts/Raleway-regular.fntdata"/><Relationship Id="rId35" Type="http://schemas.openxmlformats.org/officeDocument/2006/relationships/font" Target="fonts/Raleway-boldItalic.fntdata"/><Relationship Id="rId34" Type="http://schemas.openxmlformats.org/officeDocument/2006/relationships/font" Target="fonts/Raleway-italic.fntdata"/><Relationship Id="rId37" Type="http://schemas.openxmlformats.org/officeDocument/2006/relationships/font" Target="fonts/RalewayExtraBold-boldItalic.fntdata"/><Relationship Id="rId36" Type="http://schemas.openxmlformats.org/officeDocument/2006/relationships/font" Target="fonts/RalewayExtraBold-bold.fntdata"/><Relationship Id="rId39" Type="http://schemas.openxmlformats.org/officeDocument/2006/relationships/font" Target="fonts/RalewayMedium-bold.fntdata"/><Relationship Id="rId38" Type="http://schemas.openxmlformats.org/officeDocument/2006/relationships/font" Target="fonts/RalewayMedium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2c0d91f71_7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2c0d91f71_7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2c0d91f71_7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2c0d91f71_7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2c0d91f71_7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2c0d91f71_7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2c0d91f71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52c0d91f71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2c0d91f71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2c0d91f71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2c0d91f71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2c0d91f71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2c0d91f71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2c0d91f71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2c0d91f71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2c0d91f71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2c0d91f71_7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2c0d91f71_7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2c0d91f71_7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2c0d91f71_7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2c0d91f71_7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2c0d91f71_7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2c0d91f71_7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2c0d91f71_7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2c0d91f71_7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2c0d91f71_7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49ac83b4f2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49ac83b4f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2c0d91f71_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2c0d91f71_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2c0d91f71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2c0d91f71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2c0d91f71_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2c0d91f71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2c0d91f71_7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2c0d91f71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897050"/>
            <a:ext cx="6651600" cy="15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324" y="3906950"/>
            <a:ext cx="6065400" cy="41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2617600" y="2118550"/>
            <a:ext cx="3908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2817525" y="3212000"/>
            <a:ext cx="3509100" cy="417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2" type="title"/>
          </p:nvPr>
        </p:nvSpPr>
        <p:spPr>
          <a:xfrm>
            <a:off x="720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4" type="title"/>
          </p:nvPr>
        </p:nvSpPr>
        <p:spPr>
          <a:xfrm>
            <a:off x="720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5" type="title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6" type="title"/>
          </p:nvPr>
        </p:nvSpPr>
        <p:spPr>
          <a:xfrm>
            <a:off x="720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4572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607100" y="1762373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8" type="subTitle"/>
          </p:nvPr>
        </p:nvSpPr>
        <p:spPr>
          <a:xfrm>
            <a:off x="1607100" y="2852736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9" type="subTitle"/>
          </p:nvPr>
        </p:nvSpPr>
        <p:spPr>
          <a:xfrm>
            <a:off x="1607100" y="39430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3" type="subTitle"/>
          </p:nvPr>
        </p:nvSpPr>
        <p:spPr>
          <a:xfrm>
            <a:off x="5459100" y="1762373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4" type="subTitle"/>
          </p:nvPr>
        </p:nvSpPr>
        <p:spPr>
          <a:xfrm>
            <a:off x="5459100" y="2852736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5" type="subTitle"/>
          </p:nvPr>
        </p:nvSpPr>
        <p:spPr>
          <a:xfrm>
            <a:off x="5459100" y="39430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2" name="Google Shape;92;p13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7" name="Google Shape;97;p13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3718663" y="959100"/>
            <a:ext cx="2872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3718675" y="2167200"/>
            <a:ext cx="4142400" cy="20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102" name="Google Shape;102;p14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103" name="Google Shape;103;p14"/>
            <p:cNvSpPr/>
            <p:nvPr/>
          </p:nvSpPr>
          <p:spPr>
            <a:xfrm flipH="1" rot="10800000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flipH="1" rot="10800000">
              <a:off x="843077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flipH="1" rot="10800000"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997325" y="1045900"/>
            <a:ext cx="4433700" cy="14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3997325" y="2430553"/>
            <a:ext cx="44337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5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" name="Google Shape;113;p15"/>
          <p:cNvGrpSpPr/>
          <p:nvPr/>
        </p:nvGrpSpPr>
        <p:grpSpPr>
          <a:xfrm>
            <a:off x="0" y="0"/>
            <a:ext cx="713100" cy="5143500"/>
            <a:chOff x="0" y="0"/>
            <a:chExt cx="713100" cy="5143500"/>
          </a:xfrm>
        </p:grpSpPr>
        <p:sp>
          <p:nvSpPr>
            <p:cNvPr id="114" name="Google Shape;114;p15"/>
            <p:cNvSpPr/>
            <p:nvPr/>
          </p:nvSpPr>
          <p:spPr>
            <a:xfrm flipH="1" rot="10800000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flipH="1" rot="10800000">
              <a:off x="0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7" name="Google Shape;117;p15"/>
          <p:cNvSpPr/>
          <p:nvPr/>
        </p:nvSpPr>
        <p:spPr>
          <a:xfrm flipH="1" rot="10800000">
            <a:off x="8430775" y="0"/>
            <a:ext cx="713100" cy="85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26177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713225" y="539504"/>
            <a:ext cx="419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713225" y="1237654"/>
            <a:ext cx="41955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2" name="Google Shape;122;p16"/>
          <p:cNvGrpSpPr/>
          <p:nvPr/>
        </p:nvGrpSpPr>
        <p:grpSpPr>
          <a:xfrm>
            <a:off x="0" y="4662000"/>
            <a:ext cx="9144000" cy="481500"/>
            <a:chOff x="0" y="4662000"/>
            <a:chExt cx="9144000" cy="481500"/>
          </a:xfrm>
        </p:grpSpPr>
        <p:sp>
          <p:nvSpPr>
            <p:cNvPr id="123" name="Google Shape;123;p16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0" y="4662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6" name="Google Shape;126;p1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13225" y="666225"/>
            <a:ext cx="69231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9" name="Google Shape;129;p17"/>
          <p:cNvGrpSpPr/>
          <p:nvPr/>
        </p:nvGrpSpPr>
        <p:grpSpPr>
          <a:xfrm>
            <a:off x="0" y="0"/>
            <a:ext cx="9144000" cy="481500"/>
            <a:chOff x="0" y="4662000"/>
            <a:chExt cx="9144000" cy="481500"/>
          </a:xfrm>
        </p:grpSpPr>
        <p:sp>
          <p:nvSpPr>
            <p:cNvPr id="130" name="Google Shape;130;p17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0" y="4662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3" name="Google Shape;133;p17"/>
          <p:cNvSpPr/>
          <p:nvPr/>
        </p:nvSpPr>
        <p:spPr>
          <a:xfrm>
            <a:off x="713225" y="476431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713225" y="1558450"/>
            <a:ext cx="69519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713225" y="2785400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2" type="subTitle"/>
          </p:nvPr>
        </p:nvSpPr>
        <p:spPr>
          <a:xfrm>
            <a:off x="3231361" y="2785400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3" type="subTitle"/>
          </p:nvPr>
        </p:nvSpPr>
        <p:spPr>
          <a:xfrm>
            <a:off x="5749496" y="2785400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>
            <a:off x="713225" y="22021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5" type="subTitle"/>
          </p:nvPr>
        </p:nvSpPr>
        <p:spPr>
          <a:xfrm>
            <a:off x="3231357" y="22021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6" type="subTitle"/>
          </p:nvPr>
        </p:nvSpPr>
        <p:spPr>
          <a:xfrm>
            <a:off x="5749488" y="22021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43" name="Google Shape;143;p18"/>
          <p:cNvGrpSpPr/>
          <p:nvPr/>
        </p:nvGrpSpPr>
        <p:grpSpPr>
          <a:xfrm>
            <a:off x="8795925" y="2411700"/>
            <a:ext cx="364500" cy="2731800"/>
            <a:chOff x="8795925" y="2411700"/>
            <a:chExt cx="364500" cy="2731800"/>
          </a:xfrm>
        </p:grpSpPr>
        <p:sp>
          <p:nvSpPr>
            <p:cNvPr id="144" name="Google Shape;144;p18"/>
            <p:cNvSpPr/>
            <p:nvPr/>
          </p:nvSpPr>
          <p:spPr>
            <a:xfrm flipH="1" rot="10800000">
              <a:off x="8795925" y="4286400"/>
              <a:ext cx="3645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 flipH="1" rot="10800000">
              <a:off x="8795925" y="3429300"/>
              <a:ext cx="3645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 flipH="1" rot="10800000">
              <a:off x="8795925" y="2572200"/>
              <a:ext cx="3645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8795925" y="2411700"/>
              <a:ext cx="364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713225" y="1659425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2" type="subTitle"/>
          </p:nvPr>
        </p:nvSpPr>
        <p:spPr>
          <a:xfrm>
            <a:off x="4698825" y="1659425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713225" y="3396200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4698825" y="3396200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713225" y="13384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713225" y="30752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7" type="subTitle"/>
          </p:nvPr>
        </p:nvSpPr>
        <p:spPr>
          <a:xfrm>
            <a:off x="4698825" y="13384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8" type="subTitle"/>
          </p:nvPr>
        </p:nvSpPr>
        <p:spPr>
          <a:xfrm>
            <a:off x="4698825" y="30752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59" name="Google Shape;159;p19"/>
          <p:cNvGrpSpPr/>
          <p:nvPr/>
        </p:nvGrpSpPr>
        <p:grpSpPr>
          <a:xfrm>
            <a:off x="0" y="3429300"/>
            <a:ext cx="9160425" cy="1714200"/>
            <a:chOff x="0" y="3429300"/>
            <a:chExt cx="9160425" cy="1714200"/>
          </a:xfrm>
        </p:grpSpPr>
        <p:grpSp>
          <p:nvGrpSpPr>
            <p:cNvPr id="160" name="Google Shape;160;p19"/>
            <p:cNvGrpSpPr/>
            <p:nvPr/>
          </p:nvGrpSpPr>
          <p:grpSpPr>
            <a:xfrm>
              <a:off x="8795925" y="3429300"/>
              <a:ext cx="364500" cy="1714200"/>
              <a:chOff x="8795925" y="3429300"/>
              <a:chExt cx="364500" cy="1714200"/>
            </a:xfrm>
          </p:grpSpPr>
          <p:sp>
            <p:nvSpPr>
              <p:cNvPr id="161" name="Google Shape;161;p19"/>
              <p:cNvSpPr/>
              <p:nvPr/>
            </p:nvSpPr>
            <p:spPr>
              <a:xfrm flipH="1" rot="10800000">
                <a:off x="8795925" y="4286400"/>
                <a:ext cx="364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 flipH="1" rot="10800000">
                <a:off x="8795925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3" name="Google Shape;163;p19"/>
            <p:cNvGrpSpPr/>
            <p:nvPr/>
          </p:nvGrpSpPr>
          <p:grpSpPr>
            <a:xfrm>
              <a:off x="0" y="3429300"/>
              <a:ext cx="364500" cy="1714200"/>
              <a:chOff x="0" y="3429300"/>
              <a:chExt cx="364500" cy="1714200"/>
            </a:xfrm>
          </p:grpSpPr>
          <p:sp>
            <p:nvSpPr>
              <p:cNvPr id="164" name="Google Shape;164;p19"/>
              <p:cNvSpPr/>
              <p:nvPr/>
            </p:nvSpPr>
            <p:spPr>
              <a:xfrm flipH="1" rot="10800000">
                <a:off x="0" y="4286400"/>
                <a:ext cx="364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 flipH="1" rot="10800000">
                <a:off x="0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6" name="Google Shape;166;p19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subTitle"/>
          </p:nvPr>
        </p:nvSpPr>
        <p:spPr>
          <a:xfrm>
            <a:off x="713100" y="15577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2" type="subTitle"/>
          </p:nvPr>
        </p:nvSpPr>
        <p:spPr>
          <a:xfrm>
            <a:off x="3455250" y="15577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3" type="subTitle"/>
          </p:nvPr>
        </p:nvSpPr>
        <p:spPr>
          <a:xfrm>
            <a:off x="713100" y="328805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4" type="subTitle"/>
          </p:nvPr>
        </p:nvSpPr>
        <p:spPr>
          <a:xfrm>
            <a:off x="3455250" y="328805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5" type="subTitle"/>
          </p:nvPr>
        </p:nvSpPr>
        <p:spPr>
          <a:xfrm>
            <a:off x="6197400" y="15577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6" type="subTitle"/>
          </p:nvPr>
        </p:nvSpPr>
        <p:spPr>
          <a:xfrm>
            <a:off x="6197400" y="328805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7" type="subTitle"/>
          </p:nvPr>
        </p:nvSpPr>
        <p:spPr>
          <a:xfrm>
            <a:off x="713100" y="1307112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6" name="Google Shape;176;p20"/>
          <p:cNvSpPr txBox="1"/>
          <p:nvPr>
            <p:ph idx="8" type="subTitle"/>
          </p:nvPr>
        </p:nvSpPr>
        <p:spPr>
          <a:xfrm>
            <a:off x="3457650" y="1307112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7" name="Google Shape;177;p20"/>
          <p:cNvSpPr txBox="1"/>
          <p:nvPr>
            <p:ph idx="9" type="subTitle"/>
          </p:nvPr>
        </p:nvSpPr>
        <p:spPr>
          <a:xfrm>
            <a:off x="6199800" y="1307112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p20"/>
          <p:cNvSpPr txBox="1"/>
          <p:nvPr>
            <p:ph idx="13" type="subTitle"/>
          </p:nvPr>
        </p:nvSpPr>
        <p:spPr>
          <a:xfrm>
            <a:off x="713100" y="3034188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9" name="Google Shape;179;p20"/>
          <p:cNvSpPr txBox="1"/>
          <p:nvPr>
            <p:ph idx="14" type="subTitle"/>
          </p:nvPr>
        </p:nvSpPr>
        <p:spPr>
          <a:xfrm>
            <a:off x="3457650" y="3034193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Google Shape;180;p20"/>
          <p:cNvSpPr txBox="1"/>
          <p:nvPr>
            <p:ph idx="15" type="subTitle"/>
          </p:nvPr>
        </p:nvSpPr>
        <p:spPr>
          <a:xfrm>
            <a:off x="6199800" y="3034193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1" name="Google Shape;181;p20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182" name="Google Shape;182;p20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5" name="Google Shape;185;p20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963434" y="924863"/>
            <a:ext cx="954000" cy="954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>
            <p:ph idx="3" type="pic"/>
          </p:nvPr>
        </p:nvSpPr>
        <p:spPr>
          <a:xfrm>
            <a:off x="1322338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" name="Google Shape;15;p3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16" name="Google Shape;16;p3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hasCustomPrompt="1" type="title"/>
          </p:nvPr>
        </p:nvSpPr>
        <p:spPr>
          <a:xfrm>
            <a:off x="3287850" y="2064188"/>
            <a:ext cx="2568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3287850" y="2746902"/>
            <a:ext cx="2568300" cy="3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hasCustomPrompt="1" idx="2" type="title"/>
          </p:nvPr>
        </p:nvSpPr>
        <p:spPr>
          <a:xfrm>
            <a:off x="3287850" y="915175"/>
            <a:ext cx="2568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/>
          <p:nvPr>
            <p:ph idx="3" type="subTitle"/>
          </p:nvPr>
        </p:nvSpPr>
        <p:spPr>
          <a:xfrm>
            <a:off x="3287850" y="1597879"/>
            <a:ext cx="2568300" cy="3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hasCustomPrompt="1" idx="4" type="title"/>
          </p:nvPr>
        </p:nvSpPr>
        <p:spPr>
          <a:xfrm>
            <a:off x="3287850" y="3213200"/>
            <a:ext cx="2568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1"/>
          <p:cNvSpPr txBox="1"/>
          <p:nvPr>
            <p:ph idx="5" type="subTitle"/>
          </p:nvPr>
        </p:nvSpPr>
        <p:spPr>
          <a:xfrm>
            <a:off x="3287850" y="3895925"/>
            <a:ext cx="2568300" cy="3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93" name="Google Shape;193;p21"/>
          <p:cNvGrpSpPr/>
          <p:nvPr/>
        </p:nvGrpSpPr>
        <p:grpSpPr>
          <a:xfrm>
            <a:off x="3847050" y="378431"/>
            <a:ext cx="1449900" cy="4386056"/>
            <a:chOff x="3847050" y="378431"/>
            <a:chExt cx="1449900" cy="4386056"/>
          </a:xfrm>
        </p:grpSpPr>
        <p:sp>
          <p:nvSpPr>
            <p:cNvPr id="194" name="Google Shape;194;p21"/>
            <p:cNvSpPr/>
            <p:nvPr/>
          </p:nvSpPr>
          <p:spPr>
            <a:xfrm>
              <a:off x="3847050" y="378431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847050" y="4603988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8" name="Google Shape;198;p22"/>
          <p:cNvGrpSpPr/>
          <p:nvPr/>
        </p:nvGrpSpPr>
        <p:grpSpPr>
          <a:xfrm>
            <a:off x="0" y="275063"/>
            <a:ext cx="9144000" cy="4868438"/>
            <a:chOff x="0" y="275063"/>
            <a:chExt cx="9144000" cy="4868438"/>
          </a:xfrm>
        </p:grpSpPr>
        <p:sp>
          <p:nvSpPr>
            <p:cNvPr id="199" name="Google Shape;199;p22"/>
            <p:cNvSpPr/>
            <p:nvPr/>
          </p:nvSpPr>
          <p:spPr>
            <a:xfrm>
              <a:off x="713225" y="275063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0" name="Google Shape;200;p22"/>
            <p:cNvGrpSpPr/>
            <p:nvPr/>
          </p:nvGrpSpPr>
          <p:grpSpPr>
            <a:xfrm>
              <a:off x="0" y="4822500"/>
              <a:ext cx="9144000" cy="321000"/>
              <a:chOff x="0" y="4822500"/>
              <a:chExt cx="9144000" cy="321000"/>
            </a:xfrm>
          </p:grpSpPr>
          <p:sp>
            <p:nvSpPr>
              <p:cNvPr id="201" name="Google Shape;201;p22"/>
              <p:cNvSpPr/>
              <p:nvPr/>
            </p:nvSpPr>
            <p:spPr>
              <a:xfrm>
                <a:off x="0" y="4983000"/>
                <a:ext cx="91440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0" y="4822500"/>
                <a:ext cx="91440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03" name="Google Shape;203;p22"/>
          <p:cNvGrpSpPr/>
          <p:nvPr/>
        </p:nvGrpSpPr>
        <p:grpSpPr>
          <a:xfrm>
            <a:off x="8430775" y="0"/>
            <a:ext cx="713318" cy="857100"/>
            <a:chOff x="8430775" y="0"/>
            <a:chExt cx="713318" cy="857100"/>
          </a:xfrm>
        </p:grpSpPr>
        <p:sp>
          <p:nvSpPr>
            <p:cNvPr id="204" name="Google Shape;204;p22"/>
            <p:cNvSpPr/>
            <p:nvPr/>
          </p:nvSpPr>
          <p:spPr>
            <a:xfrm flipH="1" rot="10800000">
              <a:off x="8787393" y="0"/>
              <a:ext cx="356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 flipH="1" rot="10800000">
              <a:off x="8430775" y="0"/>
              <a:ext cx="356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8" name="Google Shape;208;p23"/>
          <p:cNvGrpSpPr/>
          <p:nvPr/>
        </p:nvGrpSpPr>
        <p:grpSpPr>
          <a:xfrm>
            <a:off x="-100" y="3429300"/>
            <a:ext cx="1433325" cy="1714200"/>
            <a:chOff x="-100" y="3429300"/>
            <a:chExt cx="1433325" cy="1714200"/>
          </a:xfrm>
        </p:grpSpPr>
        <p:sp>
          <p:nvSpPr>
            <p:cNvPr id="209" name="Google Shape;209;p23"/>
            <p:cNvSpPr/>
            <p:nvPr/>
          </p:nvSpPr>
          <p:spPr>
            <a:xfrm>
              <a:off x="72012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-10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-100" y="34293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2" name="Google Shape;212;p23"/>
          <p:cNvSpPr/>
          <p:nvPr/>
        </p:nvSpPr>
        <p:spPr>
          <a:xfrm>
            <a:off x="713000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5" name="Google Shape;215;p24"/>
          <p:cNvGrpSpPr/>
          <p:nvPr/>
        </p:nvGrpSpPr>
        <p:grpSpPr>
          <a:xfrm>
            <a:off x="0" y="0"/>
            <a:ext cx="9144000" cy="5160150"/>
            <a:chOff x="0" y="0"/>
            <a:chExt cx="9144000" cy="5160150"/>
          </a:xfrm>
        </p:grpSpPr>
        <p:grpSp>
          <p:nvGrpSpPr>
            <p:cNvPr id="216" name="Google Shape;216;p24"/>
            <p:cNvGrpSpPr/>
            <p:nvPr/>
          </p:nvGrpSpPr>
          <p:grpSpPr>
            <a:xfrm>
              <a:off x="0" y="3445950"/>
              <a:ext cx="568500" cy="1714200"/>
              <a:chOff x="0" y="3445950"/>
              <a:chExt cx="568500" cy="1714200"/>
            </a:xfrm>
          </p:grpSpPr>
          <p:sp>
            <p:nvSpPr>
              <p:cNvPr id="217" name="Google Shape;217;p24"/>
              <p:cNvSpPr/>
              <p:nvPr/>
            </p:nvSpPr>
            <p:spPr>
              <a:xfrm flipH="1" rot="10800000">
                <a:off x="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 flipH="1" rot="10800000">
                <a:off x="0" y="344595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9" name="Google Shape;219;p24"/>
            <p:cNvGrpSpPr/>
            <p:nvPr/>
          </p:nvGrpSpPr>
          <p:grpSpPr>
            <a:xfrm>
              <a:off x="8575500" y="0"/>
              <a:ext cx="568500" cy="5160150"/>
              <a:chOff x="8575500" y="0"/>
              <a:chExt cx="568500" cy="5160150"/>
            </a:xfrm>
          </p:grpSpPr>
          <p:sp>
            <p:nvSpPr>
              <p:cNvPr id="220" name="Google Shape;220;p24"/>
              <p:cNvSpPr/>
              <p:nvPr/>
            </p:nvSpPr>
            <p:spPr>
              <a:xfrm flipH="1" rot="10800000">
                <a:off x="857550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 flipH="1" rot="10800000">
                <a:off x="8575500" y="3445950"/>
                <a:ext cx="568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 flipH="1" rot="10800000">
                <a:off x="8575500" y="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3" name="Google Shape;223;p24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6" name="Google Shape;226;p25"/>
          <p:cNvGrpSpPr/>
          <p:nvPr/>
        </p:nvGrpSpPr>
        <p:grpSpPr>
          <a:xfrm>
            <a:off x="0" y="0"/>
            <a:ext cx="9145075" cy="5143500"/>
            <a:chOff x="0" y="0"/>
            <a:chExt cx="9145075" cy="5143500"/>
          </a:xfrm>
        </p:grpSpPr>
        <p:sp>
          <p:nvSpPr>
            <p:cNvPr id="227" name="Google Shape;227;p25"/>
            <p:cNvSpPr/>
            <p:nvPr/>
          </p:nvSpPr>
          <p:spPr>
            <a:xfrm flipH="1" rot="10800000">
              <a:off x="0" y="4286400"/>
              <a:ext cx="7143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 flipH="1" rot="10800000">
              <a:off x="0" y="3429300"/>
              <a:ext cx="7143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 flipH="1" rot="10800000">
              <a:off x="0" y="2572200"/>
              <a:ext cx="714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 flipH="1" rot="10800000">
              <a:off x="8430775" y="0"/>
              <a:ext cx="714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 flipH="1" rot="10800000">
              <a:off x="8430775" y="4286400"/>
              <a:ext cx="7143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2" name="Google Shape;232;p2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5" name="Google Shape;235;p26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36" name="Google Shape;236;p26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 flipH="1" rot="10800000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1" name="Google Shape;241;p2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4" name="Google Shape;244;p27"/>
          <p:cNvGrpSpPr/>
          <p:nvPr/>
        </p:nvGrpSpPr>
        <p:grpSpPr>
          <a:xfrm>
            <a:off x="0" y="3275875"/>
            <a:ext cx="9144000" cy="1863925"/>
            <a:chOff x="0" y="3275875"/>
            <a:chExt cx="9144000" cy="1863925"/>
          </a:xfrm>
        </p:grpSpPr>
        <p:sp>
          <p:nvSpPr>
            <p:cNvPr id="245" name="Google Shape;245;p27"/>
            <p:cNvSpPr/>
            <p:nvPr/>
          </p:nvSpPr>
          <p:spPr>
            <a:xfrm flipH="1" rot="10800000">
              <a:off x="0" y="4282700"/>
              <a:ext cx="708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46" name="Google Shape;246;p27"/>
            <p:cNvGrpSpPr/>
            <p:nvPr/>
          </p:nvGrpSpPr>
          <p:grpSpPr>
            <a:xfrm>
              <a:off x="8435700" y="3275875"/>
              <a:ext cx="708300" cy="1863925"/>
              <a:chOff x="8435700" y="3275875"/>
              <a:chExt cx="708300" cy="1863925"/>
            </a:xfrm>
          </p:grpSpPr>
          <p:sp>
            <p:nvSpPr>
              <p:cNvPr id="247" name="Google Shape;247;p27"/>
              <p:cNvSpPr/>
              <p:nvPr/>
            </p:nvSpPr>
            <p:spPr>
              <a:xfrm>
                <a:off x="8435700" y="3275875"/>
                <a:ext cx="7083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 flipH="1" rot="10800000">
                <a:off x="8435700" y="4282700"/>
                <a:ext cx="7083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 flipH="1" rot="10800000">
                <a:off x="8435700" y="3436375"/>
                <a:ext cx="7083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50" name="Google Shape;250;p27"/>
            <p:cNvSpPr/>
            <p:nvPr/>
          </p:nvSpPr>
          <p:spPr>
            <a:xfrm>
              <a:off x="0" y="4132975"/>
              <a:ext cx="7083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1" name="Google Shape;251;p27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" name="Google Shape;254;p28"/>
          <p:cNvSpPr txBox="1"/>
          <p:nvPr>
            <p:ph idx="1" type="subTitle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255" name="Google Shape;255;p28"/>
          <p:cNvSpPr/>
          <p:nvPr>
            <p:ph idx="2" type="pic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6" name="Google Shape;256;p28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257" name="Google Shape;257;p28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0" name="Google Shape;260;p28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4253750" y="769400"/>
            <a:ext cx="3955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1" type="subTitle"/>
          </p:nvPr>
        </p:nvSpPr>
        <p:spPr>
          <a:xfrm>
            <a:off x="4253750" y="1859617"/>
            <a:ext cx="36840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29"/>
          <p:cNvSpPr txBox="1"/>
          <p:nvPr/>
        </p:nvSpPr>
        <p:spPr>
          <a:xfrm>
            <a:off x="4253760" y="3320333"/>
            <a:ext cx="3684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includes icons, infographics &amp; images by </a:t>
            </a:r>
            <a:r>
              <a:rPr b="1"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1200" u="sng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0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267" name="Google Shape;267;p30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1350150"/>
            <a:ext cx="27762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25" y="2469150"/>
            <a:ext cx="27762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76" name="Google Shape;276;p31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flipH="1" rot="10800000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1" name="Google Shape;281;p31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2" name="Google Shape;32;p5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33" name="Google Shape;33;p5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" name="Google Shape;36;p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0" y="3429300"/>
            <a:ext cx="9141475" cy="1714200"/>
            <a:chOff x="0" y="3429300"/>
            <a:chExt cx="9141475" cy="1714200"/>
          </a:xfrm>
        </p:grpSpPr>
        <p:sp>
          <p:nvSpPr>
            <p:cNvPr id="40" name="Google Shape;40;p6"/>
            <p:cNvSpPr/>
            <p:nvPr/>
          </p:nvSpPr>
          <p:spPr>
            <a:xfrm flipH="1" rot="10800000">
              <a:off x="0" y="4286400"/>
              <a:ext cx="710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flipH="1" rot="10800000">
              <a:off x="0" y="3429300"/>
              <a:ext cx="710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flipH="1" rot="10800000">
              <a:off x="8430775" y="4286400"/>
              <a:ext cx="710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8430775" y="4125900"/>
              <a:ext cx="710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4" name="Google Shape;44;p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13225" y="845825"/>
            <a:ext cx="42948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3225" y="214107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50" name="Google Shape;50;p7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6" name="Google Shape;56;p8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57" name="Google Shape;57;p8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58" name="Google Shape;58;p8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1" name="Google Shape;61;p8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6" name="Google Shape;66;p9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67" name="Google Shape;67;p9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32.png"/><Relationship Id="rId6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42.png"/><Relationship Id="rId5" Type="http://schemas.openxmlformats.org/officeDocument/2006/relationships/image" Target="../media/image38.png"/><Relationship Id="rId6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2"/>
          <p:cNvGrpSpPr/>
          <p:nvPr/>
        </p:nvGrpSpPr>
        <p:grpSpPr>
          <a:xfrm>
            <a:off x="9043690" y="2150"/>
            <a:ext cx="100512" cy="5139225"/>
            <a:chOff x="7468800" y="0"/>
            <a:chExt cx="1675200" cy="5139225"/>
          </a:xfrm>
        </p:grpSpPr>
        <p:grpSp>
          <p:nvGrpSpPr>
            <p:cNvPr id="287" name="Google Shape;287;p32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 flipH="1" rot="10800000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 flipH="1" rot="10800000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 flipH="1" rot="10800000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94" name="Google Shape;294;p32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5" name="Google Shape;295;p32"/>
          <p:cNvSpPr txBox="1"/>
          <p:nvPr>
            <p:ph type="ctrTitle"/>
          </p:nvPr>
        </p:nvSpPr>
        <p:spPr>
          <a:xfrm>
            <a:off x="185025" y="897050"/>
            <a:ext cx="86076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Leveraging Metaprogramming in Functional Programming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sp>
        <p:nvSpPr>
          <p:cNvPr id="296" name="Google Shape;296;p32"/>
          <p:cNvSpPr txBox="1"/>
          <p:nvPr>
            <p:ph idx="1" type="subTitle"/>
          </p:nvPr>
        </p:nvSpPr>
        <p:spPr>
          <a:xfrm>
            <a:off x="833324" y="3351900"/>
            <a:ext cx="60654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 Rutul Patel IMT2022021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Hemang Seth IMT2022098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Tanish Pathania IMT2022049</a:t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833327" y="550991"/>
            <a:ext cx="1449900" cy="5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1"/>
          <p:cNvSpPr txBox="1"/>
          <p:nvPr>
            <p:ph type="title"/>
          </p:nvPr>
        </p:nvSpPr>
        <p:spPr>
          <a:xfrm>
            <a:off x="-13500" y="0"/>
            <a:ext cx="91710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Meta-Programming: Compile Time</a:t>
            </a:r>
            <a:endParaRPr/>
          </a:p>
        </p:txBody>
      </p:sp>
      <p:sp>
        <p:nvSpPr>
          <p:cNvPr id="369" name="Google Shape;369;p41"/>
          <p:cNvSpPr txBox="1"/>
          <p:nvPr>
            <p:ph idx="1" type="subTitle"/>
          </p:nvPr>
        </p:nvSpPr>
        <p:spPr>
          <a:xfrm>
            <a:off x="0" y="609275"/>
            <a:ext cx="8447100" cy="44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Compile-time programming uses Haskell's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Template Haskell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generate code </a:t>
            </a:r>
            <a:r>
              <a:rPr i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before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your program runs, 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embedding logic directly into the compiled binary.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INSTANCES OF COMPILE TIME IN OUR CODE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Parses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schema.sql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at compile time to generate models and </a:t>
            </a: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routes.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Generates SQL seeds and schemas into the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database/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folder.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Generates Routes and Models into the generated folder </a:t>
            </a: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(CRUD)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Builds dynamic admin CLIs and API servers that are fully aware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Why It Matters: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Eliminates repetition by auto-generating boilerplate &amp; type safety and consistency across models, routes, and queries.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Speeds up development and reduces manual errors.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Example Output:</a:t>
            </a:r>
            <a:b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CustomerRoutes.hs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file or SQL CLI prompt is </a:t>
            </a:r>
            <a:r>
              <a:rPr i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automatically generated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just from a schema file using                                                TH splices like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$(generateRoutesFromRegistry)</a:t>
            </a:r>
            <a:endParaRPr sz="1100">
              <a:solidFill>
                <a:srgbClr val="1880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370" name="Google Shape;370;p41"/>
          <p:cNvPicPr preferRelativeResize="0"/>
          <p:nvPr/>
        </p:nvPicPr>
        <p:blipFill rotWithShape="1">
          <a:blip r:embed="rId3">
            <a:alphaModFix/>
          </a:blip>
          <a:srcRect b="0" l="0" r="10362" t="0"/>
          <a:stretch/>
        </p:blipFill>
        <p:spPr>
          <a:xfrm>
            <a:off x="4431625" y="910700"/>
            <a:ext cx="4712376" cy="26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type="title"/>
          </p:nvPr>
        </p:nvSpPr>
        <p:spPr>
          <a:xfrm>
            <a:off x="-127300" y="0"/>
            <a:ext cx="91710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 Time Database </a:t>
            </a:r>
            <a:endParaRPr/>
          </a:p>
        </p:txBody>
      </p:sp>
      <p:sp>
        <p:nvSpPr>
          <p:cNvPr id="376" name="Google Shape;376;p42"/>
          <p:cNvSpPr txBox="1"/>
          <p:nvPr>
            <p:ph idx="1" type="subTitle"/>
          </p:nvPr>
        </p:nvSpPr>
        <p:spPr>
          <a:xfrm>
            <a:off x="0" y="609275"/>
            <a:ext cx="5669400" cy="44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Step-by-Step Compile-Time Pipeline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2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Step 1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SchemaSeedBuilder.hs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(using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genSchemaAndSeed :: Q [Dec]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</a:t>
            </a: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creates </a:t>
            </a:r>
            <a:r>
              <a:rPr b="1"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schema.sql</a:t>
            </a: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seed.sql</a:t>
            </a: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and builds </a:t>
            </a:r>
            <a:r>
              <a:rPr b="1"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INVENTORY.db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at compile time from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ModelRegistry.hs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It defines table structure, constraints, and seed data.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Step 2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DBBuilder.hs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parses the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schema.sql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from the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database/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folder and           maps it as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Map TableName [(ColumnName, ColumnType)]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Step 3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ModelGen.hs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reads this map and generates corresponding Haskell types (records) and JSON/Row instances under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generated/models/*.hs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using Template Haskell.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Step 4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Routes and backend server code (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Server.hs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interact with the pre-built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INVENTORY.db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making everything consistent and type-safe.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Key Compile-Time Code (</a:t>
            </a:r>
            <a:r>
              <a:rPr b="1"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SchemaSeedBuilder.hs</a:t>
            </a: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b="1"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Generates and writes schema/seed SQL files using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generateSchema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&amp;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generateSeed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Runs them with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sqlite-simple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create a fresh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INVENTORY.db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Ensures primary/foreign keys, types (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Text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Int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Bool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), and default data are all generated automatically.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377" name="Google Shape;3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050" y="3892850"/>
            <a:ext cx="1929675" cy="11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7375" y="32075"/>
            <a:ext cx="1656625" cy="42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4600" y="529275"/>
            <a:ext cx="2202774" cy="19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 rotWithShape="1">
          <a:blip r:embed="rId6">
            <a:alphaModFix/>
          </a:blip>
          <a:srcRect b="46932" l="0" r="0" t="0"/>
          <a:stretch/>
        </p:blipFill>
        <p:spPr>
          <a:xfrm>
            <a:off x="3746850" y="3313050"/>
            <a:ext cx="3691875" cy="4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"/>
          <p:cNvSpPr txBox="1"/>
          <p:nvPr>
            <p:ph type="title"/>
          </p:nvPr>
        </p:nvSpPr>
        <p:spPr>
          <a:xfrm>
            <a:off x="-13500" y="0"/>
            <a:ext cx="91710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Server.hs and Models/Routes</a:t>
            </a:r>
            <a:endParaRPr/>
          </a:p>
        </p:txBody>
      </p:sp>
      <p:sp>
        <p:nvSpPr>
          <p:cNvPr id="386" name="Google Shape;386;p43"/>
          <p:cNvSpPr txBox="1"/>
          <p:nvPr>
            <p:ph idx="1" type="subTitle"/>
          </p:nvPr>
        </p:nvSpPr>
        <p:spPr>
          <a:xfrm>
            <a:off x="0" y="609275"/>
            <a:ext cx="9144000" cy="44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SERVER WORKS ?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 Setup &amp; Middleware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server starts on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http://localhost:3000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applying middleware for request logging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allow frontend access from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localhost:3001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We also use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SCOTTY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 here to make a server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 Linking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route group (Customer, Product, etc.) is modularized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Links/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registered using qualified imports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Customer.registerRoutes conn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passing the active SQLite connection.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Connection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server uses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sqlite-simple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connect to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INVENTORY.db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ensuring all routes can directly perform CRUD operations on the database.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87" name="Google Shape;387;p43"/>
          <p:cNvSpPr txBox="1"/>
          <p:nvPr/>
        </p:nvSpPr>
        <p:spPr>
          <a:xfrm>
            <a:off x="-77300" y="3375850"/>
            <a:ext cx="39819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import qualified Links.CustomerLinks as Customer</a:t>
            </a:r>
            <a:endParaRPr b="1"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# Note -&gt; In several places we have used </a:t>
            </a: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qualified </a:t>
            </a: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it means </a:t>
            </a:r>
            <a:r>
              <a:rPr lang="en" sz="1100"/>
              <a:t>It means: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You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must prefix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any function from </a:t>
            </a:r>
            <a:r>
              <a:rPr lang="en" sz="12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CustomerLinks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with </a:t>
            </a:r>
            <a:r>
              <a:rPr lang="en" sz="12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Customer</a:t>
            </a:r>
            <a:endParaRPr sz="1200">
              <a:solidFill>
                <a:srgbClr val="1880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WHY ? -&gt;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Avoids naming conflicts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– if two modules have a </a:t>
            </a:r>
            <a:r>
              <a:rPr lang="en" sz="12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registerRoutes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, you can still use both and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Improves readability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– you know exactly where each function comes from.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9191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88" name="Google Shape;38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125" y="2910400"/>
            <a:ext cx="4229750" cy="120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8199" y="609274"/>
            <a:ext cx="4229750" cy="758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1450" y="4211800"/>
            <a:ext cx="4312400" cy="8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1450" y="70200"/>
            <a:ext cx="1387014" cy="7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713225" y="737850"/>
            <a:ext cx="77898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Meta-Programming: Runtime</a:t>
            </a:r>
            <a:endParaRPr/>
          </a:p>
        </p:txBody>
      </p:sp>
      <p:sp>
        <p:nvSpPr>
          <p:cNvPr id="397" name="Google Shape;397;p44"/>
          <p:cNvSpPr txBox="1"/>
          <p:nvPr>
            <p:ph idx="1" type="subTitle"/>
          </p:nvPr>
        </p:nvSpPr>
        <p:spPr>
          <a:xfrm>
            <a:off x="594150" y="1512000"/>
            <a:ext cx="79557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Occurs while the program is executing.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The running program can inspect its own structure, modify its behavior, or even generate and execute new code dynamically.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</a:rPr>
              <a:t>Examples: eval</a:t>
            </a:r>
            <a:r>
              <a:rPr lang="en" sz="1500">
                <a:solidFill>
                  <a:srgbClr val="188038"/>
                </a:solidFill>
              </a:rPr>
              <a:t>()</a:t>
            </a:r>
            <a:r>
              <a:rPr lang="en" sz="1500">
                <a:solidFill>
                  <a:srgbClr val="000000"/>
                </a:solidFill>
              </a:rPr>
              <a:t> functions (JavaScript, Python), Reflection APIs (Java, C#), Dynamic Code Loading/Evaluation (possible in Haskell).</a:t>
            </a:r>
            <a:endParaRPr sz="15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Key Feature: Offers maximum flexibility and adaptability to runtime conditions. However, can introduce performance overhead, complexity, and potential security risks (especially with untrusted input).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 txBox="1"/>
          <p:nvPr>
            <p:ph type="title"/>
          </p:nvPr>
        </p:nvSpPr>
        <p:spPr>
          <a:xfrm>
            <a:off x="713225" y="737850"/>
            <a:ext cx="7789800" cy="15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Meta-Programming via Dynamic Pipelines in Haskell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5"/>
          <p:cNvSpPr txBox="1"/>
          <p:nvPr>
            <p:ph idx="1" type="subTitle"/>
          </p:nvPr>
        </p:nvSpPr>
        <p:spPr>
          <a:xfrm>
            <a:off x="547350" y="1890350"/>
            <a:ext cx="8049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Allow users to build, name, reuse, and extend function pipelines </a:t>
            </a:r>
            <a:r>
              <a:rPr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execution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it matters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compile-time constraints — full flexibility.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Demonstrates runtime manipulation of first-class functions.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creation of arbitrarily complex processing systems interactively.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04" name="Google Shape;404;p45"/>
          <p:cNvSpPr txBox="1"/>
          <p:nvPr/>
        </p:nvSpPr>
        <p:spPr>
          <a:xfrm>
            <a:off x="1111250" y="3999900"/>
            <a:ext cx="6320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Choices ───► Build Pipeline ───► Save with 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▼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Load Existing Pipeline ───► Extend / Run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6" title="Screenshot 2025-05-01 at 19.31.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115051" cy="291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46" title="Screenshot 2025-05-01 at 19.32.4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8970" y="0"/>
            <a:ext cx="466503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46" title="Screenshot 2025-05-01 at 19.55.2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76023"/>
            <a:ext cx="3750476" cy="2067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7" title="Screenshot 2025-05-01 at 20.06.49.png"/>
          <p:cNvPicPr preferRelativeResize="0"/>
          <p:nvPr/>
        </p:nvPicPr>
        <p:blipFill rotWithShape="1">
          <a:blip r:embed="rId3">
            <a:alphaModFix/>
          </a:blip>
          <a:srcRect b="29902" l="32368" r="32205" t="33869"/>
          <a:stretch/>
        </p:blipFill>
        <p:spPr>
          <a:xfrm>
            <a:off x="956075" y="1457538"/>
            <a:ext cx="3350298" cy="222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7" title="Screenshot 2025-05-01 at 20.06.57.png"/>
          <p:cNvPicPr preferRelativeResize="0"/>
          <p:nvPr/>
        </p:nvPicPr>
        <p:blipFill rotWithShape="1">
          <a:blip r:embed="rId4">
            <a:alphaModFix/>
          </a:blip>
          <a:srcRect b="14508" l="18654" r="23485" t="3105"/>
          <a:stretch/>
        </p:blipFill>
        <p:spPr>
          <a:xfrm>
            <a:off x="4607475" y="885375"/>
            <a:ext cx="4370627" cy="404754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7"/>
          <p:cNvSpPr txBox="1"/>
          <p:nvPr>
            <p:ph type="title"/>
          </p:nvPr>
        </p:nvSpPr>
        <p:spPr>
          <a:xfrm>
            <a:off x="585600" y="61400"/>
            <a:ext cx="7789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snapshots of the Frontend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8" title="Screenshot 2025-05-01 at 20.05.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487" y="146200"/>
            <a:ext cx="7243023" cy="471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"/>
          <p:cNvSpPr txBox="1"/>
          <p:nvPr>
            <p:ph type="title"/>
          </p:nvPr>
        </p:nvSpPr>
        <p:spPr>
          <a:xfrm>
            <a:off x="725975" y="182650"/>
            <a:ext cx="81471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Higher-Order Functions – The Core of Functional Abstraction</a:t>
            </a:r>
            <a:endParaRPr/>
          </a:p>
        </p:txBody>
      </p:sp>
      <p:sp>
        <p:nvSpPr>
          <p:cNvPr id="429" name="Google Shape;429;p49"/>
          <p:cNvSpPr txBox="1"/>
          <p:nvPr>
            <p:ph idx="1" type="subTitle"/>
          </p:nvPr>
        </p:nvSpPr>
        <p:spPr>
          <a:xfrm>
            <a:off x="471825" y="1290850"/>
            <a:ext cx="8049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 function that takes other functions as arguments or returns a function as a result.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 u="sng">
                <a:latin typeface="Raleway"/>
                <a:ea typeface="Raleway"/>
                <a:cs typeface="Raleway"/>
                <a:sym typeface="Raleway"/>
              </a:rPr>
              <a:t>Why They Matter:</a:t>
            </a:r>
            <a:endParaRPr b="1" sz="1500" u="sng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Enable powerful abstractions and code reuse.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Essential for function composition, map/filter/reduce, and runtime meta-programming.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 u="sng">
                <a:latin typeface="Raleway"/>
                <a:ea typeface="Raleway"/>
                <a:cs typeface="Raleway"/>
                <a:sym typeface="Raleway"/>
              </a:rPr>
              <a:t>In Our Project:</a:t>
            </a:r>
            <a:endParaRPr b="1" sz="1500" u="sng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foldr (.) id takes a list of functions and combines them using function composition.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allows dynamic assembly of behavior from modular components.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pic>
        <p:nvPicPr>
          <p:cNvPr id="430" name="Google Shape;430;p49" title="Screenshot 2025-05-01 at 22.08.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975" y="3848050"/>
            <a:ext cx="4972050" cy="12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/>
          <p:nvPr>
            <p:ph type="title"/>
          </p:nvPr>
        </p:nvSpPr>
        <p:spPr>
          <a:xfrm>
            <a:off x="725975" y="182650"/>
            <a:ext cx="8147100" cy="18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Higher-Order Functions Enable Meta-Programming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0"/>
          <p:cNvSpPr txBox="1"/>
          <p:nvPr>
            <p:ph idx="1" type="subTitle"/>
          </p:nvPr>
        </p:nvSpPr>
        <p:spPr>
          <a:xfrm>
            <a:off x="471825" y="1290850"/>
            <a:ext cx="8049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Modularity: </a:t>
            </a:r>
            <a:r>
              <a:rPr lang="en" sz="1500"/>
              <a:t>Break complex tasks into small reusable functions.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Extensibility:</a:t>
            </a:r>
            <a:r>
              <a:rPr lang="en" sz="1500"/>
              <a:t> Users can define and plug in their own behavior.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Dynamic Behavior:</a:t>
            </a:r>
            <a:r>
              <a:rPr lang="en" sz="1500"/>
              <a:t> Change program logic at runtime by passing/returning functions.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 u="sng">
                <a:latin typeface="Raleway"/>
                <a:ea typeface="Raleway"/>
                <a:cs typeface="Raleway"/>
                <a:sym typeface="Raleway"/>
              </a:rPr>
              <a:t>Our Contribution:</a:t>
            </a:r>
            <a:endParaRPr b="1" sz="1500" u="sng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Showcased how higher-order functions power dynamic, user-driven computation pipelines.</a:t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Users build their logic without modifying the source code — that’s the real power.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437" name="Google Shape;437;p50" title="Screenshot 2025-05-01 at 22.08.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825" y="3626900"/>
            <a:ext cx="4972050" cy="12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this Presentation </a:t>
            </a:r>
            <a:endParaRPr/>
          </a:p>
        </p:txBody>
      </p:sp>
      <p:graphicFrame>
        <p:nvGraphicFramePr>
          <p:cNvPr id="303" name="Google Shape;303;p33"/>
          <p:cNvGraphicFramePr/>
          <p:nvPr/>
        </p:nvGraphicFramePr>
        <p:xfrm>
          <a:off x="720000" y="174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{C5312A7E-2C26-4A3D-AE8A-6A16C550C30B}</a:tableStyleId>
              </a:tblPr>
              <a:tblGrid>
                <a:gridCol w="2323675"/>
                <a:gridCol w="5380325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Meta &amp; Functional Programming </a:t>
                      </a:r>
                      <a:endParaRPr b="1" sz="1000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What is meta programming and functional programming 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Haskell and Haskell Templates</a:t>
                      </a:r>
                      <a:endParaRPr b="1" sz="1000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Haskell language, its structure and template feature in Haskell 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Compile Time &amp; Run time </a:t>
                      </a:r>
                      <a:endParaRPr/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Compile time and run time functional programming 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Funct. Programming  in Haskell</a:t>
                      </a:r>
                      <a:endParaRPr b="1" sz="1000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Higher Order functions, First class functions , Lazy monad evaluation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Errors Faced  &amp; Conclusion</a:t>
                      </a:r>
                      <a:endParaRPr b="1" sz="1000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Errors faced while making this project and Summary and Conclusion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Thank you for attending</a:t>
                      </a:r>
                      <a:endParaRPr b="1" sz="1000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/>
          <p:nvPr>
            <p:ph type="title"/>
          </p:nvPr>
        </p:nvSpPr>
        <p:spPr>
          <a:xfrm>
            <a:off x="725975" y="182650"/>
            <a:ext cx="8147100" cy="18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First-Class Functions – Treating Functions Like Data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1"/>
          <p:cNvSpPr txBox="1"/>
          <p:nvPr>
            <p:ph idx="1" type="subTitle"/>
          </p:nvPr>
        </p:nvSpPr>
        <p:spPr>
          <a:xfrm>
            <a:off x="471825" y="1290850"/>
            <a:ext cx="48531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Functions are treated like any other value in the programming language.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 function is first-class if: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can store it in a variable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can pass it as an argument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can return it from another function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You can store it in a data structure (like a list or map)</a:t>
            </a:r>
            <a:endParaRPr b="1" sz="1500" u="sng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First-class functions allow you to: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Write generic and reusable code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Build functions at runtime</a:t>
            </a:r>
            <a:endParaRPr sz="15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444" name="Google Shape;444;p51"/>
          <p:cNvCxnSpPr/>
          <p:nvPr/>
        </p:nvCxnSpPr>
        <p:spPr>
          <a:xfrm flipH="1" rot="10800000">
            <a:off x="5052775" y="1587575"/>
            <a:ext cx="1578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5" name="Google Shape;445;p51" title="Screenshot 2025-05-01 at 22.55.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200" y="1686256"/>
            <a:ext cx="5715001" cy="16802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2"/>
          <p:cNvSpPr txBox="1"/>
          <p:nvPr>
            <p:ph type="title"/>
          </p:nvPr>
        </p:nvSpPr>
        <p:spPr>
          <a:xfrm>
            <a:off x="725975" y="182650"/>
            <a:ext cx="8147100" cy="13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Lazy Monad Evaluation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52"/>
          <p:cNvCxnSpPr/>
          <p:nvPr/>
        </p:nvCxnSpPr>
        <p:spPr>
          <a:xfrm flipH="1" rot="10800000">
            <a:off x="5052775" y="1587575"/>
            <a:ext cx="15786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52" name="Google Shape;4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6850" y="182650"/>
            <a:ext cx="2085125" cy="479890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2"/>
          <p:cNvSpPr txBox="1"/>
          <p:nvPr/>
        </p:nvSpPr>
        <p:spPr>
          <a:xfrm>
            <a:off x="102100" y="765775"/>
            <a:ext cx="6796200" cy="4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Lazy Data Structures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: Haskell's lists are lazily evaluated. Infinite lists like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[1..]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are computed only when needed, making memory usage efficient.</a:t>
            </a:r>
            <a:br>
              <a:rPr lang="en" sz="13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Example: </a:t>
            </a:r>
            <a:r>
              <a:rPr i="1"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takeNFromInfinite 5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 results in </a:t>
            </a:r>
            <a:r>
              <a:rPr i="1"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[1, 2, 3, 4, 5]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i="1" lang="en" sz="1300">
                <a:latin typeface="Raleway"/>
                <a:ea typeface="Raleway"/>
                <a:cs typeface="Raleway"/>
                <a:sym typeface="Raleway"/>
              </a:rPr>
            </a:br>
            <a:endParaRPr i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Safe Computations with </a:t>
            </a:r>
            <a:r>
              <a:rPr b="1"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Maybe</a:t>
            </a: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 Monad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: The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Maybe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 monad ensures safe computations, propagating errors (e.g., division by zero) as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Nothing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Example: </a:t>
            </a:r>
            <a:r>
              <a:rPr i="1"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chainDivisions 10 [2, 0]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 results in </a:t>
            </a:r>
            <a:r>
              <a:rPr i="1"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Nothing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 due to division by zero.</a:t>
            </a:r>
            <a:br>
              <a:rPr i="1" lang="en" sz="1300">
                <a:latin typeface="Raleway"/>
                <a:ea typeface="Raleway"/>
                <a:cs typeface="Raleway"/>
                <a:sym typeface="Raleway"/>
              </a:rPr>
            </a:br>
            <a:endParaRPr i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Dynamic Integer Operations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: Operations like doubling, incrementing are applied dynamically at runtime, evaluated lazily. 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Example: </a:t>
            </a:r>
            <a:r>
              <a:rPr i="1"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applyRuntimeOperations ["double", "increment"] 3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 results in </a:t>
            </a:r>
            <a:r>
              <a:rPr i="1"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Just 7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i="1" lang="en" sz="1300">
                <a:latin typeface="Raleway"/>
                <a:ea typeface="Raleway"/>
                <a:cs typeface="Raleway"/>
                <a:sym typeface="Raleway"/>
              </a:rPr>
            </a:br>
            <a:endParaRPr i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Dynamic String Transformations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: Strings can be dynamically transformed based on user input (e.g., reversing, uppercasing). 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Example: </a:t>
            </a:r>
            <a:r>
              <a:rPr i="1"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applyRuntimeStringOperations ["reverse", "uppercase"] "hello"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 results in `"OLLEH".</a:t>
            </a:r>
            <a:br>
              <a:rPr i="1" lang="en" sz="1300">
                <a:latin typeface="Raleway"/>
                <a:ea typeface="Raleway"/>
                <a:cs typeface="Raleway"/>
                <a:sym typeface="Raleway"/>
              </a:rPr>
            </a:br>
            <a:endParaRPr i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Lazy Conditional Evaluation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: Conditional expressions evaluate only the necessary branch, ensuring efficient execution. 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Example: </a:t>
            </a:r>
            <a:r>
              <a:rPr i="1"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lazyConditional True "True branch" "False branch"</a:t>
            </a:r>
            <a:r>
              <a:rPr i="1" lang="en" sz="1300">
                <a:latin typeface="Raleway"/>
                <a:ea typeface="Raleway"/>
                <a:cs typeface="Raleway"/>
                <a:sym typeface="Raleway"/>
              </a:rPr>
              <a:t> results in `"True branch".</a:t>
            </a:r>
            <a:endParaRPr i="1"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3"/>
          <p:cNvSpPr txBox="1"/>
          <p:nvPr>
            <p:ph type="title"/>
          </p:nvPr>
        </p:nvSpPr>
        <p:spPr>
          <a:xfrm>
            <a:off x="720000" y="1791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59" name="Google Shape;459;p53"/>
          <p:cNvSpPr txBox="1"/>
          <p:nvPr/>
        </p:nvSpPr>
        <p:spPr>
          <a:xfrm flipH="1">
            <a:off x="852199" y="1085100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Made an idea about the project understood it and made a approach on it 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60" name="Google Shape;460;p53"/>
          <p:cNvSpPr txBox="1"/>
          <p:nvPr/>
        </p:nvSpPr>
        <p:spPr>
          <a:xfrm flipH="1">
            <a:off x="2046096" y="3854662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Worked on the compile time programming decided the schema of the Database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61" name="Google Shape;461;p53"/>
          <p:cNvSpPr txBox="1"/>
          <p:nvPr/>
        </p:nvSpPr>
        <p:spPr>
          <a:xfrm flipH="1">
            <a:off x="3239993" y="875550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Worked on queries on APIs , routes and all which involved testing in the POSTMAN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62" name="Google Shape;462;p53"/>
          <p:cNvSpPr txBox="1"/>
          <p:nvPr/>
        </p:nvSpPr>
        <p:spPr>
          <a:xfrm flipH="1">
            <a:off x="4433889" y="3809987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Worked on functional </a:t>
            </a: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programming</a:t>
            </a: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aspects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 flipH="1">
            <a:off x="5627800" y="1437074"/>
            <a:ext cx="1654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Worked on the run time pipeline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64" name="Google Shape;464;p53"/>
          <p:cNvSpPr txBox="1"/>
          <p:nvPr/>
        </p:nvSpPr>
        <p:spPr>
          <a:xfrm flipH="1">
            <a:off x="6821707" y="3892937"/>
            <a:ext cx="16548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Final project deliverables were ready 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465" name="Google Shape;465;p53"/>
          <p:cNvSpPr txBox="1"/>
          <p:nvPr/>
        </p:nvSpPr>
        <p:spPr>
          <a:xfrm>
            <a:off x="1173400" y="2499625"/>
            <a:ext cx="1012800" cy="8121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01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66" name="Google Shape;466;p53"/>
          <p:cNvSpPr txBox="1"/>
          <p:nvPr/>
        </p:nvSpPr>
        <p:spPr>
          <a:xfrm>
            <a:off x="4754906" y="2499625"/>
            <a:ext cx="1012800" cy="8121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04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67" name="Google Shape;467;p53"/>
          <p:cNvSpPr txBox="1"/>
          <p:nvPr/>
        </p:nvSpPr>
        <p:spPr>
          <a:xfrm>
            <a:off x="2367122" y="2499625"/>
            <a:ext cx="1012800" cy="8121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02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68" name="Google Shape;468;p53"/>
          <p:cNvSpPr txBox="1"/>
          <p:nvPr/>
        </p:nvSpPr>
        <p:spPr>
          <a:xfrm>
            <a:off x="5948798" y="2499625"/>
            <a:ext cx="1012800" cy="8121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05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69" name="Google Shape;469;p53"/>
          <p:cNvSpPr txBox="1"/>
          <p:nvPr/>
        </p:nvSpPr>
        <p:spPr>
          <a:xfrm>
            <a:off x="3561014" y="2499625"/>
            <a:ext cx="1012800" cy="8121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03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470" name="Google Shape;470;p53"/>
          <p:cNvSpPr txBox="1"/>
          <p:nvPr/>
        </p:nvSpPr>
        <p:spPr>
          <a:xfrm>
            <a:off x="7142690" y="2499625"/>
            <a:ext cx="1012800" cy="8121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06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471" name="Google Shape;471;p53"/>
          <p:cNvCxnSpPr>
            <a:stCxn id="465" idx="0"/>
            <a:endCxn id="459" idx="2"/>
          </p:cNvCxnSpPr>
          <p:nvPr/>
        </p:nvCxnSpPr>
        <p:spPr>
          <a:xfrm rot="10800000">
            <a:off x="1679500" y="2166325"/>
            <a:ext cx="300" cy="33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53"/>
          <p:cNvCxnSpPr>
            <a:stCxn id="460" idx="0"/>
            <a:endCxn id="467" idx="2"/>
          </p:cNvCxnSpPr>
          <p:nvPr/>
        </p:nvCxnSpPr>
        <p:spPr>
          <a:xfrm rot="10800000">
            <a:off x="2873496" y="3311662"/>
            <a:ext cx="0" cy="54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3"/>
          <p:cNvCxnSpPr>
            <a:stCxn id="469" idx="0"/>
            <a:endCxn id="461" idx="2"/>
          </p:cNvCxnSpPr>
          <p:nvPr/>
        </p:nvCxnSpPr>
        <p:spPr>
          <a:xfrm rot="10800000">
            <a:off x="4067414" y="1956625"/>
            <a:ext cx="0" cy="543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53"/>
          <p:cNvCxnSpPr>
            <a:stCxn id="462" idx="0"/>
            <a:endCxn id="466" idx="2"/>
          </p:cNvCxnSpPr>
          <p:nvPr/>
        </p:nvCxnSpPr>
        <p:spPr>
          <a:xfrm rot="10800000">
            <a:off x="5261289" y="3311687"/>
            <a:ext cx="0" cy="498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53"/>
          <p:cNvCxnSpPr>
            <a:stCxn id="468" idx="0"/>
            <a:endCxn id="463" idx="2"/>
          </p:cNvCxnSpPr>
          <p:nvPr/>
        </p:nvCxnSpPr>
        <p:spPr>
          <a:xfrm rot="10800000">
            <a:off x="6455198" y="1935325"/>
            <a:ext cx="0" cy="56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53"/>
          <p:cNvCxnSpPr>
            <a:stCxn id="464" idx="0"/>
            <a:endCxn id="470" idx="2"/>
          </p:cNvCxnSpPr>
          <p:nvPr/>
        </p:nvCxnSpPr>
        <p:spPr>
          <a:xfrm rot="10800000">
            <a:off x="7649107" y="3311837"/>
            <a:ext cx="0" cy="58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53"/>
          <p:cNvSpPr/>
          <p:nvPr/>
        </p:nvSpPr>
        <p:spPr>
          <a:xfrm flipH="1" rot="10800000">
            <a:off x="713475" y="4286400"/>
            <a:ext cx="713100" cy="85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8" name="Google Shape;478;p53"/>
          <p:cNvCxnSpPr>
            <a:stCxn id="467" idx="1"/>
            <a:endCxn id="465" idx="3"/>
          </p:cNvCxnSpPr>
          <p:nvPr/>
        </p:nvCxnSpPr>
        <p:spPr>
          <a:xfrm rot="10800000">
            <a:off x="2186222" y="2905675"/>
            <a:ext cx="180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53"/>
          <p:cNvCxnSpPr>
            <a:stCxn id="469" idx="1"/>
            <a:endCxn id="467" idx="3"/>
          </p:cNvCxnSpPr>
          <p:nvPr/>
        </p:nvCxnSpPr>
        <p:spPr>
          <a:xfrm rot="10800000">
            <a:off x="3379814" y="2905675"/>
            <a:ext cx="18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53"/>
          <p:cNvCxnSpPr>
            <a:stCxn id="466" idx="1"/>
            <a:endCxn id="469" idx="3"/>
          </p:cNvCxnSpPr>
          <p:nvPr/>
        </p:nvCxnSpPr>
        <p:spPr>
          <a:xfrm rot="10800000">
            <a:off x="4573706" y="2905675"/>
            <a:ext cx="18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53"/>
          <p:cNvCxnSpPr>
            <a:stCxn id="468" idx="1"/>
            <a:endCxn id="466" idx="3"/>
          </p:cNvCxnSpPr>
          <p:nvPr/>
        </p:nvCxnSpPr>
        <p:spPr>
          <a:xfrm rot="10800000">
            <a:off x="5767598" y="2905675"/>
            <a:ext cx="18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53"/>
          <p:cNvCxnSpPr>
            <a:stCxn id="470" idx="1"/>
            <a:endCxn id="468" idx="3"/>
          </p:cNvCxnSpPr>
          <p:nvPr/>
        </p:nvCxnSpPr>
        <p:spPr>
          <a:xfrm rot="10800000">
            <a:off x="6961490" y="2905675"/>
            <a:ext cx="181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4"/>
          <p:cNvSpPr txBox="1"/>
          <p:nvPr>
            <p:ph type="title"/>
          </p:nvPr>
        </p:nvSpPr>
        <p:spPr>
          <a:xfrm>
            <a:off x="681325" y="0"/>
            <a:ext cx="81471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Faced </a:t>
            </a:r>
            <a:endParaRPr/>
          </a:p>
        </p:txBody>
      </p:sp>
      <p:pic>
        <p:nvPicPr>
          <p:cNvPr id="488" name="Google Shape;48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100" y="3646525"/>
            <a:ext cx="4305549" cy="9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600" y="543550"/>
            <a:ext cx="4027050" cy="10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200" y="92413"/>
            <a:ext cx="3644449" cy="36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2725" y="4574900"/>
            <a:ext cx="7800975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4"/>
          <p:cNvSpPr txBox="1"/>
          <p:nvPr/>
        </p:nvSpPr>
        <p:spPr>
          <a:xfrm>
            <a:off x="51050" y="733875"/>
            <a:ext cx="4945800" cy="3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project initially failed to compile due to missing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sqlite-simple</a:t>
            </a:r>
            <a:r>
              <a:rPr lang="en" sz="1300"/>
              <a:t> in the Cabal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build-depends</a:t>
            </a:r>
            <a:r>
              <a:rPr lang="en" sz="1300"/>
              <a:t> list.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Middleware in Scotty was incorrectly used as a route, causing type mismatch errors.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Rebuilding the database without deleting the existing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.db</a:t>
            </a:r>
            <a:r>
              <a:rPr lang="en" sz="1300"/>
              <a:t> file led to primary key constraint failures during seeding.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Template Haskell code crashed at compile time due to non-idempotent DB inserts during schema and seed generation.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 "index too large" runtime crash occurred from unsafe list access using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!!</a:t>
            </a:r>
            <a:r>
              <a:rPr lang="en" sz="1300"/>
              <a:t> without bounds checking in schema parsing.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0" y="573600"/>
            <a:ext cx="1751700" cy="452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100" y="573600"/>
            <a:ext cx="2308400" cy="45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3450" y="573600"/>
            <a:ext cx="2180225" cy="452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0625" y="573600"/>
            <a:ext cx="2280050" cy="45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5"/>
          <p:cNvSpPr txBox="1"/>
          <p:nvPr/>
        </p:nvSpPr>
        <p:spPr>
          <a:xfrm>
            <a:off x="-6375" y="0"/>
            <a:ext cx="91440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App Tree             Compile Instance Tree        Pipeline Tree               Generated Tree</a:t>
            </a:r>
            <a:endParaRPr sz="1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56"/>
          <p:cNvGrpSpPr/>
          <p:nvPr/>
        </p:nvGrpSpPr>
        <p:grpSpPr>
          <a:xfrm>
            <a:off x="9043690" y="2150"/>
            <a:ext cx="100512" cy="5139225"/>
            <a:chOff x="7468800" y="0"/>
            <a:chExt cx="1675200" cy="5139225"/>
          </a:xfrm>
        </p:grpSpPr>
        <p:grpSp>
          <p:nvGrpSpPr>
            <p:cNvPr id="507" name="Google Shape;507;p56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508" name="Google Shape;508;p56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09" name="Google Shape;509;p56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0" name="Google Shape;510;p56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1" name="Google Shape;511;p56"/>
              <p:cNvSpPr/>
              <p:nvPr/>
            </p:nvSpPr>
            <p:spPr>
              <a:xfrm flipH="1" rot="10800000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2" name="Google Shape;512;p56"/>
              <p:cNvSpPr/>
              <p:nvPr/>
            </p:nvSpPr>
            <p:spPr>
              <a:xfrm flipH="1" rot="10800000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13" name="Google Shape;513;p56"/>
              <p:cNvSpPr/>
              <p:nvPr/>
            </p:nvSpPr>
            <p:spPr>
              <a:xfrm flipH="1" rot="10800000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514" name="Google Shape;514;p56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15" name="Google Shape;515;p56"/>
          <p:cNvSpPr txBox="1"/>
          <p:nvPr>
            <p:ph type="ctrTitle"/>
          </p:nvPr>
        </p:nvSpPr>
        <p:spPr>
          <a:xfrm>
            <a:off x="772100" y="1726888"/>
            <a:ext cx="86076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 </a:t>
            </a:r>
            <a:endParaRPr sz="1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713225" y="737850"/>
            <a:ext cx="81471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Meta-Programming ?</a:t>
            </a:r>
            <a:endParaRPr/>
          </a:p>
        </p:txBody>
      </p:sp>
      <p:sp>
        <p:nvSpPr>
          <p:cNvPr id="309" name="Google Shape;309;p34"/>
          <p:cNvSpPr txBox="1"/>
          <p:nvPr>
            <p:ph idx="1" type="subTitle"/>
          </p:nvPr>
        </p:nvSpPr>
        <p:spPr>
          <a:xfrm>
            <a:off x="632400" y="1265275"/>
            <a:ext cx="80493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"Meta-programming is the ability of a program to treat other programs as its data. It's about writing code that reads, generates, analyzes, or transforms other code."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Key Benefits:</a:t>
            </a:r>
            <a:endParaRPr b="1" sz="1500" u="sng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Repetition: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Avoid writing the same or similar code multiple times by generating it."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Boilerplate: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create standard code structures (e.g., getters/setters, serialization code)."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Domain-Specific Languages (DSLs):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small, specialized languages embedded within or built on top of a host language."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Analyze or transform code to improve performance."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Introspection and Reflection: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 a program to examine and modify its own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and behavior at runtime."</a:t>
            </a:r>
            <a:endParaRPr b="1"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713225" y="737850"/>
            <a:ext cx="81471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Functional Programming ?</a:t>
            </a:r>
            <a:endParaRPr/>
          </a:p>
        </p:txBody>
      </p:sp>
      <p:sp>
        <p:nvSpPr>
          <p:cNvPr id="315" name="Google Shape;315;p35"/>
          <p:cNvSpPr txBox="1"/>
          <p:nvPr>
            <p:ph idx="1" type="subTitle"/>
          </p:nvPr>
        </p:nvSpPr>
        <p:spPr>
          <a:xfrm>
            <a:off x="701850" y="1547825"/>
            <a:ext cx="77403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"Functional Programming is a programming paradigm that treats computation as the evaluation of mathematical functions and avoids changing state and mutable data."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Key principles:</a:t>
            </a:r>
            <a:endParaRPr b="1" sz="1500" u="sng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Pure Functions:</a:t>
            </a:r>
            <a:r>
              <a:rPr lang="en" sz="1400">
                <a:solidFill>
                  <a:srgbClr val="000000"/>
                </a:solidFill>
              </a:rPr>
              <a:t> Functions that always produce the same output for the same input and have no side effects (e.g., modifying global variables, I/O).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Immutability: </a:t>
            </a:r>
            <a:r>
              <a:rPr lang="en" sz="1400">
                <a:solidFill>
                  <a:srgbClr val="000000"/>
                </a:solidFill>
              </a:rPr>
              <a:t>Data cannot be changed after it's created. New data is created instead of modifying existing data.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Declarative Style:</a:t>
            </a:r>
            <a:r>
              <a:rPr lang="en" sz="1400">
                <a:solidFill>
                  <a:srgbClr val="000000"/>
                </a:solidFill>
              </a:rPr>
              <a:t> Focusing on </a:t>
            </a:r>
            <a:r>
              <a:rPr i="1" lang="en" sz="1400">
                <a:solidFill>
                  <a:srgbClr val="000000"/>
                </a:solidFill>
              </a:rPr>
              <a:t>what</a:t>
            </a:r>
            <a:r>
              <a:rPr lang="en" sz="1400">
                <a:solidFill>
                  <a:srgbClr val="000000"/>
                </a:solidFill>
              </a:rPr>
              <a:t> needs to be done rather than </a:t>
            </a:r>
            <a:r>
              <a:rPr i="1" lang="en" sz="1400">
                <a:solidFill>
                  <a:srgbClr val="000000"/>
                </a:solidFill>
              </a:rPr>
              <a:t>how</a:t>
            </a:r>
            <a:r>
              <a:rPr lang="en" sz="1400">
                <a:solidFill>
                  <a:srgbClr val="000000"/>
                </a:solidFill>
              </a:rPr>
              <a:t> to do it.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713225" y="666225"/>
            <a:ext cx="69231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Haskell ?</a:t>
            </a:r>
            <a:endParaRPr/>
          </a:p>
        </p:txBody>
      </p:sp>
      <p:sp>
        <p:nvSpPr>
          <p:cNvPr id="321" name="Google Shape;321;p36"/>
          <p:cNvSpPr txBox="1"/>
          <p:nvPr>
            <p:ph idx="1" type="subTitle"/>
          </p:nvPr>
        </p:nvSpPr>
        <p:spPr>
          <a:xfrm>
            <a:off x="713225" y="2135650"/>
            <a:ext cx="80280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Haskell is a </a:t>
            </a: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purely functional programming language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focused on correctness and reliability. Introduced in 1990 by academics, it unifies features from earlier languages like ML and Miranda. 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With </a:t>
            </a: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lazy evaluation, strong static typing, and immutability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Haskell ensures safe and predictable code. It </a:t>
            </a: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avoids side effects, supports type inference, and encourages a clear, declarative coding style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making it ideal for high-assurance, scalable systems. 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2" name="Google Shape;3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651" y="481000"/>
            <a:ext cx="1840350" cy="151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303" y="737078"/>
            <a:ext cx="1075225" cy="10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713225" y="666225"/>
            <a:ext cx="69231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Haskell for this project ?</a:t>
            </a:r>
            <a:endParaRPr/>
          </a:p>
        </p:txBody>
      </p:sp>
      <p:sp>
        <p:nvSpPr>
          <p:cNvPr id="329" name="Google Shape;329;p37"/>
          <p:cNvSpPr txBox="1"/>
          <p:nvPr>
            <p:ph idx="1" type="subTitle"/>
          </p:nvPr>
        </p:nvSpPr>
        <p:spPr>
          <a:xfrm>
            <a:off x="713225" y="2030400"/>
            <a:ext cx="8028000" cy="31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Haskell was chosen for this project due to its </a:t>
            </a: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strong functional programming 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eatures. 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Its </a:t>
            </a: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strong, static type system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helps ensure correctness at </a:t>
            </a: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compile time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preventing many runtime errors. 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Additionally, Haskell’s support for </a:t>
            </a: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metaprogramming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through </a:t>
            </a: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Template Haskell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allowed us to automatically generate routes and database models, reducing </a:t>
            </a: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boilerplate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improving maintainability. 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Its </a:t>
            </a: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declarative syntax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makes expressing complex logic and database operations concise and easy to understand. </a:t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Raleway"/>
              <a:buChar char="●"/>
            </a:pP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All of these features make Haskell an </a:t>
            </a:r>
            <a:r>
              <a:rPr b="1"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ideal choice</a:t>
            </a:r>
            <a:r>
              <a:rPr lang="en" sz="17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building our project</a:t>
            </a:r>
            <a:endParaRPr sz="1800"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3651" y="481000"/>
            <a:ext cx="1840350" cy="151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>
            <p:ph type="title"/>
          </p:nvPr>
        </p:nvSpPr>
        <p:spPr>
          <a:xfrm>
            <a:off x="0" y="480225"/>
            <a:ext cx="91440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 Structure modules, library, LANG, ::</a:t>
            </a:r>
            <a:endParaRPr/>
          </a:p>
        </p:txBody>
      </p:sp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185975" y="1231125"/>
            <a:ext cx="8170500" cy="3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MODULES 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are used to organize code into separate components, enabling </a:t>
            </a: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better code management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reusability.For example, the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RouteGen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module in our project generates </a:t>
            </a: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route-related code dynamically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while the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Address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module defines the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Address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data structure and its JSON instances.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LIBRARIES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are collections of prewritten code that provide common functionality, such as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sqlite-simple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interacting with SQLite databases,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Data.Aeson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JSON handling, and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System.Directory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file operations.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OVRELOADEDSTRINGS 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extension allows for the use of string literals with different types, such as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Text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or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String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without explicitly converting them. It simplifies working with text data and enhances code readability. </a:t>
            </a:r>
            <a:endParaRPr sz="1100">
              <a:solidFill>
                <a:srgbClr val="1880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MONADS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are a way to handle side effects (like IO, state, etc.) in Haskell in a purely functional manner. The most commonly used monads in Haskell are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IO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Maybe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Either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and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State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rPr>
              <a:t>OTHER USEFUL TOOLS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functors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useful for mapping over data structures,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Applicative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allows you to apply functions inside contexts, and </a:t>
            </a:r>
            <a:r>
              <a:rPr lang="en" sz="11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Monad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for chaining computations.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PATTERN MATCHING</a:t>
            </a: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is a powerful feature in Haskell that lets you deconstruct data types and apply logic based on their structure. It’s used in function definitions, case expressions, and list processing.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3">
            <a:alphaModFix/>
          </a:blip>
          <a:srcRect b="40624" l="0" r="0" t="0"/>
          <a:stretch/>
        </p:blipFill>
        <p:spPr>
          <a:xfrm>
            <a:off x="185975" y="4620050"/>
            <a:ext cx="4829175" cy="2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8425" y="2858850"/>
            <a:ext cx="3235617" cy="1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9200" y="4319668"/>
            <a:ext cx="3456917" cy="7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3800" y="3307750"/>
            <a:ext cx="2920311" cy="1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8250" y="1668475"/>
            <a:ext cx="2664325" cy="3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title"/>
          </p:nvPr>
        </p:nvSpPr>
        <p:spPr>
          <a:xfrm>
            <a:off x="125" y="332725"/>
            <a:ext cx="91440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 Template for Meta Programming</a:t>
            </a:r>
            <a:endParaRPr/>
          </a:p>
        </p:txBody>
      </p:sp>
      <p:sp>
        <p:nvSpPr>
          <p:cNvPr id="347" name="Google Shape;347;p39"/>
          <p:cNvSpPr txBox="1"/>
          <p:nvPr>
            <p:ph idx="1" type="subTitle"/>
          </p:nvPr>
        </p:nvSpPr>
        <p:spPr>
          <a:xfrm>
            <a:off x="0" y="1013300"/>
            <a:ext cx="91440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Haskell meta-programming tool for </a:t>
            </a:r>
            <a: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compile-time code generation 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which enables writing </a:t>
            </a:r>
            <a: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Haskell that writes Haskell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uses types like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Q [Dec]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Q Exp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Q Type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building code</a:t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⚙️ Key Syntax: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$(...)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→ </a:t>
            </a: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Splice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run TH code at compile time and insert result</a:t>
            </a:r>
            <a:b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Example: </a:t>
            </a:r>
            <a:r>
              <a:rPr lang="en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$(generateAllModels models</a:t>
            </a:r>
            <a:r>
              <a:rPr lang="en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rgbClr val="188038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[d| ... |]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→ </a:t>
            </a:r>
            <a:r>
              <a:rPr b="1"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Declaration quote</a:t>
            </a: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inline TH code block 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(not used here, but useful)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8" name="Google Shape;348;p39"/>
          <p:cNvPicPr preferRelativeResize="0"/>
          <p:nvPr/>
        </p:nvPicPr>
        <p:blipFill rotWithShape="1">
          <a:blip r:embed="rId3">
            <a:alphaModFix/>
          </a:blip>
          <a:srcRect b="25953" l="0" r="5908" t="0"/>
          <a:stretch/>
        </p:blipFill>
        <p:spPr>
          <a:xfrm>
            <a:off x="4650150" y="1525150"/>
            <a:ext cx="4463176" cy="29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9"/>
          <p:cNvPicPr preferRelativeResize="0"/>
          <p:nvPr/>
        </p:nvPicPr>
        <p:blipFill rotWithShape="1">
          <a:blip r:embed="rId4">
            <a:alphaModFix/>
          </a:blip>
          <a:srcRect b="9362" l="0" r="0" t="0"/>
          <a:stretch/>
        </p:blipFill>
        <p:spPr>
          <a:xfrm>
            <a:off x="5259690" y="1859850"/>
            <a:ext cx="3539360" cy="521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5592" y="2419625"/>
            <a:ext cx="2721458" cy="257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5275" y="2490175"/>
            <a:ext cx="3333474" cy="2578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9"/>
          <p:cNvSpPr txBox="1"/>
          <p:nvPr/>
        </p:nvSpPr>
        <p:spPr>
          <a:xfrm>
            <a:off x="102625" y="2667950"/>
            <a:ext cx="2721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right next is the template Haskell code that performs IO side effects at compile time via runIO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3" name="Google Shape;353;p39"/>
          <p:cNvPicPr preferRelativeResize="0"/>
          <p:nvPr/>
        </p:nvPicPr>
        <p:blipFill rotWithShape="1">
          <a:blip r:embed="rId7">
            <a:alphaModFix/>
          </a:blip>
          <a:srcRect b="2969" l="0" r="0" t="0"/>
          <a:stretch/>
        </p:blipFill>
        <p:spPr>
          <a:xfrm>
            <a:off x="125" y="3399075"/>
            <a:ext cx="2708300" cy="17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>
            <p:ph type="title"/>
          </p:nvPr>
        </p:nvSpPr>
        <p:spPr>
          <a:xfrm>
            <a:off x="263950" y="525125"/>
            <a:ext cx="69231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Cabal Build  </a:t>
            </a:r>
            <a:endParaRPr/>
          </a:p>
        </p:txBody>
      </p:sp>
      <p:sp>
        <p:nvSpPr>
          <p:cNvPr id="359" name="Google Shape;359;p40"/>
          <p:cNvSpPr txBox="1"/>
          <p:nvPr>
            <p:ph idx="1" type="subTitle"/>
          </p:nvPr>
        </p:nvSpPr>
        <p:spPr>
          <a:xfrm>
            <a:off x="166775" y="1224950"/>
            <a:ext cx="8600100" cy="3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Defines a Multi-Component Haskell Project</a:t>
            </a:r>
            <a:b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Includes libraries (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modelbuilder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routebuilder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and executables (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admin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server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query-admin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for backend generation and runtime.</a:t>
            </a:r>
            <a:b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Handles Code Generation and SQL Setup</a:t>
            </a:r>
            <a:b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Uses Template Haskell to generate model and route code, and builds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schema.sql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seed.sql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via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dbbuilder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Runs a Web API Server</a:t>
            </a:r>
            <a:b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The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server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executable launches a Scotty-based backend with full CRUD routes on port 3000 using SQLite.</a:t>
            </a:r>
            <a:b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Provides an Interactive CLI Tool</a:t>
            </a:r>
            <a:br>
              <a:rPr b="1"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30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query-admin</a:t>
            </a:r>
            <a:r>
              <a:rPr lang="en" sz="13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allows dynamic SQL query generation and testing using parsed schema information.</a:t>
            </a:r>
            <a:endParaRPr sz="13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0" name="Google Shape;3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4825" y="448950"/>
            <a:ext cx="1249175" cy="12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0"/>
          <p:cNvPicPr preferRelativeResize="0"/>
          <p:nvPr/>
        </p:nvPicPr>
        <p:blipFill rotWithShape="1">
          <a:blip r:embed="rId4">
            <a:alphaModFix/>
          </a:blip>
          <a:srcRect b="11652" l="0" r="3128" t="0"/>
          <a:stretch/>
        </p:blipFill>
        <p:spPr>
          <a:xfrm>
            <a:off x="5776600" y="3738975"/>
            <a:ext cx="3297500" cy="135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775" y="3612495"/>
            <a:ext cx="3358975" cy="5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5648" y="4296700"/>
            <a:ext cx="3448827" cy="7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ccession Planning Project Proposal by Slidesgo">
  <a:themeElements>
    <a:clrScheme name="Simple Light">
      <a:dk1>
        <a:srgbClr val="0E1D35"/>
      </a:dk1>
      <a:lt1>
        <a:srgbClr val="FAFAFA"/>
      </a:lt1>
      <a:dk2>
        <a:srgbClr val="EFEFEF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