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44" y="-3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6879" y="85010"/>
            <a:ext cx="1056560" cy="29753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36" y="3076"/>
            <a:ext cx="6266815" cy="455930"/>
          </a:xfrm>
          <a:custGeom>
            <a:avLst/>
            <a:gdLst/>
            <a:ahLst/>
            <a:cxnLst/>
            <a:rect l="l" t="t" r="r" b="b"/>
            <a:pathLst>
              <a:path w="6266815" h="455930">
                <a:moveTo>
                  <a:pt x="6266497" y="0"/>
                </a:moveTo>
                <a:lnTo>
                  <a:pt x="0" y="0"/>
                </a:lnTo>
                <a:lnTo>
                  <a:pt x="0" y="455414"/>
                </a:lnTo>
                <a:lnTo>
                  <a:pt x="6266497" y="455414"/>
                </a:lnTo>
                <a:lnTo>
                  <a:pt x="6266497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36" y="3076"/>
            <a:ext cx="6266815" cy="455930"/>
          </a:xfrm>
          <a:custGeom>
            <a:avLst/>
            <a:gdLst/>
            <a:ahLst/>
            <a:cxnLst/>
            <a:rect l="l" t="t" r="r" b="b"/>
            <a:pathLst>
              <a:path w="6266815" h="455930">
                <a:moveTo>
                  <a:pt x="0" y="455414"/>
                </a:moveTo>
                <a:lnTo>
                  <a:pt x="6266497" y="455414"/>
                </a:lnTo>
                <a:lnTo>
                  <a:pt x="6266497" y="0"/>
                </a:lnTo>
                <a:lnTo>
                  <a:pt x="0" y="0"/>
                </a:lnTo>
                <a:lnTo>
                  <a:pt x="0" y="455414"/>
                </a:lnTo>
                <a:close/>
              </a:path>
            </a:pathLst>
          </a:custGeom>
          <a:ln w="16192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02930" y="0"/>
            <a:ext cx="73025" cy="467995"/>
          </a:xfrm>
          <a:custGeom>
            <a:avLst/>
            <a:gdLst/>
            <a:ahLst/>
            <a:cxnLst/>
            <a:rect l="l" t="t" r="r" b="b"/>
            <a:pathLst>
              <a:path w="73025" h="467995">
                <a:moveTo>
                  <a:pt x="72866" y="0"/>
                </a:moveTo>
                <a:lnTo>
                  <a:pt x="0" y="0"/>
                </a:lnTo>
                <a:lnTo>
                  <a:pt x="0" y="467558"/>
                </a:lnTo>
                <a:lnTo>
                  <a:pt x="72866" y="467558"/>
                </a:lnTo>
                <a:lnTo>
                  <a:pt x="72866" y="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272569" cy="461486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602378" y="0"/>
            <a:ext cx="170180" cy="467995"/>
          </a:xfrm>
          <a:custGeom>
            <a:avLst/>
            <a:gdLst/>
            <a:ahLst/>
            <a:cxnLst/>
            <a:rect l="l" t="t" r="r" b="b"/>
            <a:pathLst>
              <a:path w="170179" h="467995">
                <a:moveTo>
                  <a:pt x="170021" y="0"/>
                </a:moveTo>
                <a:lnTo>
                  <a:pt x="0" y="0"/>
                </a:lnTo>
                <a:lnTo>
                  <a:pt x="0" y="467558"/>
                </a:lnTo>
                <a:lnTo>
                  <a:pt x="170021" y="467558"/>
                </a:lnTo>
                <a:lnTo>
                  <a:pt x="170021" y="0"/>
                </a:lnTo>
                <a:close/>
              </a:path>
            </a:pathLst>
          </a:custGeom>
          <a:solidFill>
            <a:srgbClr val="F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7772399" cy="437197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3749616" y="373480"/>
            <a:ext cx="2975610" cy="625475"/>
          </a:xfrm>
          <a:custGeom>
            <a:avLst/>
            <a:gdLst/>
            <a:ahLst/>
            <a:cxnLst/>
            <a:rect l="l" t="t" r="r" b="b"/>
            <a:pathLst>
              <a:path w="2975609" h="625475">
                <a:moveTo>
                  <a:pt x="2871092" y="0"/>
                </a:moveTo>
                <a:lnTo>
                  <a:pt x="104198" y="0"/>
                </a:lnTo>
                <a:lnTo>
                  <a:pt x="63632" y="8186"/>
                </a:lnTo>
                <a:lnTo>
                  <a:pt x="30512" y="30512"/>
                </a:lnTo>
                <a:lnTo>
                  <a:pt x="8186" y="63632"/>
                </a:lnTo>
                <a:lnTo>
                  <a:pt x="0" y="104198"/>
                </a:lnTo>
                <a:lnTo>
                  <a:pt x="0" y="521155"/>
                </a:lnTo>
                <a:lnTo>
                  <a:pt x="8186" y="561734"/>
                </a:lnTo>
                <a:lnTo>
                  <a:pt x="30512" y="594882"/>
                </a:lnTo>
                <a:lnTo>
                  <a:pt x="63632" y="617236"/>
                </a:lnTo>
                <a:lnTo>
                  <a:pt x="104198" y="625435"/>
                </a:lnTo>
                <a:lnTo>
                  <a:pt x="2871092" y="625435"/>
                </a:lnTo>
                <a:lnTo>
                  <a:pt x="2911670" y="617236"/>
                </a:lnTo>
                <a:lnTo>
                  <a:pt x="2944818" y="594882"/>
                </a:lnTo>
                <a:lnTo>
                  <a:pt x="2967173" y="561734"/>
                </a:lnTo>
                <a:lnTo>
                  <a:pt x="2975371" y="521155"/>
                </a:lnTo>
                <a:lnTo>
                  <a:pt x="2975371" y="104198"/>
                </a:lnTo>
                <a:lnTo>
                  <a:pt x="2967173" y="63632"/>
                </a:lnTo>
                <a:lnTo>
                  <a:pt x="2944818" y="30512"/>
                </a:lnTo>
                <a:lnTo>
                  <a:pt x="2911670" y="8186"/>
                </a:lnTo>
                <a:lnTo>
                  <a:pt x="2871092" y="0"/>
                </a:lnTo>
                <a:close/>
              </a:path>
            </a:pathLst>
          </a:custGeom>
          <a:solidFill>
            <a:srgbClr val="EBED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749616" y="373480"/>
            <a:ext cx="2975610" cy="625475"/>
          </a:xfrm>
          <a:custGeom>
            <a:avLst/>
            <a:gdLst/>
            <a:ahLst/>
            <a:cxnLst/>
            <a:rect l="l" t="t" r="r" b="b"/>
            <a:pathLst>
              <a:path w="2975609" h="625475">
                <a:moveTo>
                  <a:pt x="0" y="104198"/>
                </a:moveTo>
                <a:lnTo>
                  <a:pt x="8186" y="63632"/>
                </a:lnTo>
                <a:lnTo>
                  <a:pt x="30512" y="30512"/>
                </a:lnTo>
                <a:lnTo>
                  <a:pt x="63632" y="8186"/>
                </a:lnTo>
                <a:lnTo>
                  <a:pt x="104198" y="0"/>
                </a:lnTo>
                <a:lnTo>
                  <a:pt x="2871092" y="0"/>
                </a:lnTo>
                <a:lnTo>
                  <a:pt x="2911670" y="8186"/>
                </a:lnTo>
                <a:lnTo>
                  <a:pt x="2944818" y="30512"/>
                </a:lnTo>
                <a:lnTo>
                  <a:pt x="2967173" y="63632"/>
                </a:lnTo>
                <a:lnTo>
                  <a:pt x="2975371" y="104198"/>
                </a:lnTo>
                <a:lnTo>
                  <a:pt x="2975371" y="521155"/>
                </a:lnTo>
                <a:lnTo>
                  <a:pt x="2967173" y="561734"/>
                </a:lnTo>
                <a:lnTo>
                  <a:pt x="2944818" y="594882"/>
                </a:lnTo>
                <a:lnTo>
                  <a:pt x="2911670" y="617236"/>
                </a:lnTo>
                <a:lnTo>
                  <a:pt x="2871092" y="625435"/>
                </a:lnTo>
                <a:lnTo>
                  <a:pt x="104198" y="625435"/>
                </a:lnTo>
                <a:lnTo>
                  <a:pt x="63632" y="617236"/>
                </a:lnTo>
                <a:lnTo>
                  <a:pt x="30512" y="594882"/>
                </a:lnTo>
                <a:lnTo>
                  <a:pt x="8186" y="561734"/>
                </a:lnTo>
                <a:lnTo>
                  <a:pt x="0" y="521155"/>
                </a:lnTo>
                <a:lnTo>
                  <a:pt x="0" y="104198"/>
                </a:lnTo>
                <a:close/>
              </a:path>
            </a:pathLst>
          </a:custGeom>
          <a:ln w="16192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6879" y="85010"/>
            <a:ext cx="1056560" cy="29753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36" y="3076"/>
            <a:ext cx="6266815" cy="455930"/>
          </a:xfrm>
          <a:custGeom>
            <a:avLst/>
            <a:gdLst/>
            <a:ahLst/>
            <a:cxnLst/>
            <a:rect l="l" t="t" r="r" b="b"/>
            <a:pathLst>
              <a:path w="6266815" h="455930">
                <a:moveTo>
                  <a:pt x="6266497" y="0"/>
                </a:moveTo>
                <a:lnTo>
                  <a:pt x="0" y="0"/>
                </a:lnTo>
                <a:lnTo>
                  <a:pt x="0" y="455414"/>
                </a:lnTo>
                <a:lnTo>
                  <a:pt x="6266497" y="455414"/>
                </a:lnTo>
                <a:lnTo>
                  <a:pt x="6266497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36" y="3076"/>
            <a:ext cx="6266815" cy="455930"/>
          </a:xfrm>
          <a:custGeom>
            <a:avLst/>
            <a:gdLst/>
            <a:ahLst/>
            <a:cxnLst/>
            <a:rect l="l" t="t" r="r" b="b"/>
            <a:pathLst>
              <a:path w="6266815" h="455930">
                <a:moveTo>
                  <a:pt x="0" y="455414"/>
                </a:moveTo>
                <a:lnTo>
                  <a:pt x="6266497" y="455414"/>
                </a:lnTo>
                <a:lnTo>
                  <a:pt x="6266497" y="0"/>
                </a:lnTo>
                <a:lnTo>
                  <a:pt x="0" y="0"/>
                </a:lnTo>
                <a:lnTo>
                  <a:pt x="0" y="455414"/>
                </a:lnTo>
                <a:close/>
              </a:path>
            </a:pathLst>
          </a:custGeom>
          <a:ln w="16192">
            <a:solidFill>
              <a:srgbClr val="2031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302930" y="0"/>
            <a:ext cx="73025" cy="467995"/>
          </a:xfrm>
          <a:custGeom>
            <a:avLst/>
            <a:gdLst/>
            <a:ahLst/>
            <a:cxnLst/>
            <a:rect l="l" t="t" r="r" b="b"/>
            <a:pathLst>
              <a:path w="73025" h="467995">
                <a:moveTo>
                  <a:pt x="72866" y="0"/>
                </a:moveTo>
                <a:lnTo>
                  <a:pt x="0" y="0"/>
                </a:lnTo>
                <a:lnTo>
                  <a:pt x="0" y="467558"/>
                </a:lnTo>
                <a:lnTo>
                  <a:pt x="72866" y="467558"/>
                </a:lnTo>
                <a:lnTo>
                  <a:pt x="72866" y="0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6272569" cy="461486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602378" y="0"/>
            <a:ext cx="170180" cy="467995"/>
          </a:xfrm>
          <a:custGeom>
            <a:avLst/>
            <a:gdLst/>
            <a:ahLst/>
            <a:cxnLst/>
            <a:rect l="l" t="t" r="r" b="b"/>
            <a:pathLst>
              <a:path w="170179" h="467995">
                <a:moveTo>
                  <a:pt x="170021" y="0"/>
                </a:moveTo>
                <a:lnTo>
                  <a:pt x="0" y="0"/>
                </a:lnTo>
                <a:lnTo>
                  <a:pt x="0" y="467558"/>
                </a:lnTo>
                <a:lnTo>
                  <a:pt x="170021" y="467558"/>
                </a:lnTo>
                <a:lnTo>
                  <a:pt x="170021" y="0"/>
                </a:lnTo>
                <a:close/>
              </a:path>
            </a:pathLst>
          </a:custGeom>
          <a:solidFill>
            <a:srgbClr val="FDD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8722" y="2085848"/>
            <a:ext cx="2097404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0306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ish3544/project1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668" y="1624766"/>
            <a:ext cx="3229610" cy="11906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94715" marR="5080" indent="-882650" algn="just">
              <a:lnSpc>
                <a:spcPct val="102099"/>
              </a:lnSpc>
              <a:spcBef>
                <a:spcPts val="75"/>
              </a:spcBef>
            </a:pPr>
            <a:r>
              <a:rPr sz="2500" dirty="0">
                <a:solidFill>
                  <a:srgbClr val="FFFFFF"/>
                </a:solidFill>
              </a:rPr>
              <a:t>FOOD</a:t>
            </a:r>
            <a:r>
              <a:rPr sz="2500" spc="114" dirty="0">
                <a:solidFill>
                  <a:srgbClr val="FFFFFF"/>
                </a:solidFill>
              </a:rPr>
              <a:t> </a:t>
            </a:r>
            <a:r>
              <a:rPr sz="2500" spc="-10" dirty="0">
                <a:solidFill>
                  <a:srgbClr val="FFFFFF"/>
                </a:solidFill>
              </a:rPr>
              <a:t>PRODUCTION </a:t>
            </a:r>
            <a:r>
              <a:rPr sz="2500" dirty="0">
                <a:solidFill>
                  <a:srgbClr val="FFFFFF"/>
                </a:solidFill>
              </a:rPr>
              <a:t>USING</a:t>
            </a:r>
            <a:r>
              <a:rPr sz="2500" spc="125" dirty="0">
                <a:solidFill>
                  <a:srgbClr val="FFFFFF"/>
                </a:solidFill>
              </a:rPr>
              <a:t> </a:t>
            </a:r>
            <a:r>
              <a:rPr sz="2500" spc="-10" dirty="0">
                <a:solidFill>
                  <a:srgbClr val="FFFFFF"/>
                </a:solidFill>
              </a:rPr>
              <a:t>LINEAR REGRESSION</a:t>
            </a:r>
            <a:endParaRPr sz="2500"/>
          </a:p>
        </p:txBody>
      </p:sp>
      <p:grpSp>
        <p:nvGrpSpPr>
          <p:cNvPr id="3" name="object 3"/>
          <p:cNvGrpSpPr/>
          <p:nvPr/>
        </p:nvGrpSpPr>
        <p:grpSpPr>
          <a:xfrm>
            <a:off x="3886200" y="449341"/>
            <a:ext cx="2690495" cy="425450"/>
            <a:chOff x="3886200" y="449341"/>
            <a:chExt cx="2690495" cy="425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8578" y="534352"/>
              <a:ext cx="807600" cy="2611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200" y="449341"/>
              <a:ext cx="503991" cy="42505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446714" y="2983681"/>
            <a:ext cx="2835910" cy="573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Name:Lokmanya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Tilak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sz="1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Engineering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435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Student</a:t>
            </a:r>
            <a:r>
              <a:rPr sz="1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name:TANISH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WAYKAR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525" y="631396"/>
            <a:ext cx="6375400" cy="282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b="1" spc="-10" dirty="0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sz="1300" b="1" spc="-8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300">
              <a:latin typeface="Arial"/>
              <a:cs typeface="Arial"/>
            </a:endParaRPr>
          </a:p>
          <a:p>
            <a:pPr marL="165735" marR="5080" indent="-147955">
              <a:lnSpc>
                <a:spcPct val="100000"/>
              </a:lnSpc>
              <a:spcBef>
                <a:spcPts val="855"/>
              </a:spcBef>
              <a:buChar char="•"/>
              <a:tabLst>
                <a:tab pos="165735" algn="l"/>
              </a:tabLst>
            </a:pPr>
            <a:r>
              <a:rPr sz="1150" dirty="0">
                <a:latin typeface="Arial MT"/>
                <a:cs typeface="Arial MT"/>
              </a:rPr>
              <a:t>Food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production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significantly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contributes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to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environmental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issues</a:t>
            </a:r>
            <a:r>
              <a:rPr sz="1150" spc="-7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like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greenhouse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gas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emissions </a:t>
            </a:r>
            <a:r>
              <a:rPr sz="1150" dirty="0">
                <a:latin typeface="Arial MT"/>
                <a:cs typeface="Arial MT"/>
              </a:rPr>
              <a:t>and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freshwater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use.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Accurate</a:t>
            </a:r>
            <a:r>
              <a:rPr sz="1150" spc="-10" dirty="0">
                <a:latin typeface="Arial MT"/>
                <a:cs typeface="Arial MT"/>
              </a:rPr>
              <a:t> prediction </a:t>
            </a:r>
            <a:r>
              <a:rPr sz="1150" dirty="0">
                <a:latin typeface="Arial MT"/>
                <a:cs typeface="Arial MT"/>
              </a:rPr>
              <a:t>and</a:t>
            </a:r>
            <a:r>
              <a:rPr sz="1150" spc="-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analysis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of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environmental </a:t>
            </a:r>
            <a:r>
              <a:rPr sz="1150" dirty="0">
                <a:latin typeface="Arial MT"/>
                <a:cs typeface="Arial MT"/>
              </a:rPr>
              <a:t>impact</a:t>
            </a:r>
            <a:r>
              <a:rPr sz="1150" spc="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are</a:t>
            </a:r>
            <a:r>
              <a:rPr sz="1150" spc="-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essential</a:t>
            </a:r>
            <a:r>
              <a:rPr sz="1150" spc="-10" dirty="0">
                <a:latin typeface="Arial MT"/>
                <a:cs typeface="Arial MT"/>
              </a:rPr>
              <a:t> </a:t>
            </a:r>
            <a:r>
              <a:rPr sz="1150" spc="-25" dirty="0">
                <a:latin typeface="Arial MT"/>
                <a:cs typeface="Arial MT"/>
              </a:rPr>
              <a:t>to </a:t>
            </a:r>
            <a:r>
              <a:rPr sz="1150" dirty="0">
                <a:latin typeface="Arial MT"/>
                <a:cs typeface="Arial MT"/>
              </a:rPr>
              <a:t>improve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sustainability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and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guide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eco-friendly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practices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10"/>
              </a:spcBef>
              <a:buFont typeface="Arial MT"/>
              <a:buChar char="•"/>
            </a:pPr>
            <a:endParaRPr sz="1150">
              <a:latin typeface="Arial MT"/>
              <a:cs typeface="Arial MT"/>
            </a:endParaRPr>
          </a:p>
          <a:p>
            <a:pPr marL="17780" marR="153035" indent="-13335" algn="just">
              <a:lnSpc>
                <a:spcPct val="98800"/>
              </a:lnSpc>
              <a:spcBef>
                <a:spcPts val="5"/>
              </a:spcBef>
              <a:buChar char="•"/>
              <a:tabLst>
                <a:tab pos="67945" algn="l"/>
              </a:tabLst>
            </a:pPr>
            <a:r>
              <a:rPr sz="1150" dirty="0">
                <a:latin typeface="Arial MT"/>
                <a:cs typeface="Arial MT"/>
              </a:rPr>
              <a:t>	Brief</a:t>
            </a:r>
            <a:r>
              <a:rPr sz="1150" spc="-5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Overview:This</a:t>
            </a:r>
            <a:r>
              <a:rPr sz="1150" spc="-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case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study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focuses</a:t>
            </a:r>
            <a:r>
              <a:rPr sz="1150" spc="-6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on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predicting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the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environmental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impact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of different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food </a:t>
            </a:r>
            <a:r>
              <a:rPr sz="1150" dirty="0">
                <a:latin typeface="Arial MT"/>
                <a:cs typeface="Arial MT"/>
              </a:rPr>
              <a:t>products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using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regression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techniques.</a:t>
            </a:r>
            <a:r>
              <a:rPr sz="1150" spc="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The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goal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is</a:t>
            </a:r>
            <a:r>
              <a:rPr sz="1150" spc="-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to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identify</a:t>
            </a:r>
            <a:r>
              <a:rPr sz="1150" spc="-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which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stages</a:t>
            </a:r>
            <a:r>
              <a:rPr sz="1150" spc="-5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in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the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food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production </a:t>
            </a:r>
            <a:r>
              <a:rPr sz="1150" dirty="0">
                <a:latin typeface="Arial MT"/>
                <a:cs typeface="Arial MT"/>
              </a:rPr>
              <a:t>cycle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contribute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the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most</a:t>
            </a:r>
            <a:r>
              <a:rPr sz="1150" spc="-5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to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total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emissions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and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resource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use.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buFont typeface="Arial MT"/>
              <a:buChar char="•"/>
            </a:pPr>
            <a:endParaRPr sz="1150">
              <a:latin typeface="Arial MT"/>
              <a:cs typeface="Arial MT"/>
            </a:endParaRPr>
          </a:p>
          <a:p>
            <a:pPr marL="67945" indent="-63500">
              <a:lnSpc>
                <a:spcPct val="100000"/>
              </a:lnSpc>
              <a:buChar char="•"/>
              <a:tabLst>
                <a:tab pos="67945" algn="l"/>
              </a:tabLst>
            </a:pPr>
            <a:r>
              <a:rPr sz="1150" dirty="0">
                <a:latin typeface="Arial MT"/>
                <a:cs typeface="Arial MT"/>
              </a:rPr>
              <a:t>Key</a:t>
            </a:r>
            <a:r>
              <a:rPr sz="1150" spc="-10" dirty="0">
                <a:latin typeface="Arial MT"/>
                <a:cs typeface="Arial MT"/>
              </a:rPr>
              <a:t> Objectives:</a:t>
            </a:r>
            <a:endParaRPr sz="1150">
              <a:latin typeface="Arial MT"/>
              <a:cs typeface="Arial MT"/>
            </a:endParaRPr>
          </a:p>
          <a:p>
            <a:pPr marL="17780">
              <a:lnSpc>
                <a:spcPct val="100000"/>
              </a:lnSpc>
              <a:spcBef>
                <a:spcPts val="10"/>
              </a:spcBef>
            </a:pPr>
            <a:r>
              <a:rPr sz="1150" dirty="0">
                <a:latin typeface="Arial MT"/>
                <a:cs typeface="Arial MT"/>
              </a:rPr>
              <a:t>Analyze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emissions</a:t>
            </a:r>
            <a:r>
              <a:rPr sz="1150" spc="-5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and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resource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use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of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various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food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products.</a:t>
            </a:r>
            <a:endParaRPr sz="1150">
              <a:latin typeface="Arial MT"/>
              <a:cs typeface="Arial MT"/>
            </a:endParaRPr>
          </a:p>
          <a:p>
            <a:pPr marL="17780" marR="2491740">
              <a:lnSpc>
                <a:spcPct val="135300"/>
              </a:lnSpc>
              <a:spcBef>
                <a:spcPts val="45"/>
              </a:spcBef>
            </a:pPr>
            <a:r>
              <a:rPr sz="1150" dirty="0">
                <a:latin typeface="Arial MT"/>
                <a:cs typeface="Arial MT"/>
              </a:rPr>
              <a:t>Predict</a:t>
            </a:r>
            <a:r>
              <a:rPr sz="1150" spc="-6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total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environmental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impact</a:t>
            </a:r>
            <a:r>
              <a:rPr sz="1150" spc="-5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using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regression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models. </a:t>
            </a:r>
            <a:r>
              <a:rPr sz="1150" dirty="0">
                <a:latin typeface="Arial MT"/>
                <a:cs typeface="Arial MT"/>
              </a:rPr>
              <a:t>Provide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insights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for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sustainable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food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choices.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108" y="3933007"/>
            <a:ext cx="122682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dirty="0">
                <a:latin typeface="Arial"/>
                <a:cs typeface="Arial"/>
              </a:rPr>
              <a:t>Source</a:t>
            </a:r>
            <a:r>
              <a:rPr sz="750" b="1" spc="3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:</a:t>
            </a:r>
            <a:r>
              <a:rPr sz="750" b="1" spc="155" dirty="0">
                <a:latin typeface="Arial"/>
                <a:cs typeface="Arial"/>
              </a:rPr>
              <a:t> </a:t>
            </a:r>
            <a:r>
              <a:rPr sz="7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www.freepik.com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/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6" y="3860899"/>
            <a:ext cx="7769859" cy="8255"/>
          </a:xfrm>
          <a:custGeom>
            <a:avLst/>
            <a:gdLst/>
            <a:ahLst/>
            <a:cxnLst/>
            <a:rect l="l" t="t" r="r" b="b"/>
            <a:pathLst>
              <a:path w="7769859" h="8254">
                <a:moveTo>
                  <a:pt x="7769363" y="0"/>
                </a:moveTo>
                <a:lnTo>
                  <a:pt x="0" y="0"/>
                </a:lnTo>
                <a:lnTo>
                  <a:pt x="0" y="8096"/>
                </a:lnTo>
                <a:lnTo>
                  <a:pt x="7769363" y="8096"/>
                </a:lnTo>
                <a:lnTo>
                  <a:pt x="776936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08" y="631396"/>
            <a:ext cx="4931410" cy="251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0"/>
              </a:spcBef>
            </a:pPr>
            <a:r>
              <a:rPr sz="1300" b="1" spc="-10" dirty="0">
                <a:solidFill>
                  <a:srgbClr val="203062"/>
                </a:solidFill>
                <a:latin typeface="Arial"/>
                <a:cs typeface="Arial"/>
              </a:rPr>
              <a:t>Dataset</a:t>
            </a:r>
            <a:r>
              <a:rPr sz="1300" b="1" spc="-70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03062"/>
                </a:solidFill>
                <a:latin typeface="Arial"/>
                <a:cs typeface="Arial"/>
              </a:rPr>
              <a:t>Overview: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61290" indent="-148590">
              <a:lnSpc>
                <a:spcPct val="100000"/>
              </a:lnSpc>
              <a:spcBef>
                <a:spcPts val="5"/>
              </a:spcBef>
              <a:buChar char="•"/>
              <a:tabLst>
                <a:tab pos="161290" algn="l"/>
              </a:tabLst>
            </a:pPr>
            <a:r>
              <a:rPr sz="1150" dirty="0">
                <a:latin typeface="Arial MT"/>
                <a:cs typeface="Arial MT"/>
              </a:rPr>
              <a:t>Source: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OurWorldInData.org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(CSV file:</a:t>
            </a:r>
            <a:r>
              <a:rPr sz="1150" spc="1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food_production.csv)</a:t>
            </a:r>
            <a:endParaRPr sz="115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530"/>
              </a:spcBef>
              <a:buChar char="•"/>
              <a:tabLst>
                <a:tab pos="161290" algn="l"/>
              </a:tabLst>
            </a:pPr>
            <a:r>
              <a:rPr sz="1150" dirty="0">
                <a:latin typeface="Arial MT"/>
                <a:cs typeface="Arial MT"/>
              </a:rPr>
              <a:t>Size:</a:t>
            </a:r>
            <a:r>
              <a:rPr sz="1150" spc="27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43 rows,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22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columns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buFont typeface="Arial MT"/>
              <a:buChar char="•"/>
            </a:pPr>
            <a:endParaRPr sz="115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5"/>
              </a:spcBef>
              <a:buChar char="•"/>
              <a:tabLst>
                <a:tab pos="161290" algn="l"/>
              </a:tabLst>
            </a:pPr>
            <a:r>
              <a:rPr sz="1150" dirty="0">
                <a:latin typeface="Arial MT"/>
                <a:cs typeface="Arial MT"/>
              </a:rPr>
              <a:t>Key</a:t>
            </a:r>
            <a:r>
              <a:rPr sz="1150" spc="-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Features:Food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ProductEmissions</a:t>
            </a:r>
            <a:r>
              <a:rPr sz="1150" spc="-5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from</a:t>
            </a:r>
            <a:r>
              <a:rPr sz="1150" spc="-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Land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Use,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Animal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Feed,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Farm</a:t>
            </a:r>
            <a:endParaRPr sz="115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484"/>
              </a:spcBef>
              <a:buChar char="•"/>
              <a:tabLst>
                <a:tab pos="161290" algn="l"/>
              </a:tabLst>
            </a:pPr>
            <a:r>
              <a:rPr sz="1150" spc="-10" dirty="0">
                <a:latin typeface="Arial MT"/>
                <a:cs typeface="Arial MT"/>
              </a:rPr>
              <a:t>Transport</a:t>
            </a:r>
            <a:endParaRPr sz="1150">
              <a:latin typeface="Arial MT"/>
              <a:cs typeface="Arial MT"/>
            </a:endParaRPr>
          </a:p>
          <a:p>
            <a:pPr marL="200660" indent="-187960">
              <a:lnSpc>
                <a:spcPct val="100000"/>
              </a:lnSpc>
              <a:spcBef>
                <a:spcPts val="535"/>
              </a:spcBef>
              <a:buChar char="•"/>
              <a:tabLst>
                <a:tab pos="200660" algn="l"/>
              </a:tabLst>
            </a:pPr>
            <a:r>
              <a:rPr sz="1150" dirty="0">
                <a:latin typeface="Arial MT"/>
                <a:cs typeface="Arial MT"/>
              </a:rPr>
              <a:t>Processing</a:t>
            </a:r>
            <a:r>
              <a:rPr sz="1150" spc="-6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Packaging</a:t>
            </a:r>
            <a:endParaRPr sz="115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484"/>
              </a:spcBef>
              <a:buChar char="•"/>
              <a:tabLst>
                <a:tab pos="161290" algn="l"/>
              </a:tabLst>
            </a:pPr>
            <a:r>
              <a:rPr sz="1150" dirty="0">
                <a:latin typeface="Arial MT"/>
                <a:cs typeface="Arial MT"/>
              </a:rPr>
              <a:t>Total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Emissions</a:t>
            </a:r>
            <a:endParaRPr sz="115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535"/>
              </a:spcBef>
              <a:buChar char="•"/>
              <a:tabLst>
                <a:tab pos="161290" algn="l"/>
              </a:tabLst>
            </a:pPr>
            <a:r>
              <a:rPr sz="1150" dirty="0">
                <a:latin typeface="Arial MT"/>
                <a:cs typeface="Arial MT"/>
              </a:rPr>
              <a:t>Eutrophying</a:t>
            </a:r>
            <a:r>
              <a:rPr sz="1150" spc="-6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Emissions</a:t>
            </a:r>
            <a:endParaRPr sz="115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490"/>
              </a:spcBef>
              <a:buChar char="•"/>
              <a:tabLst>
                <a:tab pos="161290" algn="l"/>
              </a:tabLst>
            </a:pPr>
            <a:r>
              <a:rPr sz="1150" dirty="0">
                <a:latin typeface="Arial MT"/>
                <a:cs typeface="Arial MT"/>
              </a:rPr>
              <a:t>Freshwater</a:t>
            </a:r>
            <a:r>
              <a:rPr sz="1150" spc="-6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Withdrawals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108" y="3933007"/>
            <a:ext cx="122682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dirty="0">
                <a:latin typeface="Arial"/>
                <a:cs typeface="Arial"/>
              </a:rPr>
              <a:t>Source</a:t>
            </a:r>
            <a:r>
              <a:rPr sz="750" b="1" spc="3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:</a:t>
            </a:r>
            <a:r>
              <a:rPr sz="750" b="1" spc="155" dirty="0">
                <a:latin typeface="Arial"/>
                <a:cs typeface="Arial"/>
              </a:rPr>
              <a:t> </a:t>
            </a:r>
            <a:r>
              <a:rPr sz="7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www.freepik.com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/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6" y="3860899"/>
            <a:ext cx="7769859" cy="8255"/>
          </a:xfrm>
          <a:custGeom>
            <a:avLst/>
            <a:gdLst/>
            <a:ahLst/>
            <a:cxnLst/>
            <a:rect l="l" t="t" r="r" b="b"/>
            <a:pathLst>
              <a:path w="7769859" h="8254">
                <a:moveTo>
                  <a:pt x="7769363" y="0"/>
                </a:moveTo>
                <a:lnTo>
                  <a:pt x="0" y="0"/>
                </a:lnTo>
                <a:lnTo>
                  <a:pt x="0" y="8096"/>
                </a:lnTo>
                <a:lnTo>
                  <a:pt x="7769363" y="8096"/>
                </a:lnTo>
                <a:lnTo>
                  <a:pt x="776936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592" y="631396"/>
            <a:ext cx="4882515" cy="1586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90"/>
              </a:spcBef>
            </a:pPr>
            <a:r>
              <a:rPr sz="1300" b="1" spc="-10" dirty="0">
                <a:solidFill>
                  <a:srgbClr val="203062"/>
                </a:solidFill>
                <a:latin typeface="Arial"/>
                <a:cs typeface="Arial"/>
              </a:rPr>
              <a:t>Methodology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300">
              <a:latin typeface="Arial"/>
              <a:cs typeface="Arial"/>
            </a:endParaRPr>
          </a:p>
          <a:p>
            <a:pPr marL="161290" indent="-148590">
              <a:lnSpc>
                <a:spcPct val="100000"/>
              </a:lnSpc>
              <a:buChar char="•"/>
              <a:tabLst>
                <a:tab pos="161290" algn="l"/>
              </a:tabLst>
            </a:pPr>
            <a:r>
              <a:rPr sz="1150" spc="-10" dirty="0">
                <a:latin typeface="Arial MT"/>
                <a:cs typeface="Arial MT"/>
              </a:rPr>
              <a:t>Approach:</a:t>
            </a:r>
            <a:endParaRPr sz="115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535"/>
              </a:spcBef>
              <a:buChar char="•"/>
              <a:tabLst>
                <a:tab pos="161290" algn="l"/>
              </a:tabLst>
            </a:pPr>
            <a:r>
              <a:rPr sz="1150" dirty="0">
                <a:latin typeface="Arial MT"/>
                <a:cs typeface="Arial MT"/>
              </a:rPr>
              <a:t>Data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cleaning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(handling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NaN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values)Normalization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of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numerical</a:t>
            </a:r>
            <a:r>
              <a:rPr sz="1150" spc="3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features.</a:t>
            </a:r>
            <a:endParaRPr sz="115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489"/>
              </a:spcBef>
              <a:buChar char="•"/>
              <a:tabLst>
                <a:tab pos="161290" algn="l"/>
              </a:tabLst>
            </a:pPr>
            <a:r>
              <a:rPr sz="1150" dirty="0">
                <a:latin typeface="Arial MT"/>
                <a:cs typeface="Arial MT"/>
              </a:rPr>
              <a:t>Exploratory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Data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Analysis</a:t>
            </a:r>
            <a:r>
              <a:rPr sz="1150" spc="-7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(EDA).</a:t>
            </a:r>
            <a:endParaRPr sz="115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535"/>
              </a:spcBef>
              <a:buChar char="•"/>
              <a:tabLst>
                <a:tab pos="161290" algn="l"/>
              </a:tabLst>
            </a:pPr>
            <a:r>
              <a:rPr sz="1150" dirty="0">
                <a:latin typeface="Arial MT"/>
                <a:cs typeface="Arial MT"/>
              </a:rPr>
              <a:t>Splitting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data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into</a:t>
            </a:r>
            <a:r>
              <a:rPr sz="1150" spc="-10" dirty="0">
                <a:latin typeface="Arial MT"/>
                <a:cs typeface="Arial MT"/>
              </a:rPr>
              <a:t> train/testTraining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regression</a:t>
            </a:r>
            <a:r>
              <a:rPr sz="1150" spc="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models.</a:t>
            </a:r>
            <a:endParaRPr sz="1150">
              <a:latin typeface="Arial MT"/>
              <a:cs typeface="Arial MT"/>
            </a:endParaRPr>
          </a:p>
          <a:p>
            <a:pPr marL="161290" indent="-148590">
              <a:lnSpc>
                <a:spcPct val="100000"/>
              </a:lnSpc>
              <a:spcBef>
                <a:spcPts val="484"/>
              </a:spcBef>
              <a:buChar char="•"/>
              <a:tabLst>
                <a:tab pos="161290" algn="l"/>
              </a:tabLst>
            </a:pPr>
            <a:r>
              <a:rPr sz="1150" dirty="0">
                <a:latin typeface="Arial MT"/>
                <a:cs typeface="Arial MT"/>
              </a:rPr>
              <a:t>Evaluating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accuracy</a:t>
            </a:r>
            <a:r>
              <a:rPr sz="1150" spc="-6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with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R²,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MAE, and </a:t>
            </a:r>
            <a:r>
              <a:rPr sz="1150" spc="-20" dirty="0">
                <a:latin typeface="Arial MT"/>
                <a:cs typeface="Arial MT"/>
              </a:rPr>
              <a:t>RMSE.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92" y="2740794"/>
            <a:ext cx="1353820" cy="37084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60655" marR="5080" indent="-147955">
              <a:lnSpc>
                <a:spcPts val="1340"/>
              </a:lnSpc>
              <a:spcBef>
                <a:spcPts val="175"/>
              </a:spcBef>
              <a:buChar char="•"/>
              <a:tabLst>
                <a:tab pos="160655" algn="l"/>
              </a:tabLst>
            </a:pPr>
            <a:r>
              <a:rPr sz="1150" dirty="0">
                <a:latin typeface="Arial MT"/>
                <a:cs typeface="Arial MT"/>
              </a:rPr>
              <a:t>Algorithms</a:t>
            </a:r>
            <a:r>
              <a:rPr sz="1150" spc="-70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Used: </a:t>
            </a:r>
            <a:r>
              <a:rPr sz="1150" dirty="0">
                <a:latin typeface="Arial MT"/>
                <a:cs typeface="Arial MT"/>
              </a:rPr>
              <a:t>Linear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Regression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108" y="3933007"/>
            <a:ext cx="122682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dirty="0">
                <a:latin typeface="Arial"/>
                <a:cs typeface="Arial"/>
              </a:rPr>
              <a:t>Source</a:t>
            </a:r>
            <a:r>
              <a:rPr sz="750" b="1" spc="3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:</a:t>
            </a:r>
            <a:r>
              <a:rPr sz="750" b="1" spc="155" dirty="0">
                <a:latin typeface="Arial"/>
                <a:cs typeface="Arial"/>
              </a:rPr>
              <a:t> </a:t>
            </a:r>
            <a:r>
              <a:rPr sz="7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www.freepik.com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/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6" y="3860899"/>
            <a:ext cx="7769859" cy="8255"/>
          </a:xfrm>
          <a:custGeom>
            <a:avLst/>
            <a:gdLst/>
            <a:ahLst/>
            <a:cxnLst/>
            <a:rect l="l" t="t" r="r" b="b"/>
            <a:pathLst>
              <a:path w="7769859" h="8254">
                <a:moveTo>
                  <a:pt x="7769363" y="0"/>
                </a:moveTo>
                <a:lnTo>
                  <a:pt x="0" y="0"/>
                </a:lnTo>
                <a:lnTo>
                  <a:pt x="0" y="8096"/>
                </a:lnTo>
                <a:lnTo>
                  <a:pt x="7769363" y="8096"/>
                </a:lnTo>
                <a:lnTo>
                  <a:pt x="776936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788" y="624839"/>
            <a:ext cx="3558540" cy="2617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z="1300" b="1" spc="-10" dirty="0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300">
              <a:latin typeface="Arial"/>
              <a:cs typeface="Arial"/>
            </a:endParaRPr>
          </a:p>
          <a:p>
            <a:pPr marL="159385" indent="-146685">
              <a:lnSpc>
                <a:spcPct val="100000"/>
              </a:lnSpc>
              <a:spcBef>
                <a:spcPts val="960"/>
              </a:spcBef>
              <a:buChar char="•"/>
              <a:tabLst>
                <a:tab pos="159385" algn="l"/>
              </a:tabLst>
            </a:pPr>
            <a:r>
              <a:rPr sz="1150" spc="-10" dirty="0">
                <a:latin typeface="Arial MT"/>
                <a:cs typeface="Arial MT"/>
              </a:rPr>
              <a:t>Summary:</a:t>
            </a:r>
            <a:endParaRPr sz="1150">
              <a:latin typeface="Arial MT"/>
              <a:cs typeface="Arial MT"/>
            </a:endParaRPr>
          </a:p>
          <a:p>
            <a:pPr marL="158115" marR="680720" indent="-146050">
              <a:lnSpc>
                <a:spcPct val="100000"/>
              </a:lnSpc>
              <a:spcBef>
                <a:spcPts val="535"/>
              </a:spcBef>
              <a:buChar char="•"/>
              <a:tabLst>
                <a:tab pos="158115" algn="l"/>
              </a:tabLst>
            </a:pPr>
            <a:r>
              <a:rPr sz="1150" dirty="0">
                <a:latin typeface="Arial MT"/>
                <a:cs typeface="Arial MT"/>
              </a:rPr>
              <a:t>Regression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models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were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able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to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estimate environmental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impact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with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good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accuracy.</a:t>
            </a:r>
            <a:endParaRPr sz="1150">
              <a:latin typeface="Arial MT"/>
              <a:cs typeface="Arial MT"/>
            </a:endParaRPr>
          </a:p>
          <a:p>
            <a:pPr marL="159385" indent="-146685">
              <a:lnSpc>
                <a:spcPct val="100000"/>
              </a:lnSpc>
              <a:spcBef>
                <a:spcPts val="495"/>
              </a:spcBef>
              <a:buChar char="•"/>
              <a:tabLst>
                <a:tab pos="159385" algn="l"/>
              </a:tabLst>
            </a:pPr>
            <a:r>
              <a:rPr sz="1150" dirty="0">
                <a:latin typeface="Arial MT"/>
                <a:cs typeface="Arial MT"/>
              </a:rPr>
              <a:t>Random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Forest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outperformed </a:t>
            </a:r>
            <a:r>
              <a:rPr sz="1150" dirty="0">
                <a:latin typeface="Arial MT"/>
                <a:cs typeface="Arial MT"/>
              </a:rPr>
              <a:t>other </a:t>
            </a:r>
            <a:r>
              <a:rPr sz="1150" spc="-10" dirty="0">
                <a:latin typeface="Arial MT"/>
                <a:cs typeface="Arial MT"/>
              </a:rPr>
              <a:t>models.</a:t>
            </a:r>
            <a:endParaRPr sz="1150">
              <a:latin typeface="Arial MT"/>
              <a:cs typeface="Arial MT"/>
            </a:endParaRPr>
          </a:p>
          <a:p>
            <a:pPr marL="198755" indent="-186055">
              <a:lnSpc>
                <a:spcPct val="100000"/>
              </a:lnSpc>
              <a:spcBef>
                <a:spcPts val="535"/>
              </a:spcBef>
              <a:buChar char="•"/>
              <a:tabLst>
                <a:tab pos="198755" algn="l"/>
              </a:tabLst>
            </a:pPr>
            <a:r>
              <a:rPr sz="1150" dirty="0">
                <a:latin typeface="Arial MT"/>
                <a:cs typeface="Arial MT"/>
              </a:rPr>
              <a:t>capturing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complex</a:t>
            </a:r>
            <a:r>
              <a:rPr sz="1150" spc="-6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relationships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in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the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spc="-20" dirty="0">
                <a:latin typeface="Arial MT"/>
                <a:cs typeface="Arial MT"/>
              </a:rPr>
              <a:t>data.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30"/>
              </a:spcBef>
              <a:buFont typeface="Arial MT"/>
              <a:buChar char="•"/>
            </a:pPr>
            <a:endParaRPr sz="1150">
              <a:latin typeface="Arial MT"/>
              <a:cs typeface="Arial MT"/>
            </a:endParaRPr>
          </a:p>
          <a:p>
            <a:pPr marL="159385" indent="-146685">
              <a:lnSpc>
                <a:spcPct val="100000"/>
              </a:lnSpc>
              <a:buChar char="•"/>
              <a:tabLst>
                <a:tab pos="159385" algn="l"/>
              </a:tabLst>
            </a:pPr>
            <a:r>
              <a:rPr sz="1150" dirty="0">
                <a:latin typeface="Arial MT"/>
                <a:cs typeface="Arial MT"/>
              </a:rPr>
              <a:t>Future</a:t>
            </a:r>
            <a:r>
              <a:rPr sz="1150" spc="-5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Work:</a:t>
            </a:r>
            <a:endParaRPr sz="1150">
              <a:latin typeface="Arial MT"/>
              <a:cs typeface="Arial MT"/>
            </a:endParaRPr>
          </a:p>
          <a:p>
            <a:pPr marL="159385" indent="-146685">
              <a:lnSpc>
                <a:spcPct val="100000"/>
              </a:lnSpc>
              <a:spcBef>
                <a:spcPts val="535"/>
              </a:spcBef>
              <a:buChar char="•"/>
              <a:tabLst>
                <a:tab pos="159385" algn="l"/>
              </a:tabLst>
            </a:pPr>
            <a:r>
              <a:rPr sz="1150" spc="-10" dirty="0">
                <a:latin typeface="Arial MT"/>
                <a:cs typeface="Arial MT"/>
              </a:rPr>
              <a:t>Integrate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more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data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points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like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livestock, food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waste.</a:t>
            </a:r>
            <a:endParaRPr sz="1150">
              <a:latin typeface="Arial MT"/>
              <a:cs typeface="Arial MT"/>
            </a:endParaRPr>
          </a:p>
          <a:p>
            <a:pPr marL="159385" indent="-146685">
              <a:lnSpc>
                <a:spcPct val="100000"/>
              </a:lnSpc>
              <a:spcBef>
                <a:spcPts val="490"/>
              </a:spcBef>
              <a:buChar char="•"/>
              <a:tabLst>
                <a:tab pos="159385" algn="l"/>
              </a:tabLst>
            </a:pPr>
            <a:r>
              <a:rPr sz="1150" dirty="0">
                <a:latin typeface="Arial MT"/>
                <a:cs typeface="Arial MT"/>
              </a:rPr>
              <a:t>Use</a:t>
            </a:r>
            <a:r>
              <a:rPr sz="1150" spc="-35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time-</a:t>
            </a:r>
            <a:r>
              <a:rPr sz="1150" dirty="0">
                <a:latin typeface="Arial MT"/>
                <a:cs typeface="Arial MT"/>
              </a:rPr>
              <a:t>series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data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for</a:t>
            </a:r>
            <a:r>
              <a:rPr sz="1150" spc="-1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dynamic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predictions.</a:t>
            </a:r>
            <a:endParaRPr sz="1150">
              <a:latin typeface="Arial MT"/>
              <a:cs typeface="Arial MT"/>
            </a:endParaRPr>
          </a:p>
          <a:p>
            <a:pPr marL="159385" indent="-146685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159385" algn="l"/>
              </a:tabLst>
            </a:pPr>
            <a:r>
              <a:rPr sz="1150" dirty="0">
                <a:latin typeface="Arial MT"/>
                <a:cs typeface="Arial MT"/>
              </a:rPr>
              <a:t>Build</a:t>
            </a:r>
            <a:r>
              <a:rPr sz="1150" spc="-2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a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web-</a:t>
            </a:r>
            <a:r>
              <a:rPr sz="1150" dirty="0">
                <a:latin typeface="Arial MT"/>
                <a:cs typeface="Arial MT"/>
              </a:rPr>
              <a:t>based</a:t>
            </a:r>
            <a:r>
              <a:rPr sz="1150" spc="-20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sustainability</a:t>
            </a:r>
            <a:r>
              <a:rPr sz="1150" spc="1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calculator.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108" y="3933007"/>
            <a:ext cx="1226820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b="1" dirty="0">
                <a:latin typeface="Arial"/>
                <a:cs typeface="Arial"/>
              </a:rPr>
              <a:t>Source</a:t>
            </a:r>
            <a:r>
              <a:rPr sz="750" b="1" spc="35" dirty="0">
                <a:latin typeface="Arial"/>
                <a:cs typeface="Arial"/>
              </a:rPr>
              <a:t> </a:t>
            </a:r>
            <a:r>
              <a:rPr sz="750" b="1" dirty="0">
                <a:latin typeface="Arial"/>
                <a:cs typeface="Arial"/>
              </a:rPr>
              <a:t>:</a:t>
            </a:r>
            <a:r>
              <a:rPr sz="750" b="1" spc="155" dirty="0">
                <a:latin typeface="Arial"/>
                <a:cs typeface="Arial"/>
              </a:rPr>
              <a:t> </a:t>
            </a:r>
            <a:r>
              <a:rPr sz="7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2"/>
              </a:rPr>
              <a:t>www.freepik.com</a:t>
            </a:r>
            <a:r>
              <a:rPr sz="750" spc="-10" dirty="0">
                <a:solidFill>
                  <a:srgbClr val="0000FF"/>
                </a:solidFill>
                <a:latin typeface="Arial MT"/>
                <a:cs typeface="Arial MT"/>
                <a:hlinkClick r:id="rId2"/>
              </a:rPr>
              <a:t>/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36" y="3860899"/>
            <a:ext cx="7769859" cy="8255"/>
          </a:xfrm>
          <a:custGeom>
            <a:avLst/>
            <a:gdLst/>
            <a:ahLst/>
            <a:cxnLst/>
            <a:rect l="l" t="t" r="r" b="b"/>
            <a:pathLst>
              <a:path w="7769859" h="8254">
                <a:moveTo>
                  <a:pt x="7769363" y="0"/>
                </a:moveTo>
                <a:lnTo>
                  <a:pt x="0" y="0"/>
                </a:lnTo>
                <a:lnTo>
                  <a:pt x="0" y="8096"/>
                </a:lnTo>
                <a:lnTo>
                  <a:pt x="7769363" y="8096"/>
                </a:lnTo>
                <a:lnTo>
                  <a:pt x="7769363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4533" y="834226"/>
            <a:ext cx="2751333" cy="27487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788" y="624839"/>
            <a:ext cx="2755900" cy="519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z="1300" b="1" spc="-20" dirty="0">
                <a:solidFill>
                  <a:srgbClr val="203062"/>
                </a:solidFill>
                <a:latin typeface="Arial"/>
                <a:cs typeface="Arial"/>
              </a:rPr>
              <a:t>GitHub</a:t>
            </a:r>
            <a:r>
              <a:rPr sz="1300" b="1" spc="-5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300" b="1" spc="-20" dirty="0">
                <a:solidFill>
                  <a:srgbClr val="203062"/>
                </a:solidFill>
                <a:latin typeface="Arial"/>
                <a:cs typeface="Arial"/>
              </a:rPr>
              <a:t>Repository</a:t>
            </a:r>
            <a:r>
              <a:rPr sz="1300" b="1" spc="-3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03062"/>
                </a:solidFill>
                <a:latin typeface="Arial"/>
                <a:cs typeface="Arial"/>
              </a:rPr>
              <a:t>Link</a:t>
            </a:r>
            <a:r>
              <a:rPr sz="1300" b="1" spc="-3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03062"/>
                </a:solidFill>
                <a:latin typeface="Arial"/>
                <a:cs typeface="Arial"/>
              </a:rPr>
              <a:t>of</a:t>
            </a:r>
            <a:r>
              <a:rPr sz="1300" b="1" spc="1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203062"/>
                </a:solidFill>
                <a:latin typeface="Arial"/>
                <a:cs typeface="Arial"/>
              </a:rPr>
              <a:t>a</a:t>
            </a:r>
            <a:r>
              <a:rPr sz="1300" b="1" spc="-35" dirty="0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endParaRPr sz="1300" dirty="0">
              <a:latin typeface="Arial"/>
              <a:cs typeface="Arial"/>
            </a:endParaRPr>
          </a:p>
          <a:p>
            <a:pPr marL="159385" indent="-146685">
              <a:lnSpc>
                <a:spcPct val="100000"/>
              </a:lnSpc>
              <a:spcBef>
                <a:spcPts val="960"/>
              </a:spcBef>
              <a:buChar char="•"/>
              <a:tabLst>
                <a:tab pos="159385" algn="l"/>
              </a:tabLst>
            </a:pPr>
            <a:r>
              <a:rPr lang="en-US" sz="1150" dirty="0">
                <a:latin typeface="Arial MT"/>
                <a:cs typeface="Arial MT"/>
                <a:hlinkClick r:id="rId2"/>
              </a:rPr>
              <a:t>https://github.com/Tanish3544/project1</a:t>
            </a:r>
            <a:endParaRPr sz="11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788" y="624839"/>
            <a:ext cx="1672589" cy="1243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0"/>
              </a:spcBef>
            </a:pPr>
            <a:r>
              <a:rPr sz="1300" b="1" spc="-10" dirty="0">
                <a:solidFill>
                  <a:srgbClr val="203062"/>
                </a:solidFill>
                <a:latin typeface="Arial"/>
                <a:cs typeface="Arial"/>
              </a:rPr>
              <a:t>References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37600"/>
              </a:lnSpc>
              <a:spcBef>
                <a:spcPts val="440"/>
              </a:spcBef>
            </a:pPr>
            <a:r>
              <a:rPr sz="1150" u="sng" spc="-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https://ourworldindata.org</a:t>
            </a:r>
            <a:r>
              <a:rPr sz="1150" spc="-10" dirty="0">
                <a:solidFill>
                  <a:srgbClr val="0096A7"/>
                </a:solidFill>
                <a:latin typeface="Arial MT"/>
                <a:cs typeface="Arial MT"/>
              </a:rPr>
              <a:t> </a:t>
            </a:r>
            <a:r>
              <a:rPr sz="1150" u="sng" spc="-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https://scikit-learn.orgh</a:t>
            </a:r>
            <a:r>
              <a:rPr sz="1150" spc="-10" dirty="0">
                <a:solidFill>
                  <a:srgbClr val="0096A7"/>
                </a:solidFill>
                <a:latin typeface="Arial MT"/>
                <a:cs typeface="Arial MT"/>
              </a:rPr>
              <a:t> </a:t>
            </a:r>
            <a:r>
              <a:rPr sz="1150" u="sng" spc="-10" dirty="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</a:rPr>
              <a:t>https://pandas.pydata.org</a:t>
            </a:r>
            <a:r>
              <a:rPr sz="1150" spc="-10" dirty="0">
                <a:solidFill>
                  <a:srgbClr val="0096A7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https://</a:t>
            </a:r>
            <a:r>
              <a:rPr sz="1150" spc="-10" dirty="0">
                <a:latin typeface="Arial MT"/>
                <a:cs typeface="Arial MT"/>
                <a:hlinkClick r:id="rId2"/>
              </a:rPr>
              <a:t>www.kaggle.com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65" dirty="0"/>
              <a:t> </a:t>
            </a:r>
            <a:r>
              <a:rPr spc="-25" dirty="0"/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342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MT</vt:lpstr>
      <vt:lpstr>Calibri</vt:lpstr>
      <vt:lpstr>Office Theme</vt:lpstr>
      <vt:lpstr>FOOD PRODUCTION USING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PRODUCTION USING LINEAR REGRESSION</dc:title>
  <cp:lastModifiedBy>Snehankit Totre</cp:lastModifiedBy>
  <cp:revision>1</cp:revision>
  <dcterms:created xsi:type="dcterms:W3CDTF">2025-08-01T03:56:25Z</dcterms:created>
  <dcterms:modified xsi:type="dcterms:W3CDTF">2025-08-01T03:58:31Z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LastSaved">
    <vt:filetime>2025-08-01T00:00:00Z</vt:filetime>
  </property>
</Properties>
</file>