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C0C7FC-6F95-40F4-92B4-B456655D1AE1}">
  <a:tblStyle styleId="{D1C0C7FC-6F95-40F4-92B4-B456655D1AE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FC2511-7790-4879-8E93-780D102C91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0CFD78B-140A-4DF7-9434-4AB2309877F7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2f7a36aa5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https://docs.google.com/spreadsheets/d/16DnYfCJFKFQdCRii6YQusgWWO13e0gNyj7eBSY7mBdQ/edit#gid=1227971487</a:t>
            </a:r>
            <a:endParaRPr/>
          </a:p>
        </p:txBody>
      </p:sp>
      <p:sp>
        <p:nvSpPr>
          <p:cNvPr id="71" name="Google Shape;71;g122f7a36aa5_0_8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2f984e1f3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22f984e1f3_0_13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2f984e1f3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122f984e1f3_0_16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2f984e1f3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122f984e1f3_0_17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f984e1f3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122f984e1f3_0_20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3000b1d5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Vertical vs horizontal</a:t>
            </a:r>
            <a:endParaRPr/>
          </a:p>
        </p:txBody>
      </p:sp>
      <p:sp>
        <p:nvSpPr>
          <p:cNvPr id="222" name="Google Shape;222;g123000b1d56_0_4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3000b1d56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23000b1d56_0_7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23000b1d56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123000b1d56_0_8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330b7f05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2330b7f05b_0_6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3000b1d56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123000b1d56_0_14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3000b1d56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123000b1d56_0_17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f7a36aa5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122f7a36aa5_0_16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32817d680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232817d680_0_9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32817d680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1232817d680_0_10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2f984e1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122f984e1f3_0_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22f984e1f3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122f984e1f3_0_23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232817d680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1232817d680_0_12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32817d680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1232817d680_0_7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32817d680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1232817d680_0_8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32bdd587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1232bdd5873_0_1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32bdd587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1232bdd5873_0_2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232817d680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1232817d680_0_12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32817d68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1232817d680_0_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22f984e1f3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122f984e1f3_0_2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32817d680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1232817d680_0_4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232817d680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1232817d680_0_6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330b7f05b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12330b7f05b_0_75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3000b1d56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g123000b1d56_0_12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330b7f05b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12330b7f05b_0_4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330b7f05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g12330b7f05b_0_3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2330b7f05b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g12330b7f05b_0_1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330b7f05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12330b7f05b_0_24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2330b7f05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12330b7f05b_0_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32817d680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232817d680_0_2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330b7f05b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g12330b7f05b_0_12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f984e1f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22f984e1f3_0_4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f984e1f3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22f984e1f3_0_4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f984e1f3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22f984e1f3_0_5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f984e1f3_0_2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22f984e1f3_0_227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000b1d5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23000b1d56_0_2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579294" y="0"/>
            <a:ext cx="3442800" cy="14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1125169" y="2893219"/>
            <a:ext cx="3691200" cy="225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394373" y="0"/>
            <a:ext cx="4156200" cy="3722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8490386" y="1071571"/>
            <a:ext cx="653700" cy="2067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332394" y="0"/>
            <a:ext cx="811800" cy="2567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2036924" y="3966518"/>
            <a:ext cx="50700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92931" y="78581"/>
            <a:ext cx="8443800" cy="49506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353903" y="4893477"/>
            <a:ext cx="3058800" cy="25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51249" y="0"/>
            <a:ext cx="4904700" cy="275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706368" y="0"/>
            <a:ext cx="4973100" cy="428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14288" y="3721100"/>
            <a:ext cx="9129600" cy="1414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2221097" y="4071075"/>
            <a:ext cx="49179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50">
            <a:spAutoFit/>
          </a:bodyPr>
          <a:lstStyle/>
          <a:p>
            <a:pPr indent="0" lvl="0" marL="0" rtl="0" algn="l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b="1" lang="en" sz="3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Suggested Replies Review</a:t>
            </a:r>
            <a:endParaRPr b="1" sz="40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766600" y="52913"/>
            <a:ext cx="7006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Desktop BMC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60275" y="836100"/>
            <a:ext cx="82266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500075" y="947700"/>
            <a:ext cx="1410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Reply</a:t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2002625" y="947700"/>
            <a:ext cx="15393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Link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3698200" y="947700"/>
            <a:ext cx="17658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Templates(6)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620275" y="947700"/>
            <a:ext cx="1410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(5)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7153450" y="947700"/>
            <a:ext cx="13149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815725" y="2158550"/>
            <a:ext cx="172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Only for free seller, shifted behind static templates after 2 replies sent by the seller</a:t>
            </a:r>
            <a:endParaRPr sz="1200">
              <a:solidFill>
                <a:srgbClr val="2DA3FF"/>
              </a:solidFill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3214275" y="2994950"/>
            <a:ext cx="2406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Shown only when there is no message from other side and enquiry is sent</a:t>
            </a:r>
            <a:endParaRPr sz="1200">
              <a:solidFill>
                <a:srgbClr val="2DA3FF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A3FF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A3FF"/>
              </a:solidFill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5316375" y="1814425"/>
            <a:ext cx="208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Shown only when there is message from other side or when enq is </a:t>
            </a:r>
            <a:r>
              <a:rPr lang="en" sz="1200">
                <a:solidFill>
                  <a:srgbClr val="2DA3FF"/>
                </a:solidFill>
              </a:rPr>
              <a:t>received</a:t>
            </a:r>
            <a:endParaRPr sz="1200">
              <a:solidFill>
                <a:srgbClr val="2DA3FF"/>
              </a:solidFill>
            </a:endParaRPr>
          </a:p>
        </p:txBody>
      </p:sp>
      <p:cxnSp>
        <p:nvCxnSpPr>
          <p:cNvPr id="185" name="Google Shape;185;p24"/>
          <p:cNvCxnSpPr/>
          <p:nvPr/>
        </p:nvCxnSpPr>
        <p:spPr>
          <a:xfrm flipH="1">
            <a:off x="2732950" y="1558538"/>
            <a:ext cx="7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/>
          <p:nvPr/>
        </p:nvCxnSpPr>
        <p:spPr>
          <a:xfrm flipH="1">
            <a:off x="4617775" y="1632675"/>
            <a:ext cx="6000" cy="136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/>
          <p:nvPr/>
        </p:nvCxnSpPr>
        <p:spPr>
          <a:xfrm flipH="1">
            <a:off x="6267250" y="1558550"/>
            <a:ext cx="900" cy="28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Desktop BMC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4682700" y="831325"/>
            <a:ext cx="3544200" cy="3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4776288" y="904725"/>
            <a:ext cx="34506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Enquiry Reply Box and Others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Buyer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Say Hi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Request Call back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Seller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Request More Details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Yes, product is available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Others: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Last Reply (2 days later Follow Up)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Call Incoming (2 days later Follow Up)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Call Incoming( 2 days later Request Call Back)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Call Outgoing (2 days later Follow Up)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Call Outgoing ( 2 days later Request Call Back)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6" name="Google Shape;196;p25"/>
          <p:cNvSpPr/>
          <p:nvPr/>
        </p:nvSpPr>
        <p:spPr>
          <a:xfrm>
            <a:off x="269125" y="831325"/>
            <a:ext cx="3877500" cy="36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360348" y="1509150"/>
            <a:ext cx="3587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&gt;&gt; Static Templates</a:t>
            </a:r>
            <a:r>
              <a:rPr lang="en" sz="1300"/>
              <a:t> -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Waiting for your reply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What will be the minimum quantity and best price?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I need some samples before placing the order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Do you deliver in: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Is the product currently in stock?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66600" y="52913"/>
            <a:ext cx="7006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M-Site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165775" y="836100"/>
            <a:ext cx="88101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874650" y="947700"/>
            <a:ext cx="30111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 (6)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4716125" y="947700"/>
            <a:ext cx="30111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(max 5)</a:t>
            </a:r>
            <a:endParaRPr/>
          </a:p>
        </p:txBody>
      </p:sp>
      <p:sp>
        <p:nvSpPr>
          <p:cNvPr id="207" name="Google Shape;207;p26"/>
          <p:cNvSpPr txBox="1"/>
          <p:nvPr/>
        </p:nvSpPr>
        <p:spPr>
          <a:xfrm>
            <a:off x="451950" y="2182750"/>
            <a:ext cx="343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Shown only when enq. is sent/received and there is no message from other side</a:t>
            </a:r>
            <a:endParaRPr sz="12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A3FF"/>
              </a:solidFill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4337050" y="1840150"/>
            <a:ext cx="4422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A3FF"/>
                </a:solidFill>
              </a:rPr>
              <a:t>       </a:t>
            </a:r>
            <a:r>
              <a:rPr lang="en" sz="1100">
                <a:solidFill>
                  <a:srgbClr val="2DA3FF"/>
                </a:solidFill>
              </a:rPr>
              <a:t>Shown only when there is message from other side</a:t>
            </a:r>
            <a:endParaRPr sz="11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DA3FF"/>
                </a:solidFill>
              </a:rPr>
              <a:t>For Buyers:</a:t>
            </a:r>
            <a:r>
              <a:rPr lang="en" sz="1100">
                <a:solidFill>
                  <a:srgbClr val="2DA3FF"/>
                </a:solidFill>
              </a:rPr>
              <a:t> 5 ML replies are shown in horizontal manner</a:t>
            </a:r>
            <a:endParaRPr sz="11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2DA3FF"/>
                </a:solidFill>
              </a:rPr>
              <a:t>For Free Sellers:</a:t>
            </a:r>
            <a:r>
              <a:rPr lang="en" sz="1100">
                <a:solidFill>
                  <a:srgbClr val="2DA3FF"/>
                </a:solidFill>
              </a:rPr>
              <a:t> 3 ML replies are shown vertical, when clicked on any one of them or on the chat area, 5 ML horizontal templates are shown</a:t>
            </a:r>
            <a:endParaRPr sz="11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A3FF"/>
              </a:solidFill>
            </a:endParaRPr>
          </a:p>
        </p:txBody>
      </p:sp>
      <p:cxnSp>
        <p:nvCxnSpPr>
          <p:cNvPr id="209" name="Google Shape;209;p26"/>
          <p:cNvCxnSpPr/>
          <p:nvPr/>
        </p:nvCxnSpPr>
        <p:spPr>
          <a:xfrm flipH="1">
            <a:off x="2194425" y="1574600"/>
            <a:ext cx="7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/>
          <p:nvPr/>
        </p:nvCxnSpPr>
        <p:spPr>
          <a:xfrm flipH="1">
            <a:off x="6346500" y="1574600"/>
            <a:ext cx="900" cy="28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6"/>
          <p:cNvSpPr txBox="1"/>
          <p:nvPr/>
        </p:nvSpPr>
        <p:spPr>
          <a:xfrm>
            <a:off x="125900" y="3901375"/>
            <a:ext cx="709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** Note: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Static Templates are different for Buyer &amp; Free seller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A3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A3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M-Site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2199138" y="631975"/>
            <a:ext cx="3832500" cy="3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2249688" y="839000"/>
            <a:ext cx="37314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For Buyers (Static):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Hi, &lt;Seller Name&gt; - Hi, &lt;Seller Name&gt;!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Share price details - What is the approximate price?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Need product details - I need more details about the product.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Send product photos - Kindly send more photos of this product. 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Waiting for reply - I am waiting for your reply.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6. Is product in stock? - Is this product currently in stock?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For Free Sellers (Static):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Hi, &lt;Buyer Name&gt; - Hi, &lt;Buyer Name&gt;! 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Request order quantity - What is the order quantity?   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3. Send more details - Please send more details about your requirement.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4. Request call-back - Please call me back whenever you are free.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5. Waiting for reply - I am waiting for your reply.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6. Ask delivery location - Where do you want the order to be delivered?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766600" y="52913"/>
            <a:ext cx="7006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Android BMC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317075" y="2384900"/>
            <a:ext cx="68289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456875" y="2496500"/>
            <a:ext cx="1410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Reply</a:t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3655000" y="2496500"/>
            <a:ext cx="17658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Templates(8)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2018400" y="2496500"/>
            <a:ext cx="1410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(5)</a:t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5611850" y="2496500"/>
            <a:ext cx="13149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1492850" y="3296525"/>
            <a:ext cx="223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Shown only when there is message from other side or when enq is received</a:t>
            </a:r>
            <a:endParaRPr sz="1200">
              <a:solidFill>
                <a:srgbClr val="2DA3FF"/>
              </a:solidFill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 flipH="1">
            <a:off x="2687050" y="3075125"/>
            <a:ext cx="2700" cy="22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8"/>
          <p:cNvSpPr txBox="1"/>
          <p:nvPr/>
        </p:nvSpPr>
        <p:spPr>
          <a:xfrm>
            <a:off x="271600" y="1947075"/>
            <a:ext cx="7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Horizontal Templates (closes the vertical templates or after at least 1 sent)</a:t>
            </a:r>
            <a:endParaRPr b="1"/>
          </a:p>
        </p:txBody>
      </p:sp>
      <p:cxnSp>
        <p:nvCxnSpPr>
          <p:cNvPr id="234" name="Google Shape;234;p28"/>
          <p:cNvCxnSpPr/>
          <p:nvPr/>
        </p:nvCxnSpPr>
        <p:spPr>
          <a:xfrm flipH="1">
            <a:off x="5079825" y="3075125"/>
            <a:ext cx="2700" cy="22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8"/>
          <p:cNvSpPr txBox="1"/>
          <p:nvPr/>
        </p:nvSpPr>
        <p:spPr>
          <a:xfrm>
            <a:off x="4069675" y="3326625"/>
            <a:ext cx="212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     </a:t>
            </a:r>
            <a:r>
              <a:rPr lang="en" sz="1200">
                <a:solidFill>
                  <a:srgbClr val="2DA3FF"/>
                </a:solidFill>
              </a:rPr>
              <a:t>Different</a:t>
            </a:r>
            <a:r>
              <a:rPr lang="en" sz="1200">
                <a:solidFill>
                  <a:srgbClr val="2DA3FF"/>
                </a:solidFill>
              </a:rPr>
              <a:t> Templates for</a:t>
            </a:r>
            <a:endParaRPr sz="1200">
              <a:solidFill>
                <a:srgbClr val="2DA3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      Buyer and Free seller</a:t>
            </a:r>
            <a:endParaRPr sz="1200">
              <a:solidFill>
                <a:srgbClr val="2DA3FF"/>
              </a:solidFill>
            </a:endParaRPr>
          </a:p>
        </p:txBody>
      </p:sp>
      <p:grpSp>
        <p:nvGrpSpPr>
          <p:cNvPr id="236" name="Google Shape;236;p28"/>
          <p:cNvGrpSpPr/>
          <p:nvPr/>
        </p:nvGrpSpPr>
        <p:grpSpPr>
          <a:xfrm>
            <a:off x="271600" y="736450"/>
            <a:ext cx="7996200" cy="1013275"/>
            <a:chOff x="237675" y="2625350"/>
            <a:chExt cx="7996200" cy="1013275"/>
          </a:xfrm>
        </p:grpSpPr>
        <p:sp>
          <p:nvSpPr>
            <p:cNvPr id="237" name="Google Shape;237;p28"/>
            <p:cNvSpPr/>
            <p:nvPr/>
          </p:nvSpPr>
          <p:spPr>
            <a:xfrm>
              <a:off x="331350" y="2990325"/>
              <a:ext cx="2903100" cy="648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2DA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62025" y="3101925"/>
              <a:ext cx="2449200" cy="425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Static Templates (6)</a:t>
              </a:r>
              <a:endParaRPr/>
            </a:p>
          </p:txBody>
        </p:sp>
        <p:sp>
          <p:nvSpPr>
            <p:cNvPr id="239" name="Google Shape;239;p28"/>
            <p:cNvSpPr txBox="1"/>
            <p:nvPr/>
          </p:nvSpPr>
          <p:spPr>
            <a:xfrm>
              <a:off x="237675" y="2625350"/>
              <a:ext cx="799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Vertical Templates [ 3 x 2 Grid ] (Only When Enq/BL is sent/received)</a:t>
              </a:r>
              <a:endParaRPr b="1"/>
            </a:p>
          </p:txBody>
        </p:sp>
        <p:cxnSp>
          <p:nvCxnSpPr>
            <p:cNvPr id="240" name="Google Shape;240;p28"/>
            <p:cNvCxnSpPr/>
            <p:nvPr/>
          </p:nvCxnSpPr>
          <p:spPr>
            <a:xfrm>
              <a:off x="3345125" y="3255750"/>
              <a:ext cx="271200" cy="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" name="Google Shape;241;p28"/>
            <p:cNvSpPr txBox="1"/>
            <p:nvPr/>
          </p:nvSpPr>
          <p:spPr>
            <a:xfrm>
              <a:off x="3761375" y="3036675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2DA3FF"/>
                  </a:solidFill>
                </a:rPr>
                <a:t>D</a:t>
              </a:r>
              <a:r>
                <a:rPr lang="en" sz="1200">
                  <a:solidFill>
                    <a:srgbClr val="2DA3FF"/>
                  </a:solidFill>
                </a:rPr>
                <a:t>ifferent static templates as compared to Horizontal Static templates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5903825" y="760250"/>
            <a:ext cx="2805600" cy="3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2973225" y="760250"/>
            <a:ext cx="2718600" cy="3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248" name="Google Shape;248;p29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Android BMC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308725" y="760250"/>
            <a:ext cx="2452500" cy="3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438568" y="889775"/>
            <a:ext cx="21828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Vertical Templates (Buyer - Only enq sent case):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1.Required </a:t>
            </a:r>
            <a:r>
              <a:rPr lang="en" sz="1200"/>
              <a:t>quantity</a:t>
            </a:r>
            <a:r>
              <a:rPr lang="en" sz="1200"/>
              <a:t> piece is: (will be shown until quantity is missing)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Hi &lt;buyername&gt; (shown only when last message in the thread is older than 24 hours)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Approximate Price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4. Request Quotation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5. More details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6. Share Pictures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7. Please reply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51" name="Google Shape;251;p29"/>
          <p:cNvSpPr txBox="1"/>
          <p:nvPr/>
        </p:nvSpPr>
        <p:spPr>
          <a:xfrm>
            <a:off x="6043678" y="889775"/>
            <a:ext cx="2665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Free Seller side templates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1.Last Reply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2.Hi &lt;buyername&gt;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3.What is the order quantity?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4.Here is my catalog link:-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5.Please share more details about the requirement.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6.Time to Talk?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7.Discuss on Call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8.Taxes Extra </a:t>
            </a:r>
            <a:endParaRPr sz="1200"/>
          </a:p>
        </p:txBody>
      </p:sp>
      <p:sp>
        <p:nvSpPr>
          <p:cNvPr id="252" name="Google Shape;252;p29"/>
          <p:cNvSpPr txBox="1"/>
          <p:nvPr/>
        </p:nvSpPr>
        <p:spPr>
          <a:xfrm>
            <a:off x="3078050" y="889775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Buyer side templates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1.Required quantity piece is: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(shown </a:t>
            </a:r>
            <a:r>
              <a:rPr lang="en" sz="1200">
                <a:solidFill>
                  <a:schemeClr val="dk1"/>
                </a:solidFill>
              </a:rPr>
              <a:t>until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quantity</a:t>
            </a:r>
            <a:r>
              <a:rPr lang="en" sz="1200">
                <a:solidFill>
                  <a:schemeClr val="dk1"/>
                </a:solidFill>
              </a:rPr>
              <a:t> is unfilled)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2. Last Reply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 Hi &lt;buyername&gt;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3.Time to Talk?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4.Request for Payment Link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5.Approx. Price?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6.Request Quotation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7.More details?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8.Please reply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9.Share Pictures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10.Offers/Discounts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766600" y="52913"/>
            <a:ext cx="7006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IOS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217725" y="3269350"/>
            <a:ext cx="55182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537250" y="3380975"/>
            <a:ext cx="17658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Templates(5)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2531375" y="3380975"/>
            <a:ext cx="1410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(5)</a:t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4170300" y="3368088"/>
            <a:ext cx="13149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1923700" y="4126875"/>
            <a:ext cx="317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ML is only hit if last msg is Enq/BL</a:t>
            </a:r>
            <a:endParaRPr sz="1200">
              <a:solidFill>
                <a:srgbClr val="2DA3FF"/>
              </a:solidFill>
            </a:endParaRPr>
          </a:p>
        </p:txBody>
      </p:sp>
      <p:cxnSp>
        <p:nvCxnSpPr>
          <p:cNvPr id="264" name="Google Shape;264;p30"/>
          <p:cNvCxnSpPr/>
          <p:nvPr/>
        </p:nvCxnSpPr>
        <p:spPr>
          <a:xfrm flipH="1">
            <a:off x="3293675" y="3988400"/>
            <a:ext cx="2700" cy="22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0"/>
          <p:cNvSpPr/>
          <p:nvPr/>
        </p:nvSpPr>
        <p:spPr>
          <a:xfrm>
            <a:off x="269113" y="1138950"/>
            <a:ext cx="29031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499788" y="1250550"/>
            <a:ext cx="24492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 (4)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217725" y="2925175"/>
            <a:ext cx="7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Horizontal Templates (closes the vertical templates or after at least 1 sent)</a:t>
            </a:r>
            <a:endParaRPr b="1"/>
          </a:p>
        </p:txBody>
      </p:sp>
      <p:sp>
        <p:nvSpPr>
          <p:cNvPr id="268" name="Google Shape;268;p30"/>
          <p:cNvSpPr txBox="1"/>
          <p:nvPr/>
        </p:nvSpPr>
        <p:spPr>
          <a:xfrm>
            <a:off x="9763" y="670400"/>
            <a:ext cx="48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Vertical Templates [ 2 x 2 Grid ] </a:t>
            </a:r>
            <a:r>
              <a:rPr b="1" lang="en" sz="900"/>
              <a:t>(Only When Enq is received)</a:t>
            </a:r>
            <a:endParaRPr b="1" sz="900"/>
          </a:p>
        </p:txBody>
      </p:sp>
      <p:sp>
        <p:nvSpPr>
          <p:cNvPr id="269" name="Google Shape;269;p30"/>
          <p:cNvSpPr txBox="1"/>
          <p:nvPr/>
        </p:nvSpPr>
        <p:spPr>
          <a:xfrm>
            <a:off x="4757238" y="655975"/>
            <a:ext cx="437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Vertical Templates [ 3 x 2 Grid ] </a:t>
            </a:r>
            <a:r>
              <a:rPr b="1" lang="en" sz="900"/>
              <a:t>(Only When Enq is sent)</a:t>
            </a:r>
            <a:endParaRPr b="1" sz="900"/>
          </a:p>
        </p:txBody>
      </p:sp>
      <p:sp>
        <p:nvSpPr>
          <p:cNvPr id="270" name="Google Shape;270;p30"/>
          <p:cNvSpPr/>
          <p:nvPr/>
        </p:nvSpPr>
        <p:spPr>
          <a:xfrm>
            <a:off x="5494188" y="1183300"/>
            <a:ext cx="29031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5724863" y="1294900"/>
            <a:ext cx="24492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 (6)</a:t>
            </a:r>
            <a:endParaRPr/>
          </a:p>
        </p:txBody>
      </p:sp>
      <p:cxnSp>
        <p:nvCxnSpPr>
          <p:cNvPr id="272" name="Google Shape;272;p30"/>
          <p:cNvCxnSpPr/>
          <p:nvPr/>
        </p:nvCxnSpPr>
        <p:spPr>
          <a:xfrm flipH="1">
            <a:off x="1581363" y="1908125"/>
            <a:ext cx="2700" cy="22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0"/>
          <p:cNvCxnSpPr/>
          <p:nvPr/>
        </p:nvCxnSpPr>
        <p:spPr>
          <a:xfrm flipH="1">
            <a:off x="7050138" y="1831600"/>
            <a:ext cx="2700" cy="22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0"/>
          <p:cNvSpPr txBox="1"/>
          <p:nvPr/>
        </p:nvSpPr>
        <p:spPr>
          <a:xfrm>
            <a:off x="269113" y="22195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Here is my catalog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Displays 3 ML based templates</a:t>
            </a: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5551488" y="21295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Hi &lt;name&gt;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Displays 5 ML based templates</a:t>
            </a:r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-402025" y="4159275"/>
            <a:ext cx="31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Different templates for </a:t>
            </a:r>
            <a:endParaRPr sz="12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free seller and buyer</a:t>
            </a:r>
            <a:endParaRPr sz="1200">
              <a:solidFill>
                <a:srgbClr val="2DA3FF"/>
              </a:solidFill>
            </a:endParaRPr>
          </a:p>
        </p:txBody>
      </p:sp>
      <p:cxnSp>
        <p:nvCxnSpPr>
          <p:cNvPr id="277" name="Google Shape;277;p30"/>
          <p:cNvCxnSpPr/>
          <p:nvPr/>
        </p:nvCxnSpPr>
        <p:spPr>
          <a:xfrm flipH="1">
            <a:off x="1256125" y="3988400"/>
            <a:ext cx="2700" cy="22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IOS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1470125" y="721700"/>
            <a:ext cx="4337400" cy="3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1906688" y="819975"/>
            <a:ext cx="37314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Templates - Free Seller: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Ask Quantity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Share More Details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Here is my catalog link: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Share company detail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Payment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Templates - Buyer: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Request Reply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Time to Talk?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Payment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My Last Reply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2"/>
          <p:cNvSpPr txBox="1"/>
          <p:nvPr/>
        </p:nvSpPr>
        <p:spPr>
          <a:xfrm>
            <a:off x="766600" y="52913"/>
            <a:ext cx="7006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IOS BMC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365025" y="2900975"/>
            <a:ext cx="53316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684550" y="3012600"/>
            <a:ext cx="17658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Templates(7)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4155450" y="3012588"/>
            <a:ext cx="13149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239225" y="2408375"/>
            <a:ext cx="7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Horizontal Templates (closes the vertical templates or after at least 1 sent)</a:t>
            </a:r>
            <a:endParaRPr b="1"/>
          </a:p>
        </p:txBody>
      </p:sp>
      <p:sp>
        <p:nvSpPr>
          <p:cNvPr id="296" name="Google Shape;296;p32"/>
          <p:cNvSpPr txBox="1"/>
          <p:nvPr/>
        </p:nvSpPr>
        <p:spPr>
          <a:xfrm>
            <a:off x="365025" y="770975"/>
            <a:ext cx="47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Vertical Templates [ 3 x 2 Grid ] </a:t>
            </a:r>
            <a:r>
              <a:rPr b="1" lang="en" sz="900"/>
              <a:t>(Only When Enq is sent/received)</a:t>
            </a:r>
            <a:endParaRPr b="1" sz="900"/>
          </a:p>
        </p:txBody>
      </p:sp>
      <p:sp>
        <p:nvSpPr>
          <p:cNvPr id="297" name="Google Shape;297;p32"/>
          <p:cNvSpPr/>
          <p:nvPr/>
        </p:nvSpPr>
        <p:spPr>
          <a:xfrm>
            <a:off x="496850" y="1263375"/>
            <a:ext cx="29031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723800" y="1363250"/>
            <a:ext cx="24492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 (6)</a:t>
            </a:r>
            <a:endParaRPr/>
          </a:p>
        </p:txBody>
      </p:sp>
      <p:cxnSp>
        <p:nvCxnSpPr>
          <p:cNvPr id="299" name="Google Shape;299;p32"/>
          <p:cNvCxnSpPr/>
          <p:nvPr/>
        </p:nvCxnSpPr>
        <p:spPr>
          <a:xfrm flipH="1" rot="10800000">
            <a:off x="3581600" y="1529625"/>
            <a:ext cx="312000" cy="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2"/>
          <p:cNvSpPr txBox="1"/>
          <p:nvPr/>
        </p:nvSpPr>
        <p:spPr>
          <a:xfrm>
            <a:off x="3982275" y="12987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Different</a:t>
            </a:r>
            <a:r>
              <a:rPr lang="en" sz="1200">
                <a:solidFill>
                  <a:srgbClr val="2DA3FF"/>
                </a:solidFill>
              </a:rPr>
              <a:t> static templates as </a:t>
            </a:r>
            <a:r>
              <a:rPr lang="en" sz="1200">
                <a:solidFill>
                  <a:srgbClr val="2DA3FF"/>
                </a:solidFill>
              </a:rPr>
              <a:t>compared</a:t>
            </a:r>
            <a:r>
              <a:rPr lang="en" sz="1200">
                <a:solidFill>
                  <a:srgbClr val="2DA3FF"/>
                </a:solidFill>
              </a:rPr>
              <a:t> to horizontal ones</a:t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2597600" y="3012600"/>
            <a:ext cx="1410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Reply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IOS BMC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2083050" y="801425"/>
            <a:ext cx="4337400" cy="396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2191800" y="879775"/>
            <a:ext cx="4170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Static Horizontal Templates: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1. Request Reply (Only shown in enq sent and C type initiation case)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2. Time to Talk?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3. Request Payment Link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4. Price?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5. Request Quotation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6. Share More Details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7. Whatsapp Number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Static Vertical Templates: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1. Hi &lt;name&gt;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2. Approx. Price?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3. Request Quotation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4. More details?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5.Share Pictures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6. Please reply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74625" y="8863"/>
            <a:ext cx="25071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601800" y="624025"/>
            <a:ext cx="6332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Replies Statistics</a:t>
            </a:r>
            <a:endParaRPr b="1" sz="21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Platform specific hardcoded replies logic</a:t>
            </a:r>
            <a:endParaRPr b="1" sz="21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Way Ahead in Centralization</a:t>
            </a:r>
            <a:endParaRPr b="1" sz="21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Current ML Suggestive Reply Flow</a:t>
            </a:r>
            <a:endParaRPr b="1" sz="21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Buyer/Seller replies intents</a:t>
            </a:r>
            <a:endParaRPr b="1" sz="21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Lato"/>
              <a:buChar char="●"/>
            </a:pPr>
            <a:r>
              <a:rPr b="1" lang="en" sz="2100">
                <a:solidFill>
                  <a:srgbClr val="202124"/>
                </a:solidFill>
                <a:latin typeface="Lato"/>
                <a:ea typeface="Lato"/>
                <a:cs typeface="Lato"/>
                <a:sym typeface="Lato"/>
              </a:rPr>
              <a:t>Way ahead in ML Model Service</a:t>
            </a:r>
            <a:endParaRPr b="1" sz="2100">
              <a:solidFill>
                <a:srgbClr val="202124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821325" y="-16975"/>
            <a:ext cx="65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Way Ahead - Centralization of replies for only enq. case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552050" y="590350"/>
            <a:ext cx="8258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Objective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Improve 1st suggested response accuracy and effectiveness leading to more depth of conversation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Same experience across all platforms by removing hardcoded logic at platform level by bringing it under the centralized API</a:t>
            </a:r>
            <a:endParaRPr sz="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What will be done?</a:t>
            </a:r>
            <a:endParaRPr b="1" sz="19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 90% of suggested replies are chosen from top 6 positions - 6 suggestions would be shown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 For Seller - Last Reply, ISQ (max 3) , Static (min 3, with at least 1 suggestion in hinglish), User Defined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 For Buyer -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Last Reply, ISQ (max 2) , Static (min 4, with at least 1 suggestion in hinglish), User Defined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4.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Attaching  "Hi &lt;name&gt;," before the message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5. To track usage of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ISQ based suggestion a new template flag would be used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166950" y="646738"/>
            <a:ext cx="41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Buyer Suggestions from Centralized API</a:t>
            </a:r>
            <a:endParaRPr b="1"/>
          </a:p>
        </p:txBody>
      </p:sp>
      <p:sp>
        <p:nvSpPr>
          <p:cNvPr id="325" name="Google Shape;325;p35"/>
          <p:cNvSpPr/>
          <p:nvPr/>
        </p:nvSpPr>
        <p:spPr>
          <a:xfrm>
            <a:off x="166950" y="1101725"/>
            <a:ext cx="88101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1486350" y="1213325"/>
            <a:ext cx="6468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2266300" y="1213350"/>
            <a:ext cx="8832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Photos</a:t>
            </a:r>
            <a:endParaRPr/>
          </a:p>
        </p:txBody>
      </p:sp>
      <p:sp>
        <p:nvSpPr>
          <p:cNvPr id="328" name="Google Shape;328;p35"/>
          <p:cNvSpPr/>
          <p:nvPr/>
        </p:nvSpPr>
        <p:spPr>
          <a:xfrm>
            <a:off x="4418811" y="1246850"/>
            <a:ext cx="12330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</a:t>
            </a:r>
            <a:endParaRPr/>
          </a:p>
        </p:txBody>
      </p:sp>
      <p:sp>
        <p:nvSpPr>
          <p:cNvPr id="329" name="Google Shape;329;p35"/>
          <p:cNvSpPr/>
          <p:nvPr/>
        </p:nvSpPr>
        <p:spPr>
          <a:xfrm>
            <a:off x="5714688" y="1213313"/>
            <a:ext cx="1026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</a:t>
            </a: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6807800" y="1213325"/>
            <a:ext cx="10890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</a:t>
            </a:r>
            <a:endParaRPr/>
          </a:p>
        </p:txBody>
      </p:sp>
      <p:sp>
        <p:nvSpPr>
          <p:cNvPr id="331" name="Google Shape;331;p35"/>
          <p:cNvSpPr/>
          <p:nvPr/>
        </p:nvSpPr>
        <p:spPr>
          <a:xfrm>
            <a:off x="3329325" y="1243263"/>
            <a:ext cx="1026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/ Reply</a:t>
            </a:r>
            <a:endParaRPr/>
          </a:p>
        </p:txBody>
      </p:sp>
      <p:cxnSp>
        <p:nvCxnSpPr>
          <p:cNvPr id="332" name="Google Shape;332;p35"/>
          <p:cNvCxnSpPr/>
          <p:nvPr/>
        </p:nvCxnSpPr>
        <p:spPr>
          <a:xfrm>
            <a:off x="1505175" y="1860400"/>
            <a:ext cx="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35"/>
          <p:cNvCxnSpPr/>
          <p:nvPr/>
        </p:nvCxnSpPr>
        <p:spPr>
          <a:xfrm flipH="1" rot="10800000">
            <a:off x="1515150" y="2259175"/>
            <a:ext cx="6389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35"/>
          <p:cNvCxnSpPr/>
          <p:nvPr/>
        </p:nvCxnSpPr>
        <p:spPr>
          <a:xfrm>
            <a:off x="7884700" y="1870375"/>
            <a:ext cx="0" cy="3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35"/>
          <p:cNvSpPr txBox="1"/>
          <p:nvPr/>
        </p:nvSpPr>
        <p:spPr>
          <a:xfrm>
            <a:off x="1587325" y="1864675"/>
            <a:ext cx="6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17%           11%                 11%                    8%                 6%                 2%                    </a:t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3329325" y="2321450"/>
            <a:ext cx="30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 per Buyer Intent Weightage</a:t>
            </a:r>
            <a:endParaRPr/>
          </a:p>
        </p:txBody>
      </p:sp>
      <p:sp>
        <p:nvSpPr>
          <p:cNvPr id="337" name="Google Shape;337;p35"/>
          <p:cNvSpPr txBox="1"/>
          <p:nvPr/>
        </p:nvSpPr>
        <p:spPr>
          <a:xfrm>
            <a:off x="166950" y="2775213"/>
            <a:ext cx="41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Seller Suggestions from Centralized API</a:t>
            </a:r>
            <a:endParaRPr b="1"/>
          </a:p>
        </p:txBody>
      </p:sp>
      <p:sp>
        <p:nvSpPr>
          <p:cNvPr id="338" name="Google Shape;338;p35"/>
          <p:cNvSpPr/>
          <p:nvPr/>
        </p:nvSpPr>
        <p:spPr>
          <a:xfrm>
            <a:off x="166950" y="3257400"/>
            <a:ext cx="88101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796875" y="3371763"/>
            <a:ext cx="12330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Link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4519200" y="3356463"/>
            <a:ext cx="9465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Quantity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2133148" y="3371138"/>
            <a:ext cx="12330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/ Reply</a:t>
            </a:r>
            <a:endParaRPr/>
          </a:p>
        </p:txBody>
      </p:sp>
      <p:sp>
        <p:nvSpPr>
          <p:cNvPr id="342" name="Google Shape;342;p35"/>
          <p:cNvSpPr/>
          <p:nvPr/>
        </p:nvSpPr>
        <p:spPr>
          <a:xfrm>
            <a:off x="3429375" y="3371138"/>
            <a:ext cx="1026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</a:t>
            </a: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6807800" y="3368988"/>
            <a:ext cx="10890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Revert shortly</a:t>
            </a:r>
            <a:endParaRPr/>
          </a:p>
        </p:txBody>
      </p:sp>
      <p:sp>
        <p:nvSpPr>
          <p:cNvPr id="344" name="Google Shape;344;p35"/>
          <p:cNvSpPr/>
          <p:nvPr/>
        </p:nvSpPr>
        <p:spPr>
          <a:xfrm>
            <a:off x="5572688" y="3356450"/>
            <a:ext cx="1119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Availability</a:t>
            </a:r>
            <a:endParaRPr/>
          </a:p>
        </p:txBody>
      </p:sp>
      <p:cxnSp>
        <p:nvCxnSpPr>
          <p:cNvPr id="345" name="Google Shape;345;p35"/>
          <p:cNvCxnSpPr/>
          <p:nvPr/>
        </p:nvCxnSpPr>
        <p:spPr>
          <a:xfrm>
            <a:off x="1505175" y="3987675"/>
            <a:ext cx="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5"/>
          <p:cNvCxnSpPr/>
          <p:nvPr/>
        </p:nvCxnSpPr>
        <p:spPr>
          <a:xfrm flipH="1" rot="10800000">
            <a:off x="1515150" y="4386450"/>
            <a:ext cx="6389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5"/>
          <p:cNvCxnSpPr/>
          <p:nvPr/>
        </p:nvCxnSpPr>
        <p:spPr>
          <a:xfrm>
            <a:off x="7884700" y="3997650"/>
            <a:ext cx="0" cy="38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35"/>
          <p:cNvSpPr txBox="1"/>
          <p:nvPr/>
        </p:nvSpPr>
        <p:spPr>
          <a:xfrm>
            <a:off x="1587325" y="3991950"/>
            <a:ext cx="623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25%           7%                 5%                    4%                 3%                 1.5%                    </a:t>
            </a:r>
            <a:endParaRPr/>
          </a:p>
        </p:txBody>
      </p:sp>
      <p:sp>
        <p:nvSpPr>
          <p:cNvPr id="349" name="Google Shape;349;p35"/>
          <p:cNvSpPr txBox="1"/>
          <p:nvPr/>
        </p:nvSpPr>
        <p:spPr>
          <a:xfrm>
            <a:off x="3329325" y="4416375"/>
            <a:ext cx="29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As per Seller Intent Weightage</a:t>
            </a:r>
            <a:endParaRPr/>
          </a:p>
        </p:txBody>
      </p:sp>
      <p:sp>
        <p:nvSpPr>
          <p:cNvPr id="350" name="Google Shape;350;p35"/>
          <p:cNvSpPr txBox="1"/>
          <p:nvPr/>
        </p:nvSpPr>
        <p:spPr>
          <a:xfrm>
            <a:off x="821325" y="-16975"/>
            <a:ext cx="650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Way Ahead - Centralization of replies for only enq. case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680175" y="52925"/>
            <a:ext cx="5623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Current ML Suggestive Reply Flow</a:t>
            </a:r>
            <a:endParaRPr b="0" i="0" sz="2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50" y="705313"/>
            <a:ext cx="8168602" cy="36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680175" y="52925"/>
            <a:ext cx="5623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Seller and Buyer Intents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" name="Google Shape;364;p37"/>
          <p:cNvGraphicFramePr/>
          <p:nvPr/>
        </p:nvGraphicFramePr>
        <p:xfrm>
          <a:off x="500075" y="68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{D1C0C7FC-6F95-40F4-92B4-B456655D1AE1}</a:tableStyleId>
              </a:tblPr>
              <a:tblGrid>
                <a:gridCol w="1373575"/>
                <a:gridCol w="1171700"/>
              </a:tblGrid>
              <a:tr h="398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Existing</a:t>
                      </a:r>
                      <a:r>
                        <a:rPr b="1" lang="en" sz="1200"/>
                        <a:t> Intents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New Intents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Greeting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details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Whatsapp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Pictures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Rating/Review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Quantity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Sample cluster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Catalog link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Quotation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Service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ISQ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9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Reply Request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Call / Email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terms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Buying Intent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Shipping Charges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Social media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to talk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 Details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6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5" name="Google Shape;365;p37"/>
          <p:cNvGraphicFramePr/>
          <p:nvPr/>
        </p:nvGraphicFramePr>
        <p:xfrm>
          <a:off x="3623925" y="6890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{D1C0C7FC-6F95-40F4-92B4-B456655D1AE1}</a:tableStyleId>
              </a:tblPr>
              <a:tblGrid>
                <a:gridCol w="1527325"/>
                <a:gridCol w="1673425"/>
                <a:gridCol w="1328125"/>
              </a:tblGrid>
              <a:tr h="459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Existing Intents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New Intents</a:t>
                      </a:r>
                      <a:endParaRPr b="1"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 hMerge="1"/>
              </a:tr>
              <a:tr h="26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Greetings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Subscription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Details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Whatsapp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Product List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60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Picture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Follow Up / reply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Service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5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GST/Taxes/Charges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Sell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Catalog link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ISQ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Time to talk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Address/Location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Sample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upply Details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Order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 Piece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Call / Email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Interested/Require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Discount/Offer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Shipping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Bulk/Wholesale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 Details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Quotation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Details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Resell/etc.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86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Visit request</a:t>
                      </a:r>
                      <a:endParaRPr b="1" sz="13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EMI/Installments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366" name="Google Shape;366;p37"/>
          <p:cNvSpPr txBox="1"/>
          <p:nvPr/>
        </p:nvSpPr>
        <p:spPr>
          <a:xfrm>
            <a:off x="1260750" y="407500"/>
            <a:ext cx="8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Seller</a:t>
            </a:r>
            <a:endParaRPr b="1"/>
          </a:p>
        </p:txBody>
      </p:sp>
      <p:sp>
        <p:nvSpPr>
          <p:cNvPr id="367" name="Google Shape;367;p37"/>
          <p:cNvSpPr txBox="1"/>
          <p:nvPr/>
        </p:nvSpPr>
        <p:spPr>
          <a:xfrm>
            <a:off x="5310400" y="407500"/>
            <a:ext cx="85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Buyer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8"/>
          <p:cNvSpPr txBox="1"/>
          <p:nvPr/>
        </p:nvSpPr>
        <p:spPr>
          <a:xfrm>
            <a:off x="821325" y="-16975"/>
            <a:ext cx="647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Way Ahead - Updating Intents and Responses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375" name="Google Shape;375;p38"/>
          <p:cNvSpPr txBox="1"/>
          <p:nvPr/>
        </p:nvSpPr>
        <p:spPr>
          <a:xfrm>
            <a:off x="537650" y="835275"/>
            <a:ext cx="8258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Adding the new intents and refining the responses as per current data</a:t>
            </a:r>
            <a:endParaRPr b="1" sz="21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Clustered replies for identifying new intents and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response</a:t>
            </a:r>
            <a:endParaRPr sz="21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How will it help?</a:t>
            </a:r>
            <a:endParaRPr b="1" sz="21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Replacing the unused suggestion or less used ones with more contextual and frequently used replies. This would help us increase the usage of Suggested replies 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821325" y="-16975"/>
            <a:ext cx="610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Way Ahead - Updating ISQ Suggestions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383" name="Google Shape;383;p39"/>
          <p:cNvSpPr txBox="1"/>
          <p:nvPr/>
        </p:nvSpPr>
        <p:spPr>
          <a:xfrm>
            <a:off x="766622" y="1154250"/>
            <a:ext cx="77325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ISQs of new MCATs to be added</a:t>
            </a:r>
            <a:endParaRPr b="1" sz="21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Showing ISQ based questions and answers to sellers/buyers as per ENQ/BL received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What will be changed?</a:t>
            </a:r>
            <a:endParaRPr b="1" sz="21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18,000 new MCATs will be added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162536 new ISQs will be added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821325" y="-16975"/>
            <a:ext cx="650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Way Ahead - Buyer Side</a:t>
            </a:r>
            <a:r>
              <a:rPr b="1" lang="en" sz="2200">
                <a:solidFill>
                  <a:srgbClr val="FFFFFF"/>
                </a:solidFill>
              </a:rPr>
              <a:t> ISQ based </a:t>
            </a:r>
            <a:r>
              <a:rPr b="1" lang="en" sz="2200">
                <a:solidFill>
                  <a:srgbClr val="FFFFFF"/>
                </a:solidFill>
              </a:rPr>
              <a:t>responses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537650" y="835275"/>
            <a:ext cx="8258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Showing exact suggestion to buyers for seller based ISQ questions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For Example,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A buyer sends an enquiry for a pen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Then seller asks which color you want?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Buyer will be suggested : Black, Blue, Red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How will it help?</a:t>
            </a:r>
            <a:endParaRPr b="1" sz="21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This upfront suggestions will help buyers to respond quickly and accurately, which can reduce the response time and depth of the conversation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1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821325" y="-16975"/>
            <a:ext cx="667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Way Ahead- </a:t>
            </a:r>
            <a:r>
              <a:rPr b="1" lang="en" sz="2200">
                <a:solidFill>
                  <a:srgbClr val="FFFFFF"/>
                </a:solidFill>
              </a:rPr>
              <a:t>Introduce</a:t>
            </a:r>
            <a:r>
              <a:rPr b="1" lang="en" sz="2200">
                <a:solidFill>
                  <a:srgbClr val="FFFFFF"/>
                </a:solidFill>
              </a:rPr>
              <a:t> Yourself New Template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399" name="Google Shape;399;p41"/>
          <p:cNvSpPr txBox="1"/>
          <p:nvPr/>
        </p:nvSpPr>
        <p:spPr>
          <a:xfrm>
            <a:off x="537650" y="835275"/>
            <a:ext cx="8258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A template which would help sellers introduce themselves to buyers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rPr>
              <a:t>How will it help?</a:t>
            </a:r>
            <a:endParaRPr b="1" sz="2100">
              <a:solidFill>
                <a:srgbClr val="F4652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Approximately 15% user defined templates are used out of which 55% of them are based on introduction,  which we can move to our Suggestive reply service which would increase the usage of overall suggestive replies. </a:t>
            </a:r>
            <a:endParaRPr sz="1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821325" y="-16975"/>
            <a:ext cx="694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</a:rPr>
              <a:t>Way Ahead - </a:t>
            </a:r>
            <a:r>
              <a:rPr b="1" lang="en" sz="2200">
                <a:solidFill>
                  <a:srgbClr val="FFFFFF"/>
                </a:solidFill>
              </a:rPr>
              <a:t>Introduce Yourself New Template</a:t>
            </a:r>
            <a:endParaRPr b="1" sz="2200">
              <a:solidFill>
                <a:srgbClr val="FFFFFF"/>
              </a:solidFill>
            </a:endParaRPr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25" y="654563"/>
            <a:ext cx="3374366" cy="413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891" y="574788"/>
            <a:ext cx="2660133" cy="4137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3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3"/>
          <p:cNvSpPr txBox="1"/>
          <p:nvPr/>
        </p:nvSpPr>
        <p:spPr>
          <a:xfrm>
            <a:off x="2888800" y="2194650"/>
            <a:ext cx="2975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/>
              <a:t>Thank You</a:t>
            </a:r>
            <a:endParaRPr b="1"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766625" y="-212287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ct Enquiries, ASTBUY and BL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25" y="599606"/>
            <a:ext cx="6748950" cy="394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4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4"/>
          <p:cNvSpPr txBox="1"/>
          <p:nvPr/>
        </p:nvSpPr>
        <p:spPr>
          <a:xfrm>
            <a:off x="680175" y="52925"/>
            <a:ext cx="5623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ML</a:t>
            </a: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Top Responses used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2" name="Google Shape;422;p44"/>
          <p:cNvGraphicFramePr/>
          <p:nvPr/>
        </p:nvGraphicFramePr>
        <p:xfrm>
          <a:off x="208600" y="1220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{BAFC2511-7790-4879-8E93-780D102C912A}</a:tableStyleId>
              </a:tblPr>
              <a:tblGrid>
                <a:gridCol w="4363400"/>
                <a:gridCol w="4363400"/>
              </a:tblGrid>
              <a:tr h="5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Seller ML </a:t>
                      </a:r>
                      <a:r>
                        <a:rPr b="1" lang="en" sz="1200"/>
                        <a:t>Responses - (% out of total ML responses sent by seller)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Buyer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 ML Responses - (% out of total ML responses sent by buyer)</a:t>
                      </a:r>
                      <a:endParaRPr b="1" sz="1600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quantity and order value? - 58%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Waiting for your reply - 16.5%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order value? - 12%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What will be the minimum quantity and best price? - 8.9%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quantity? - 10%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What is the total cost, including gst and shipping charges? </a:t>
                      </a:r>
                      <a:endParaRPr sz="1250">
                        <a:solidFill>
                          <a:srgbClr val="202124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5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 7%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8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Share more details of requirement - 6%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20212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Send me product images with prices here - 7%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5"/>
          <p:cNvSpPr txBox="1"/>
          <p:nvPr/>
        </p:nvSpPr>
        <p:spPr>
          <a:xfrm>
            <a:off x="802650" y="119088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Defined replies analysis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9" name="Google Shape;429;p45"/>
          <p:cNvGraphicFramePr/>
          <p:nvPr/>
        </p:nvGraphicFramePr>
        <p:xfrm>
          <a:off x="380794" y="8824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{D1C0C7FC-6F95-40F4-92B4-B456655D1AE1}</a:tableStyleId>
              </a:tblPr>
              <a:tblGrid>
                <a:gridCol w="3667475"/>
                <a:gridCol w="1597850"/>
                <a:gridCol w="1364525"/>
              </a:tblGrid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Intent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replies with intent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sellers using 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</a:t>
                      </a:r>
                      <a:r>
                        <a:rPr b="0" i="0" lang="en" sz="9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(contains company details, phone no, address, email, product details)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54.57%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/ WhatsApp information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14.13%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Availability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11.83%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Detail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13.15%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 Details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1.07%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Enrich Requirement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2.01%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Export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Delivery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 of shop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up when no reply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&amp; Delivery</a:t>
                      </a:r>
                      <a:endParaRPr sz="1100"/>
                    </a:p>
                  </a:txBody>
                  <a:tcPr marT="5725" marB="0" marR="5725" marL="57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5%</a:t>
                      </a:r>
                      <a:endParaRPr sz="1100"/>
                    </a:p>
                  </a:txBody>
                  <a:tcPr marT="5725" marB="0" marR="5725" marL="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6"/>
          <p:cNvSpPr txBox="1"/>
          <p:nvPr/>
        </p:nvSpPr>
        <p:spPr>
          <a:xfrm>
            <a:off x="802650" y="119088"/>
            <a:ext cx="56232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Defined replies analysis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46"/>
          <p:cNvGraphicFramePr/>
          <p:nvPr/>
        </p:nvGraphicFramePr>
        <p:xfrm>
          <a:off x="471246" y="680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{50CFD78B-140A-4DF7-9434-4AB2309877F7}</a:tableStyleId>
              </a:tblPr>
              <a:tblGrid>
                <a:gridCol w="510825"/>
                <a:gridCol w="867850"/>
                <a:gridCol w="5315175"/>
                <a:gridCol w="834825"/>
              </a:tblGrid>
              <a:tr h="31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strike="noStrike"/>
                        <a:t>B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25" marB="0" marR="4925" marL="4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/>
                        <a:t>1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25" marB="0" marR="4925" marL="4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/>
                        <a:t>what is the approximate price for this product?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25" marB="0" marR="4925" marL="4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/>
                        <a:t>android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25" marB="0" marR="4925" marL="4925" anchor="ctr"/>
                </a:tc>
              </a:tr>
              <a:tr h="77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none" strike="noStrike"/>
                        <a:t>S</a:t>
                      </a:r>
                      <a:endParaRPr b="1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25" marB="0" marR="4925" marL="4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/>
                        <a:t>2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25" marB="0" marR="4925" marL="49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/>
                        <a:t>we thank you for your inquiry. we will share the formal email shortly. please go through with our catalogue link for more details:- www.amaragriindia.com or contact us at our hotline number via whatsapp at 8437037043 / 9465372752 / 9915592964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25" marB="0" marR="4925" marL="49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/>
                        <a:t>sellermy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925" marB="0" marR="4925" marL="4925" anchor="ctr"/>
                </a:tc>
              </a:tr>
            </a:tbl>
          </a:graphicData>
        </a:graphic>
      </p:graphicFrame>
      <p:graphicFrame>
        <p:nvGraphicFramePr>
          <p:cNvPr id="437" name="Google Shape;437;p46"/>
          <p:cNvGraphicFramePr/>
          <p:nvPr/>
        </p:nvGraphicFramePr>
        <p:xfrm>
          <a:off x="471233" y="18038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{50CFD78B-140A-4DF7-9434-4AB2309877F7}</a:tableStyleId>
              </a:tblPr>
              <a:tblGrid>
                <a:gridCol w="510850"/>
                <a:gridCol w="867850"/>
                <a:gridCol w="5315175"/>
                <a:gridCol w="834775"/>
              </a:tblGrid>
              <a:tr h="14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none" strike="noStrike"/>
                        <a:t>B</a:t>
                      </a:r>
                      <a:endParaRPr b="1" i="0" sz="800" u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00" marB="0" marR="4500" marL="4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1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/>
                        <a:t>i need more details about the product.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imob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ctr"/>
                </a:tc>
              </a:tr>
              <a:tr h="315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none" strike="noStrike"/>
                        <a:t>S</a:t>
                      </a:r>
                      <a:endParaRPr b="1" i="0" sz="800" u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00" marB="0" marR="4500" marL="4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2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none" strike="noStrike"/>
                        <a:t>respected dear customer we are glad that you contacted us through online medium for your query we wish we will answer you shortly regarding your enquiry asap.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-------------------------------------------------------------------------------------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in case of any inconvenience or late reply please call u s on given mobile number 9334777330 9304009140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whats app on 9304102827</a:t>
                      </a:r>
                      <a:r>
                        <a:rPr lang="en" sz="900"/>
                        <a:t> </a:t>
                      </a:r>
                      <a:r>
                        <a:rPr lang="en" sz="900" u="none" strike="noStrike"/>
                        <a:t>email : support@patnacomputers.com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---------------------------------------------------------------------------------------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our website link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please visit :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https://www.uttamcomputer.com/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https://patnacomputers.com/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---------------------------------------------------------------------------------------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office address :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the uttam computers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vermar karpura house s.p verma road near dakbanglow chauraha patna 800001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google map link : https://g.page/the-uttam-computers?share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2nd office location :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patna computers private limited</a:t>
                      </a:r>
                      <a:br>
                        <a:rPr lang="en" sz="900" u="none" strike="noStrike"/>
                      </a:br>
                      <a:r>
                        <a:rPr lang="en" sz="900" u="none" strike="noStrike"/>
                        <a:t>migh 298 lohiya nagar kankarbagh patna</a:t>
                      </a:r>
                      <a:br>
                        <a:rPr lang="en" sz="900" u="none" strike="noStrike"/>
                      </a:br>
                      <a:br>
                        <a:rPr lang="en" sz="900" u="none" strike="noStrike"/>
                      </a:br>
                      <a:r>
                        <a:rPr lang="en" sz="900" u="none" strike="noStrike"/>
                        <a:t>google map link :https://goo.gl/maps/bqyvmfg3zega4ntw6</a:t>
                      </a:r>
                      <a:br>
                        <a:rPr lang="en" sz="900" u="none" strike="noStrike"/>
                      </a:br>
                      <a:br>
                        <a:rPr lang="en" sz="900" u="none" strike="noStrike"/>
                      </a:br>
                      <a:r>
                        <a:rPr lang="en" sz="900" u="none" strike="noStrike"/>
                        <a:t>----------------------------------------------------------------------------------------</a:t>
                      </a:r>
                      <a:endParaRPr b="0" i="0" sz="9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/>
                        <a:t>sellermy</a:t>
                      </a:r>
                      <a:endParaRPr b="0" i="0" sz="80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00" marB="0" marR="4500" marL="4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7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IOS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7"/>
          <p:cNvSpPr/>
          <p:nvPr/>
        </p:nvSpPr>
        <p:spPr>
          <a:xfrm>
            <a:off x="1943675" y="805025"/>
            <a:ext cx="755700" cy="3886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Cases</a:t>
            </a:r>
            <a:endParaRPr b="1"/>
          </a:p>
        </p:txBody>
      </p:sp>
      <p:sp>
        <p:nvSpPr>
          <p:cNvPr id="445" name="Google Shape;445;p47"/>
          <p:cNvSpPr/>
          <p:nvPr/>
        </p:nvSpPr>
        <p:spPr>
          <a:xfrm>
            <a:off x="2728175" y="801425"/>
            <a:ext cx="3544200" cy="3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7"/>
          <p:cNvSpPr txBox="1"/>
          <p:nvPr/>
        </p:nvSpPr>
        <p:spPr>
          <a:xfrm>
            <a:off x="2821763" y="1438950"/>
            <a:ext cx="3450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Listing Screen: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1. Ask Quotation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2. Request Reply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&gt;&gt; These static templates are shown when new contact is added within 24 hours and no message or call was exchanged.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8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8"/>
          <p:cNvSpPr/>
          <p:nvPr/>
        </p:nvSpPr>
        <p:spPr>
          <a:xfrm>
            <a:off x="1624700" y="755175"/>
            <a:ext cx="755700" cy="3886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Cases</a:t>
            </a:r>
            <a:endParaRPr b="1"/>
          </a:p>
        </p:txBody>
      </p:sp>
      <p:sp>
        <p:nvSpPr>
          <p:cNvPr id="454" name="Google Shape;454;p48"/>
          <p:cNvSpPr/>
          <p:nvPr/>
        </p:nvSpPr>
        <p:spPr>
          <a:xfrm>
            <a:off x="2409200" y="751575"/>
            <a:ext cx="3544200" cy="388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8"/>
          <p:cNvSpPr txBox="1"/>
          <p:nvPr/>
        </p:nvSpPr>
        <p:spPr>
          <a:xfrm>
            <a:off x="2502788" y="1389100"/>
            <a:ext cx="34506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/>
              <a:t>Who viewed your catalog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1. Share catalog link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Ask for time to talk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Listing Screen: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Two static templates are shown after 48hrs of contact added date: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1. Share catalog link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2. Ask for time to talk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Only when, if there is no activity (reply/call) within 48 hours of last contacted date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Android BMC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49"/>
          <p:cNvSpPr/>
          <p:nvPr/>
        </p:nvSpPr>
        <p:spPr>
          <a:xfrm>
            <a:off x="1640500" y="771525"/>
            <a:ext cx="755700" cy="396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Cases</a:t>
            </a:r>
            <a:endParaRPr b="1"/>
          </a:p>
        </p:txBody>
      </p:sp>
      <p:sp>
        <p:nvSpPr>
          <p:cNvPr id="463" name="Google Shape;463;p49"/>
          <p:cNvSpPr/>
          <p:nvPr/>
        </p:nvSpPr>
        <p:spPr>
          <a:xfrm>
            <a:off x="2396200" y="771525"/>
            <a:ext cx="3544200" cy="3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9"/>
          <p:cNvSpPr txBox="1"/>
          <p:nvPr/>
        </p:nvSpPr>
        <p:spPr>
          <a:xfrm>
            <a:off x="2442988" y="849875"/>
            <a:ext cx="345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Call popup - Picked Call - No: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Hi, Thanks for your requirement. We tried calling you but couldn’t connect. Kindly call for more details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Call popup - Picked Call - Yes: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 Hi &lt;username&gt;, I tried to call you about my requirements but it did not connect. Kindly call me to get the complete details.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Listing Screen: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1. Ask Quotation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2. Request Reply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&gt;&gt; These static templates are shown when new contact is added within 24 hours and no message or call was exchanged."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M-Site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0"/>
          <p:cNvSpPr/>
          <p:nvPr/>
        </p:nvSpPr>
        <p:spPr>
          <a:xfrm>
            <a:off x="1563513" y="755175"/>
            <a:ext cx="1239000" cy="239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Other Cases</a:t>
            </a:r>
            <a:endParaRPr b="1"/>
          </a:p>
        </p:txBody>
      </p:sp>
      <p:sp>
        <p:nvSpPr>
          <p:cNvPr id="472" name="Google Shape;472;p50"/>
          <p:cNvSpPr/>
          <p:nvPr/>
        </p:nvSpPr>
        <p:spPr>
          <a:xfrm>
            <a:off x="2838613" y="751575"/>
            <a:ext cx="3544200" cy="240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0"/>
          <p:cNvSpPr txBox="1"/>
          <p:nvPr/>
        </p:nvSpPr>
        <p:spPr>
          <a:xfrm>
            <a:off x="2889038" y="755175"/>
            <a:ext cx="3450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Call Popup - Picked Call - Yes: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Ask Quotation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Ask catalogue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Call popup - Picked Call - No: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Time to talk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Ask catalogue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Widgets &amp; Dropdown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Ask for Details - Can you share more details about this requirement?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Request Callback - Can you please call to discuss this?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0"/>
          <p:cNvSpPr/>
          <p:nvPr/>
        </p:nvSpPr>
        <p:spPr>
          <a:xfrm>
            <a:off x="1563513" y="3279200"/>
            <a:ext cx="4819200" cy="143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0"/>
          <p:cNvSpPr txBox="1"/>
          <p:nvPr/>
        </p:nvSpPr>
        <p:spPr>
          <a:xfrm>
            <a:off x="1293023" y="3250375"/>
            <a:ext cx="5089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LISTING SCREEN: In case of unread message for a thread -</a:t>
            </a:r>
            <a:endParaRPr b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&gt;&gt; We show 2 static templates to buyers: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1. More Details - Can you share more details on this product? 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2. Request Call Back - Can you please call to discuss this? 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&gt;&gt; We show 1 static templates to sellers: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1. Ask for More Details - Can you share more details on this product?</a:t>
            </a:r>
            <a:r>
              <a:rPr lang="en" sz="1100"/>
              <a:t>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1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1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Android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51"/>
          <p:cNvGrpSpPr/>
          <p:nvPr/>
        </p:nvGrpSpPr>
        <p:grpSpPr>
          <a:xfrm>
            <a:off x="1929525" y="691775"/>
            <a:ext cx="4812125" cy="4211750"/>
            <a:chOff x="195100" y="731650"/>
            <a:chExt cx="4812125" cy="4211750"/>
          </a:xfrm>
        </p:grpSpPr>
        <p:sp>
          <p:nvSpPr>
            <p:cNvPr id="483" name="Google Shape;483;p51"/>
            <p:cNvSpPr/>
            <p:nvPr/>
          </p:nvSpPr>
          <p:spPr>
            <a:xfrm>
              <a:off x="195100" y="731650"/>
              <a:ext cx="1239000" cy="39612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Other Cases</a:t>
              </a:r>
              <a:endParaRPr b="1"/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1463025" y="731650"/>
              <a:ext cx="3544200" cy="396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51"/>
            <p:cNvSpPr txBox="1"/>
            <p:nvPr/>
          </p:nvSpPr>
          <p:spPr>
            <a:xfrm>
              <a:off x="1509825" y="802800"/>
              <a:ext cx="3450600" cy="414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Who viewed your catalog:</a:t>
              </a:r>
              <a:endParaRPr b="1" sz="1100"/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Share catalog link </a:t>
              </a:r>
              <a:endParaRPr sz="1100"/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/>
                <a:t>Ask for time to talk 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Call popup - Picked Call - No:</a:t>
              </a:r>
              <a:endParaRPr b="1"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Hi &lt;name&gt;, Thanks for your requirement. We tried calling you but couldn’t connect. Kindly call for more details 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Call popup - Picked Call - Yes:</a:t>
              </a:r>
              <a:endParaRPr b="1" sz="1100">
                <a:solidFill>
                  <a:schemeClr val="dk1"/>
                </a:solidFill>
              </a:endParaRPr>
            </a:p>
            <a:p>
              <a:pPr indent="-2984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en" sz="1100">
                  <a:solidFill>
                    <a:schemeClr val="dk1"/>
                  </a:solidFill>
                </a:rPr>
                <a:t>Hi &lt;name&gt;, Thanks for your requirement. It was nice talking to you. Will share further details soon.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</a:rPr>
                <a:t>Listing Screen:</a:t>
              </a:r>
              <a:endParaRPr b="1" sz="1100">
                <a:solidFill>
                  <a:schemeClr val="dk1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/>
                <a:t>Two static templates are shown till 48 hrs until a reply is sent/ activity is done: 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/>
                <a:t>1. Share catalog link (lands on LMS Mini Catalog) 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/>
                <a:t>2. Ask for time to talk 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2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2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Desktop BMC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2"/>
          <p:cNvSpPr/>
          <p:nvPr/>
        </p:nvSpPr>
        <p:spPr>
          <a:xfrm>
            <a:off x="2149288" y="771525"/>
            <a:ext cx="3832500" cy="3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2"/>
          <p:cNvSpPr txBox="1"/>
          <p:nvPr/>
        </p:nvSpPr>
        <p:spPr>
          <a:xfrm>
            <a:off x="2199838" y="978550"/>
            <a:ext cx="3731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1. Enq. Sent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Say Hi, Request call back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2. Waiting for your reply - </a:t>
            </a:r>
            <a:r>
              <a:rPr b="1" lang="en" sz="900"/>
              <a:t>Unread </a:t>
            </a:r>
            <a:r>
              <a:rPr lang="en" sz="900"/>
              <a:t>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Follow-up, Request       Call Back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3. Waiting for your reply - </a:t>
            </a:r>
            <a:r>
              <a:rPr b="1" lang="en" sz="900"/>
              <a:t>Read</a:t>
            </a:r>
            <a:r>
              <a:rPr lang="en" sz="900"/>
              <a:t>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Say Hi, Request Call Back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4. Catalog link - </a:t>
            </a:r>
            <a:r>
              <a:rPr b="1" lang="en" sz="900"/>
              <a:t>Unread</a:t>
            </a:r>
            <a:r>
              <a:rPr lang="en" sz="900"/>
              <a:t>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Say Thanks, Request Product photos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5. Catalog link - </a:t>
            </a:r>
            <a:r>
              <a:rPr b="1" lang="en" sz="900"/>
              <a:t>Read</a:t>
            </a:r>
            <a:r>
              <a:rPr lang="en" sz="900"/>
              <a:t>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Follow-up, Request Product photos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6. Call attempted - Incoming - </a:t>
            </a:r>
            <a:r>
              <a:rPr b="1" lang="en" sz="900"/>
              <a:t>Unread</a:t>
            </a:r>
            <a:r>
              <a:rPr lang="en" sz="900"/>
              <a:t>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Follow-Up, Request Call Back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7. Call attempted - Incoming - </a:t>
            </a:r>
            <a:r>
              <a:rPr b="1" lang="en" sz="900"/>
              <a:t>Read  </a:t>
            </a:r>
            <a:r>
              <a:rPr lang="en" sz="900"/>
              <a:t>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Follow-Up, Request Call Back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8. Attachment "Please find attachment" - </a:t>
            </a:r>
            <a:r>
              <a:rPr b="1" lang="en" sz="900"/>
              <a:t>Unread </a:t>
            </a:r>
            <a:r>
              <a:rPr lang="en" sz="900"/>
              <a:t>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Say Thanks, Request Catalog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9. Attachment "Please find attachment" - </a:t>
            </a:r>
            <a:r>
              <a:rPr b="1" lang="en" sz="900"/>
              <a:t>Read </a:t>
            </a:r>
            <a:r>
              <a:rPr lang="en" sz="900"/>
              <a:t>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Follow-up, Request Call Back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10. Any message other than above - </a:t>
            </a:r>
            <a:r>
              <a:rPr b="1" lang="en" sz="900"/>
              <a:t>Unread</a:t>
            </a:r>
            <a:r>
              <a:rPr lang="en" sz="900"/>
              <a:t>  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Ok Thanks, Please Call</a:t>
            </a:r>
            <a:endParaRPr sz="900"/>
          </a:p>
        </p:txBody>
      </p:sp>
      <p:sp>
        <p:nvSpPr>
          <p:cNvPr id="494" name="Google Shape;494;p52"/>
          <p:cNvSpPr txBox="1"/>
          <p:nvPr/>
        </p:nvSpPr>
        <p:spPr>
          <a:xfrm>
            <a:off x="2683388" y="739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Widgets &amp; Dropdown</a:t>
            </a:r>
            <a:endParaRPr b="1"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3"/>
          <p:cNvSpPr txBox="1"/>
          <p:nvPr/>
        </p:nvSpPr>
        <p:spPr>
          <a:xfrm>
            <a:off x="845850" y="52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Desktop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1" name="Google Shape;501;p53"/>
          <p:cNvGrpSpPr/>
          <p:nvPr/>
        </p:nvGrpSpPr>
        <p:grpSpPr>
          <a:xfrm>
            <a:off x="1620594" y="970010"/>
            <a:ext cx="6383631" cy="3585421"/>
            <a:chOff x="245000" y="1261125"/>
            <a:chExt cx="4289498" cy="2406000"/>
          </a:xfrm>
        </p:grpSpPr>
        <p:sp>
          <p:nvSpPr>
            <p:cNvPr id="502" name="Google Shape;502;p53"/>
            <p:cNvSpPr/>
            <p:nvPr/>
          </p:nvSpPr>
          <p:spPr>
            <a:xfrm>
              <a:off x="245000" y="1261125"/>
              <a:ext cx="1239000" cy="2398800"/>
            </a:xfrm>
            <a:prstGeom prst="rect">
              <a:avLst/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Other Cases</a:t>
              </a:r>
              <a:endParaRPr b="1"/>
            </a:p>
          </p:txBody>
        </p:sp>
        <p:sp>
          <p:nvSpPr>
            <p:cNvPr id="503" name="Google Shape;503;p53"/>
            <p:cNvSpPr/>
            <p:nvPr/>
          </p:nvSpPr>
          <p:spPr>
            <a:xfrm>
              <a:off x="1505675" y="1261125"/>
              <a:ext cx="2326800" cy="2406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3"/>
            <p:cNvSpPr txBox="1"/>
            <p:nvPr/>
          </p:nvSpPr>
          <p:spPr>
            <a:xfrm>
              <a:off x="1534498" y="1340468"/>
              <a:ext cx="3000000" cy="21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Who viewed your catalog section</a:t>
              </a:r>
              <a:endParaRPr b="1"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Interested in this product? </a:t>
              </a:r>
              <a:endParaRPr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Catalog Link</a:t>
              </a:r>
              <a:endParaRPr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Best time to talk?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/>
                <a:t>BL Purchase Pop up Section</a:t>
              </a:r>
              <a:endParaRPr b="1"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Default</a:t>
              </a:r>
              <a:endParaRPr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More Details</a:t>
              </a:r>
              <a:endParaRPr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Time to talk</a:t>
              </a:r>
              <a:endParaRPr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User Defined</a:t>
              </a:r>
              <a:endParaRPr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Price</a:t>
              </a:r>
              <a:endParaRPr sz="1500"/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SzPts val="1500"/>
                <a:buChar char="●"/>
              </a:pPr>
              <a:r>
                <a:rPr lang="en" sz="1500"/>
                <a:t>Payment Details</a:t>
              </a:r>
              <a:endParaRPr sz="15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768000" y="115275"/>
            <a:ext cx="6293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Replies replied to analysis </a:t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757074" y="859625"/>
            <a:ext cx="156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BUYER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463206" y="859619"/>
            <a:ext cx="2272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SELLER 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50" y="1463550"/>
            <a:ext cx="3740647" cy="13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750" y="1463550"/>
            <a:ext cx="3740600" cy="13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85825" y="3045650"/>
            <a:ext cx="38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Implies, only 24% of the replies with reply sequence 1 i.e. 1st message sent by buyers are answered/replied back by the sellers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994750" y="3045650"/>
            <a:ext cx="38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Implies, only 7% of the replies with reply sequence 1 i.e. 1st message sent by sellers are answered/replied back by the buyers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335825" y="1349825"/>
            <a:ext cx="3740700" cy="471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00075" y="1277825"/>
            <a:ext cx="13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No. of replies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buyer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668900" y="1273625"/>
            <a:ext cx="13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Replied back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seller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4994700" y="1345625"/>
            <a:ext cx="3740700" cy="47160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5287600" y="1273625"/>
            <a:ext cx="13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No. of replies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seller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329025" y="1273625"/>
            <a:ext cx="130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Replied back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buyer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4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4"/>
          <p:cNvSpPr txBox="1"/>
          <p:nvPr/>
        </p:nvSpPr>
        <p:spPr>
          <a:xfrm>
            <a:off x="713550" y="-393937"/>
            <a:ext cx="6828900" cy="12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Usage of ML, Static &amp; User Defined replies across platforms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100" y="736513"/>
            <a:ext cx="6601250" cy="395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9975" y="1882700"/>
            <a:ext cx="84183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Specific </a:t>
            </a:r>
            <a:r>
              <a:rPr b="1"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 Coded Replies</a:t>
            </a:r>
            <a:r>
              <a:rPr b="1" lang="en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Logic Overview 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66600" y="52913"/>
            <a:ext cx="7006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Desktop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65775" y="836100"/>
            <a:ext cx="88101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66625" y="947700"/>
            <a:ext cx="11310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Review</a:t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485175" y="947700"/>
            <a:ext cx="11310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Reply</a:t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2703725" y="947700"/>
            <a:ext cx="12297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Catalog Link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4005325" y="947700"/>
            <a:ext cx="14217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 (5)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5494125" y="947700"/>
            <a:ext cx="9438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(5)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7801675" y="947700"/>
            <a:ext cx="9438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6526700" y="947700"/>
            <a:ext cx="10890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79325" y="2247575"/>
            <a:ext cx="192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P</a:t>
            </a:r>
            <a:r>
              <a:rPr lang="en" sz="1200">
                <a:solidFill>
                  <a:srgbClr val="2DA3FF"/>
                </a:solidFill>
              </a:rPr>
              <a:t>aid seller - 1st position </a:t>
            </a:r>
            <a:endParaRPr sz="12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Free seller - 3rd position </a:t>
            </a:r>
            <a:endParaRPr sz="12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Ctype - NA</a:t>
            </a:r>
            <a:endParaRPr sz="1200">
              <a:solidFill>
                <a:srgbClr val="2DA3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SAAB- NA</a:t>
            </a:r>
            <a:endParaRPr sz="1200">
              <a:solidFill>
                <a:srgbClr val="2DA3FF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831175" y="2750000"/>
            <a:ext cx="319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Shown only when there is no message from other side</a:t>
            </a:r>
            <a:endParaRPr sz="1200">
              <a:solidFill>
                <a:srgbClr val="2DA3FF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A3FF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Shown </a:t>
            </a:r>
            <a:r>
              <a:rPr lang="en" sz="1200">
                <a:solidFill>
                  <a:srgbClr val="2DA3FF"/>
                </a:solidFill>
              </a:rPr>
              <a:t>vertically</a:t>
            </a:r>
            <a:r>
              <a:rPr lang="en" sz="1200">
                <a:solidFill>
                  <a:srgbClr val="2DA3FF"/>
                </a:solidFill>
              </a:rPr>
              <a:t> when enq is received. T</a:t>
            </a:r>
            <a:r>
              <a:rPr lang="en" sz="1200">
                <a:solidFill>
                  <a:srgbClr val="2DA3FF"/>
                </a:solidFill>
              </a:rPr>
              <a:t>hey become horizontal after 1 reply from seller</a:t>
            </a:r>
            <a:endParaRPr sz="1200">
              <a:solidFill>
                <a:srgbClr val="2DA3FF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A3FF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Different static templates for buyers and free sellers</a:t>
            </a:r>
            <a:endParaRPr sz="1200">
              <a:solidFill>
                <a:srgbClr val="2DA3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985100" y="1840150"/>
            <a:ext cx="20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Shown only when there is message from other side</a:t>
            </a:r>
            <a:endParaRPr sz="1200">
              <a:solidFill>
                <a:srgbClr val="2DA3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7831675" y="1947850"/>
            <a:ext cx="94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DA3FF"/>
                </a:solidFill>
              </a:rPr>
              <a:t>only for Paid seller</a:t>
            </a:r>
            <a:endParaRPr sz="1200">
              <a:solidFill>
                <a:srgbClr val="2DA3FF"/>
              </a:solidFill>
            </a:endParaRPr>
          </a:p>
        </p:txBody>
      </p:sp>
      <p:cxnSp>
        <p:nvCxnSpPr>
          <p:cNvPr id="131" name="Google Shape;131;p20"/>
          <p:cNvCxnSpPr/>
          <p:nvPr/>
        </p:nvCxnSpPr>
        <p:spPr>
          <a:xfrm flipH="1">
            <a:off x="962575" y="1632675"/>
            <a:ext cx="7200" cy="55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0"/>
          <p:cNvCxnSpPr/>
          <p:nvPr/>
        </p:nvCxnSpPr>
        <p:spPr>
          <a:xfrm>
            <a:off x="4623775" y="1632675"/>
            <a:ext cx="1200" cy="1069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5928675" y="1574600"/>
            <a:ext cx="900" cy="28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8271775" y="1574588"/>
            <a:ext cx="3600" cy="411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45850" y="52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Desktop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1791925" y="741300"/>
            <a:ext cx="4819200" cy="37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1920175" y="731850"/>
            <a:ext cx="4423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&gt;&gt; </a:t>
            </a:r>
            <a:r>
              <a:rPr b="1" lang="en" sz="1300"/>
              <a:t>Static Templates (Seller) </a:t>
            </a:r>
            <a:r>
              <a:rPr lang="en" sz="1300"/>
              <a:t>-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show 5 templates out of a list of 8 templates: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Can you share your contact details?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Let me know suitable time to talk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Please share more details of requirement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Thanks for your enquiry. We will revert shortly.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What is the order value?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What is the quantity?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What is the quantity and order value?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Yes, product is available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&gt;&gt; Static Templates (Buyer)</a:t>
            </a:r>
            <a:r>
              <a:rPr lang="en" sz="1300"/>
              <a:t> -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Waiting for your reply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What will be the minimum quantity and best price?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I need some samples before placing the order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Do you deliver in: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Is the product currently in stock?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500063" y="8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66600" y="52913"/>
            <a:ext cx="70062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Android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226725" y="2247275"/>
            <a:ext cx="6915600" cy="648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2DA3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66525" y="2358875"/>
            <a:ext cx="1410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Reply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3564650" y="2358875"/>
            <a:ext cx="17658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Templates(6)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928050" y="2358875"/>
            <a:ext cx="14106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(5)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5521500" y="2358875"/>
            <a:ext cx="1314900" cy="425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Defined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26725" y="1903100"/>
            <a:ext cx="761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Horizontal Templates (closes the vertical templates or after </a:t>
            </a:r>
            <a:r>
              <a:rPr b="1" lang="en"/>
              <a:t>at least</a:t>
            </a:r>
            <a:r>
              <a:rPr b="1" lang="en"/>
              <a:t> 1 sent)</a:t>
            </a:r>
            <a:endParaRPr b="1"/>
          </a:p>
        </p:txBody>
      </p:sp>
      <p:grpSp>
        <p:nvGrpSpPr>
          <p:cNvPr id="155" name="Google Shape;155;p22"/>
          <p:cNvGrpSpPr/>
          <p:nvPr/>
        </p:nvGrpSpPr>
        <p:grpSpPr>
          <a:xfrm>
            <a:off x="226725" y="594375"/>
            <a:ext cx="7160700" cy="1101013"/>
            <a:chOff x="-2743750" y="-123325"/>
            <a:chExt cx="7160700" cy="1101013"/>
          </a:xfrm>
        </p:grpSpPr>
        <p:sp>
          <p:nvSpPr>
            <p:cNvPr id="156" name="Google Shape;156;p22"/>
            <p:cNvSpPr/>
            <p:nvPr/>
          </p:nvSpPr>
          <p:spPr>
            <a:xfrm>
              <a:off x="-2600225" y="329388"/>
              <a:ext cx="3570600" cy="648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2DA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EFEFEF"/>
                </a:solidFill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-2359575" y="440988"/>
              <a:ext cx="1410600" cy="425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Catalog Link</a:t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-647375" y="440988"/>
              <a:ext cx="1410600" cy="425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ML (5)</a:t>
              </a:r>
              <a:endParaRPr/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-2743750" y="-123325"/>
              <a:ext cx="7160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Vertical</a:t>
              </a:r>
              <a:r>
                <a:rPr b="1" lang="en"/>
                <a:t> Templates [ 3 x 2 Grid ] (Only When Enq/BL received and no reply is sent)</a:t>
              </a:r>
              <a:endParaRPr b="1"/>
            </a:p>
          </p:txBody>
        </p:sp>
      </p:grpSp>
      <p:sp>
        <p:nvSpPr>
          <p:cNvPr id="160" name="Google Shape;160;p22"/>
          <p:cNvSpPr txBox="1"/>
          <p:nvPr/>
        </p:nvSpPr>
        <p:spPr>
          <a:xfrm>
            <a:off x="145425" y="3369825"/>
            <a:ext cx="664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**</a:t>
            </a:r>
            <a:r>
              <a:rPr b="1" lang="en"/>
              <a:t>Note: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case of SAAB when only the Enq. is sent: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Vertical templates are shown (2 x 2)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Templates [ Last Reply, Static Templates (12) 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529425" y="44868"/>
            <a:ext cx="6828964" cy="471488"/>
          </a:xfrm>
          <a:custGeom>
            <a:rect b="b" l="l" r="r" t="t"/>
            <a:pathLst>
              <a:path extrusionOk="0" h="838200" w="12416298">
                <a:moveTo>
                  <a:pt x="430181" y="838200"/>
                </a:moveTo>
                <a:lnTo>
                  <a:pt x="0" y="0"/>
                </a:lnTo>
                <a:lnTo>
                  <a:pt x="11937722" y="1"/>
                </a:lnTo>
                <a:lnTo>
                  <a:pt x="12416298" y="838200"/>
                </a:lnTo>
                <a:lnTo>
                  <a:pt x="430181" y="838200"/>
                </a:lnTo>
                <a:close/>
              </a:path>
            </a:pathLst>
          </a:custGeom>
          <a:solidFill>
            <a:srgbClr val="0D095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875213" y="88913"/>
            <a:ext cx="21366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Android LMS</a:t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7" name="Google Shape;167;p23"/>
          <p:cNvGrpSpPr/>
          <p:nvPr/>
        </p:nvGrpSpPr>
        <p:grpSpPr>
          <a:xfrm>
            <a:off x="1860238" y="661875"/>
            <a:ext cx="3832500" cy="4011650"/>
            <a:chOff x="5129738" y="731650"/>
            <a:chExt cx="3832500" cy="4011650"/>
          </a:xfrm>
        </p:grpSpPr>
        <p:sp>
          <p:nvSpPr>
            <p:cNvPr id="168" name="Google Shape;168;p23"/>
            <p:cNvSpPr/>
            <p:nvPr/>
          </p:nvSpPr>
          <p:spPr>
            <a:xfrm>
              <a:off x="5129738" y="731650"/>
              <a:ext cx="3832500" cy="3961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5180288" y="802800"/>
              <a:ext cx="3731400" cy="3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900"/>
                <a:t>Static Templates </a:t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/>
                <a:t>1. What is the order quantity? (no messages exchanged - 1st position,     </a:t>
              </a:r>
              <a:r>
                <a:rPr lang="en" sz="900"/>
                <a:t>at least</a:t>
              </a:r>
              <a:r>
                <a:rPr lang="en" sz="900"/>
                <a:t> 1 message exchanged - last position)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/>
                <a:t>2. Here is my catalog link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/>
                <a:t>3. Please share more details about the requirement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/>
                <a:t>4. Let me know a suitable time to talk (Label = Time to Talk ?)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/>
                <a:t>5. Let us discuss on call (Label = Discuss on Call)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/>
                <a:t>6. Plus GST (Label = Taxes Extra)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Send payment Link ( </a:t>
              </a:r>
              <a:r>
                <a:rPr lang="en" sz="900"/>
                <a:t>at least</a:t>
              </a:r>
              <a:r>
                <a:rPr lang="en" sz="900"/>
                <a:t> 1 message exchanged - 2nd position)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SAAB Static templates</a:t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1. Request Quotation Template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2. Sahi Rate ?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3. Time to talk ?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4. Quotation bhejo Template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5. Approx Price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6. Aur details ?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7. Share pictures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8. Kab baat kare? 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9. Pics Bhejo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10.Please reply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11. More details?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11. Kitna discount</a:t>
              </a:r>
              <a:endParaRPr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/>
                <a:t>12. Offers/Discount</a:t>
              </a:r>
              <a:endParaRPr b="1" sz="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