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60" r:id="rId4"/>
    <p:sldId id="258" r:id="rId5"/>
    <p:sldId id="268" r:id="rId6"/>
    <p:sldId id="261" r:id="rId7"/>
    <p:sldId id="263" r:id="rId8"/>
    <p:sldId id="262" r:id="rId9"/>
    <p:sldId id="274" r:id="rId10"/>
    <p:sldId id="264" r:id="rId11"/>
    <p:sldId id="269" r:id="rId12"/>
    <p:sldId id="265" r:id="rId13"/>
    <p:sldId id="266" r:id="rId14"/>
    <p:sldId id="267" r:id="rId15"/>
    <p:sldId id="271" r:id="rId16"/>
    <p:sldId id="272" r:id="rId17"/>
    <p:sldId id="270" r:id="rId18"/>
    <p:sldId id="273" r:id="rId19"/>
    <p:sldId id="275" r:id="rId20"/>
    <p:sldId id="259" r:id="rId21"/>
  </p:sldIdLst>
  <p:sldSz cx="12192000" cy="6858000"/>
  <p:notesSz cx="6797675" cy="9926638"/>
  <p:embeddedFontLst>
    <p:embeddedFont>
      <p:font typeface="Calibri" panose="020F0502020204030204" pitchFamily="34" charset="0"/>
      <p:regular r:id="rId23"/>
      <p:bold r:id="rId24"/>
      <p:italic r:id="rId25"/>
      <p:boldItalic r:id="rId26"/>
    </p:embeddedFont>
    <p:embeddedFont>
      <p:font typeface="Calibri Light" panose="020F0302020204030204" pitchFamily="34" charset="0"/>
      <p:regular r:id="rId27"/>
      <p:italic r:id="rId28"/>
    </p:embeddedFont>
    <p:embeddedFont>
      <p:font typeface="Century Gothic" panose="020B0502020202020204" pitchFamily="34" charset="0"/>
      <p:regular r:id="rId29"/>
      <p:bold r:id="rId30"/>
      <p:italic r:id="rId31"/>
      <p:boldItalic r:id="rId32"/>
    </p:embeddedFont>
    <p:embeddedFont>
      <p:font typeface="Poppins" panose="000005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ranik Kumar Jain" initials="SKJ" lastIdx="1" clrIdx="0">
    <p:extLst>
      <p:ext uri="{19B8F6BF-5375-455C-9EA6-DF929625EA0E}">
        <p15:presenceInfo xmlns:p15="http://schemas.microsoft.com/office/powerpoint/2012/main" userId="Shranik Kumar Ja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E556A"/>
    <a:srgbClr val="556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554"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46400" cy="496888"/>
          </a:xfrm>
          <a:prstGeom prst="rect">
            <a:avLst/>
          </a:prstGeom>
          <a:noFill/>
          <a:ln>
            <a:noFill/>
          </a:ln>
        </p:spPr>
        <p:txBody>
          <a:bodyPr spcFirstLastPara="1" wrap="square" lIns="91425" tIns="91425" rIns="91425" bIns="91425" anchor="t"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49688" y="0"/>
            <a:ext cx="2946400" cy="496888"/>
          </a:xfrm>
          <a:prstGeom prst="rect">
            <a:avLst/>
          </a:prstGeom>
          <a:noFill/>
          <a:ln>
            <a:noFill/>
          </a:ln>
        </p:spPr>
        <p:txBody>
          <a:bodyPr spcFirstLastPara="1" wrap="square" lIns="91425" tIns="91425" rIns="91425" bIns="91425" anchor="t" anchorCtr="0"/>
          <a:lstStyle>
            <a:lvl1pPr marL="0" marR="0" lvl="0" indent="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422275" y="1241425"/>
            <a:ext cx="5953125" cy="33496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79450" y="4776788"/>
            <a:ext cx="5438775" cy="3908425"/>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9429750"/>
            <a:ext cx="2946400" cy="496888"/>
          </a:xfrm>
          <a:prstGeom prst="rect">
            <a:avLst/>
          </a:prstGeom>
          <a:noFill/>
          <a:ln>
            <a:noFill/>
          </a:ln>
        </p:spPr>
        <p:txBody>
          <a:bodyPr spcFirstLastPara="1" wrap="square" lIns="91425" tIns="91425" rIns="91425" bIns="91425" anchor="b" anchorCtr="0"/>
          <a:lstStyle>
            <a:lvl1pPr marL="0" marR="0" lvl="0" indent="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49688" y="9429750"/>
            <a:ext cx="2946400" cy="4968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mdb.com/"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422275" y="1241425"/>
            <a:ext cx="5953125" cy="33496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Shape 86"/>
          <p:cNvSpPr txBox="1">
            <a:spLocks noGrp="1"/>
          </p:cNvSpPr>
          <p:nvPr>
            <p:ph type="body" idx="1"/>
          </p:nvPr>
        </p:nvSpPr>
        <p:spPr>
          <a:xfrm>
            <a:off x="679450" y="4776788"/>
            <a:ext cx="5438775" cy="39084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49688" y="9429750"/>
            <a:ext cx="2946400" cy="4968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1651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1522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4796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3831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12448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2382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9086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2635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79450" y="4776787"/>
            <a:ext cx="5438774" cy="3908424"/>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00" name="Shape 100"/>
          <p:cNvSpPr>
            <a:spLocks noGrp="1" noRot="1" noChangeAspect="1"/>
          </p:cNvSpPr>
          <p:nvPr>
            <p:ph type="sldImg" idx="2"/>
          </p:nvPr>
        </p:nvSpPr>
        <p:spPr>
          <a:xfrm>
            <a:off x="422275" y="1241425"/>
            <a:ext cx="5953125" cy="33496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Shape 130"/>
          <p:cNvSpPr txBox="1">
            <a:spLocks noGrp="1"/>
          </p:cNvSpPr>
          <p:nvPr>
            <p:ph type="body" idx="1"/>
          </p:nvPr>
        </p:nvSpPr>
        <p:spPr>
          <a:xfrm>
            <a:off x="679450" y="4776788"/>
            <a:ext cx="5438775" cy="3908425"/>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31" name="Shape 131"/>
          <p:cNvSpPr>
            <a:spLocks noGrp="1" noRot="1" noChangeAspect="1"/>
          </p:cNvSpPr>
          <p:nvPr>
            <p:ph type="sldImg" idx="2"/>
          </p:nvPr>
        </p:nvSpPr>
        <p:spPr>
          <a:xfrm>
            <a:off x="422275" y="1241425"/>
            <a:ext cx="5953125" cy="3349625"/>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79450" y="4776787"/>
            <a:ext cx="5438774" cy="3908424"/>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r>
              <a:rPr lang="en-US" sz="1200" dirty="0">
                <a:latin typeface="Calibri Light" panose="020F0302020204030204" pitchFamily="34" charset="0"/>
                <a:cs typeface="Calibri Light" panose="020F0302020204030204" pitchFamily="34" charset="0"/>
              </a:rPr>
              <a:t>You may remember or you may not — maybe you didn’t even have breakfast today! The point is, just like how you can recall what you’ve encountered previously, computers can recall what they encountered in the past.</a:t>
            </a:r>
          </a:p>
          <a:p>
            <a:pPr marL="0" marR="0" lvl="0" indent="0" algn="l" rtl="0">
              <a:spcBef>
                <a:spcPts val="0"/>
              </a:spcBef>
              <a:spcAft>
                <a:spcPts val="0"/>
              </a:spcAft>
              <a:buClr>
                <a:schemeClr val="dk1"/>
              </a:buClr>
              <a:buFont typeface="Calibri"/>
              <a:buNone/>
            </a:pPr>
            <a:endParaRPr lang="en-US" sz="1200" b="0" i="0" u="none" strike="noStrike" cap="none" dirty="0">
              <a:solidFill>
                <a:schemeClr val="dk1"/>
              </a:solidFill>
              <a:latin typeface="Calibri Light" panose="020F0302020204030204" pitchFamily="34" charset="0"/>
              <a:ea typeface="Calibri"/>
              <a:cs typeface="Calibri Light" panose="020F0302020204030204" pitchFamily="34" charset="0"/>
              <a:sym typeface="Calibri"/>
            </a:endParaRPr>
          </a:p>
          <a:p>
            <a:pPr marL="0" marR="0" lvl="0" indent="0" algn="l" rtl="0">
              <a:spcBef>
                <a:spcPts val="0"/>
              </a:spcBef>
              <a:spcAft>
                <a:spcPts val="0"/>
              </a:spcAft>
              <a:buClr>
                <a:schemeClr val="dk1"/>
              </a:buClr>
              <a:buFont typeface="Calibri"/>
              <a:buNone/>
            </a:pPr>
            <a:r>
              <a:rPr lang="en-US" sz="1200" b="0" i="0" u="none" strike="noStrike" cap="none" dirty="0">
                <a:solidFill>
                  <a:schemeClr val="dk1"/>
                </a:solidFill>
                <a:effectLst/>
                <a:latin typeface="Calibri"/>
                <a:ea typeface="Calibri"/>
                <a:cs typeface="Calibri"/>
                <a:sym typeface="Calibri"/>
              </a:rPr>
              <a:t>I personally spend a lot of my time on the Internet, and I visit certain websites everyday. For example, I visit Facebook a lot when I am bored, and I go to Google when I need an answer to a question. These two websites load almost instantly, and others seem to load somewhat more slowly. The browser behaves this way due to “</a:t>
            </a:r>
            <a:r>
              <a:rPr lang="en-US" sz="1200" b="0" i="0" u="none" strike="noStrike" cap="none" dirty="0" err="1">
                <a:solidFill>
                  <a:schemeClr val="dk1"/>
                </a:solidFill>
                <a:effectLst/>
                <a:latin typeface="Calibri"/>
                <a:ea typeface="Calibri"/>
                <a:cs typeface="Calibri"/>
                <a:sym typeface="Calibri"/>
              </a:rPr>
              <a:t>cacheing</a:t>
            </a:r>
            <a:r>
              <a:rPr lang="en-US" sz="1200" b="0" i="0" u="none" strike="noStrike" cap="none" dirty="0">
                <a:solidFill>
                  <a:schemeClr val="dk1"/>
                </a:solidFill>
                <a:effectLst/>
                <a:latin typeface="Calibri"/>
                <a:ea typeface="Calibri"/>
                <a:cs typeface="Calibri"/>
                <a:sym typeface="Calibri"/>
              </a:rPr>
              <a:t>”.</a:t>
            </a:r>
            <a:endParaRPr sz="1200" b="0" i="0" u="none" strike="noStrike" cap="none" dirty="0">
              <a:solidFill>
                <a:schemeClr val="dk1"/>
              </a:solidFill>
              <a:latin typeface="Calibri"/>
              <a:ea typeface="Calibri"/>
              <a:cs typeface="Calibri"/>
              <a:sym typeface="Calibri"/>
            </a:endParaRPr>
          </a:p>
        </p:txBody>
      </p:sp>
      <p:sp>
        <p:nvSpPr>
          <p:cNvPr id="100" name="Shape 100"/>
          <p:cNvSpPr>
            <a:spLocks noGrp="1" noRot="1" noChangeAspect="1"/>
          </p:cNvSpPr>
          <p:nvPr>
            <p:ph type="sldImg" idx="2"/>
          </p:nvPr>
        </p:nvSpPr>
        <p:spPr>
          <a:xfrm>
            <a:off x="422275" y="1241425"/>
            <a:ext cx="5953125" cy="33496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889510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txBox="1">
            <a:spLocks noGrp="1"/>
          </p:cNvSpPr>
          <p:nvPr>
            <p:ph type="body" idx="1"/>
          </p:nvPr>
        </p:nvSpPr>
        <p:spPr>
          <a:xfrm>
            <a:off x="679450" y="4776787"/>
            <a:ext cx="5438700" cy="39084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15" name="Shape 115"/>
          <p:cNvSpPr>
            <a:spLocks noGrp="1" noRot="1" noChangeAspect="1"/>
          </p:cNvSpPr>
          <p:nvPr>
            <p:ph type="sldImg" idx="2"/>
          </p:nvPr>
        </p:nvSpPr>
        <p:spPr>
          <a:xfrm>
            <a:off x="422275" y="1241425"/>
            <a:ext cx="5953125" cy="33496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79450" y="4776787"/>
            <a:ext cx="5438774" cy="3908424"/>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r>
              <a:rPr lang="en-US" sz="1200" b="0" i="0" u="none" strike="noStrike" cap="none" dirty="0">
                <a:solidFill>
                  <a:schemeClr val="dk1"/>
                </a:solidFill>
                <a:effectLst/>
                <a:latin typeface="Calibri"/>
                <a:ea typeface="Calibri"/>
                <a:cs typeface="Calibri"/>
                <a:sym typeface="Calibri"/>
              </a:rPr>
              <a:t>Caching is extremely important because you can get dramatic performance improvements without a lot of effort in certain situations</a:t>
            </a:r>
          </a:p>
          <a:p>
            <a:pPr marL="0" marR="0" lvl="0" indent="0" algn="l" rtl="0">
              <a:spcBef>
                <a:spcPts val="0"/>
              </a:spcBef>
              <a:spcAft>
                <a:spcPts val="0"/>
              </a:spcAft>
              <a:buClr>
                <a:schemeClr val="dk1"/>
              </a:buClr>
              <a:buFont typeface="Calibri"/>
              <a:buNone/>
            </a:pPr>
            <a:endParaRPr lang="en-US" sz="1200" b="0" i="0" u="none" strike="noStrike" cap="none" dirty="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200" b="1" i="0" u="none" strike="noStrike" cap="none" dirty="0">
                <a:solidFill>
                  <a:schemeClr val="dk1"/>
                </a:solidFill>
                <a:effectLst/>
                <a:latin typeface="Calibri"/>
                <a:ea typeface="Calibri"/>
                <a:cs typeface="Calibri"/>
                <a:sym typeface="Calibri"/>
              </a:rPr>
              <a:t>Big wins from low-hanging fruit</a:t>
            </a:r>
          </a:p>
          <a:p>
            <a:pPr marL="0" marR="0" lvl="0" indent="0" algn="l" rtl="0">
              <a:spcBef>
                <a:spcPts val="0"/>
              </a:spcBef>
              <a:spcAft>
                <a:spcPts val="0"/>
              </a:spcAft>
              <a:buClr>
                <a:schemeClr val="dk1"/>
              </a:buClr>
              <a:buFont typeface="Calibri"/>
              <a:buNone/>
            </a:pPr>
            <a:endParaRPr lang="en-US" sz="1200" b="0" i="0" u="none" strike="noStrike" cap="none" dirty="0">
              <a:solidFill>
                <a:schemeClr val="dk1"/>
              </a:solidFill>
              <a:effectLst/>
              <a:latin typeface="Calibri"/>
              <a:ea typeface="Calibri"/>
              <a:cs typeface="Calibri"/>
              <a:sym typeface="Calibri"/>
            </a:endParaRPr>
          </a:p>
          <a:p>
            <a:pPr marL="0" marR="0" lvl="0" indent="0" algn="l" rtl="0">
              <a:spcBef>
                <a:spcPts val="0"/>
              </a:spcBef>
              <a:spcAft>
                <a:spcPts val="0"/>
              </a:spcAft>
              <a:buClr>
                <a:schemeClr val="dk1"/>
              </a:buClr>
              <a:buFont typeface="Calibri"/>
              <a:buNone/>
            </a:pPr>
            <a:r>
              <a:rPr lang="en-US" sz="1200" b="0" i="0" u="none" strike="noStrike" cap="none" dirty="0">
                <a:solidFill>
                  <a:schemeClr val="dk1"/>
                </a:solidFill>
                <a:effectLst/>
                <a:latin typeface="Calibri"/>
                <a:ea typeface="Calibri"/>
                <a:cs typeface="Calibri"/>
                <a:sym typeface="Calibri"/>
              </a:rPr>
              <a:t>Imagine you’re </a:t>
            </a:r>
            <a:r>
              <a:rPr lang="en-US" sz="1200" b="0" i="0" u="none" strike="noStrike" cap="none" dirty="0">
                <a:solidFill>
                  <a:schemeClr val="dk1"/>
                </a:solidFill>
                <a:effectLst/>
                <a:latin typeface="Calibri"/>
                <a:ea typeface="Calibri"/>
                <a:cs typeface="Calibri"/>
                <a:sym typeface="Calibri"/>
                <a:hlinkClick r:id="rId3"/>
              </a:rPr>
              <a:t>IMDB</a:t>
            </a:r>
            <a:r>
              <a:rPr lang="en-US" sz="1200" b="0" i="0" u="none" strike="noStrike" cap="none" dirty="0">
                <a:solidFill>
                  <a:schemeClr val="dk1"/>
                </a:solidFill>
                <a:effectLst/>
                <a:latin typeface="Calibri"/>
                <a:ea typeface="Calibri"/>
                <a:cs typeface="Calibri"/>
                <a:sym typeface="Calibri"/>
              </a:rPr>
              <a:t> and you have a lot of data that doesn’t really change, like movie metadata (think summary, actor information, location details). That data is probably stored somewhere — perhaps a SQL database. When a user visits the web page for a particular movie, they are presented with all this information that is essentially static.</a:t>
            </a: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alibri"/>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alibri"/>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alibri"/>
              <a:buNone/>
            </a:pPr>
            <a:r>
              <a:rPr lang="en-US" sz="1200" b="0" i="0" u="none" strike="noStrike" cap="none" dirty="0">
                <a:solidFill>
                  <a:schemeClr val="dk1"/>
                </a:solidFill>
                <a:effectLst/>
                <a:latin typeface="Calibri"/>
                <a:ea typeface="Calibri"/>
                <a:cs typeface="Calibri"/>
                <a:sym typeface="Calibri"/>
              </a:rPr>
              <a:t>Because you don’t expect the basic metadata to change, it’s wasteful to go look it up in the database on every single page visit. It would be far more performant to look it up in a cache (local to the web server) than fetch it from the SQL database, which is remote from the web server—at a minimum, another network hop. This also creates a lot of extra unnecessary load on the database.</a:t>
            </a:r>
          </a:p>
          <a:p>
            <a:pPr marL="0" marR="0" lvl="0" indent="0" algn="l" rtl="0">
              <a:spcBef>
                <a:spcPts val="0"/>
              </a:spcBef>
              <a:spcAft>
                <a:spcPts val="0"/>
              </a:spcAft>
              <a:buClr>
                <a:schemeClr val="dk1"/>
              </a:buClr>
              <a:buFont typeface="Calibri"/>
              <a:buNone/>
            </a:pPr>
            <a:endParaRPr lang="en-US" sz="1200" b="0" i="0" u="none" strike="noStrike" cap="none" dirty="0">
              <a:solidFill>
                <a:schemeClr val="dk1"/>
              </a:solidFill>
              <a:effectLst/>
              <a:latin typeface="Calibri"/>
              <a:ea typeface="Calibri"/>
              <a:cs typeface="Calibri"/>
              <a:sym typeface="Calibri"/>
            </a:endParaRPr>
          </a:p>
          <a:p>
            <a:pPr marL="0" marR="0" lvl="0" indent="0" algn="l" rtl="0">
              <a:spcBef>
                <a:spcPts val="0"/>
              </a:spcBef>
              <a:spcAft>
                <a:spcPts val="0"/>
              </a:spcAft>
              <a:buClr>
                <a:schemeClr val="dk1"/>
              </a:buClr>
              <a:buFont typeface="Calibri"/>
              <a:buNone/>
            </a:pPr>
            <a:endParaRPr lang="en-US" sz="1200" b="0" i="0" u="none" strike="noStrike" cap="none" dirty="0">
              <a:solidFill>
                <a:schemeClr val="dk1"/>
              </a:solidFill>
              <a:effectLst/>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chemeClr val="dk1"/>
              </a:buClr>
              <a:buSzPts val="1400"/>
              <a:buFont typeface="Calibri"/>
              <a:buNone/>
              <a:tabLst/>
              <a:defRPr/>
            </a:pPr>
            <a:r>
              <a:rPr lang="en-US" sz="1200" b="1" i="0" u="none" strike="noStrike" cap="none" dirty="0">
                <a:solidFill>
                  <a:schemeClr val="dk1"/>
                </a:solidFill>
                <a:effectLst/>
                <a:latin typeface="Calibri"/>
                <a:ea typeface="Calibri"/>
                <a:cs typeface="Calibri"/>
                <a:sym typeface="Calibri"/>
              </a:rPr>
              <a:t>With great scale comes great responsibility</a:t>
            </a:r>
          </a:p>
          <a:p>
            <a:pPr marL="0" marR="0" lvl="0" indent="0" algn="l" rtl="0">
              <a:spcBef>
                <a:spcPts val="0"/>
              </a:spcBef>
              <a:spcAft>
                <a:spcPts val="0"/>
              </a:spcAft>
              <a:buClr>
                <a:schemeClr val="dk1"/>
              </a:buClr>
              <a:buFont typeface="Calibri"/>
              <a:buNone/>
            </a:pPr>
            <a:endParaRPr lang="en-US" sz="12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alibri"/>
              <a:buNone/>
            </a:pPr>
            <a:r>
              <a:rPr lang="en-US" sz="1200" b="0" i="0" u="none" strike="noStrike" cap="none" dirty="0">
                <a:solidFill>
                  <a:schemeClr val="dk1"/>
                </a:solidFill>
                <a:effectLst/>
                <a:latin typeface="Calibri"/>
                <a:ea typeface="Calibri"/>
                <a:cs typeface="Calibri"/>
                <a:sym typeface="Calibri"/>
              </a:rPr>
              <a:t>Woah, it’s getting 10,000 page views every second. Your SQL database is getting hammered.</a:t>
            </a:r>
          </a:p>
          <a:p>
            <a:pPr marL="0" marR="0" lvl="0" indent="0" algn="l" rtl="0">
              <a:spcBef>
                <a:spcPts val="0"/>
              </a:spcBef>
              <a:spcAft>
                <a:spcPts val="0"/>
              </a:spcAft>
              <a:buClr>
                <a:schemeClr val="dk1"/>
              </a:buClr>
              <a:buFont typeface="Calibri"/>
              <a:buNone/>
            </a:pPr>
            <a:r>
              <a:rPr lang="en-US" sz="1200" b="0" i="0" u="none" strike="noStrike" cap="none" dirty="0">
                <a:solidFill>
                  <a:schemeClr val="dk1"/>
                </a:solidFill>
                <a:effectLst/>
                <a:latin typeface="Calibri"/>
                <a:ea typeface="Calibri"/>
                <a:cs typeface="Calibri"/>
                <a:sym typeface="Calibri"/>
              </a:rPr>
              <a:t>In a desperate attempt to keep the entire website from keeling over, you add a cache to the web server ,Whenever a page tries to look up the metadata, it gets the data directly from the cache, which is a process running locally on the web server that returns the data in a few milliseconds at most. Not only have you dramatically cut down the response time, saving a network hop and a slow CPU on your database, you’ve also significantly cut down the load on that poor, overworked database, saving other features in your application from failing.</a:t>
            </a:r>
            <a:endParaRPr sz="1200" b="0" i="0" u="none" strike="noStrike" cap="none" dirty="0">
              <a:solidFill>
                <a:schemeClr val="dk1"/>
              </a:solidFill>
              <a:latin typeface="Calibri"/>
              <a:ea typeface="Calibri"/>
              <a:cs typeface="Calibri"/>
              <a:sym typeface="Calibri"/>
            </a:endParaRPr>
          </a:p>
        </p:txBody>
      </p:sp>
      <p:sp>
        <p:nvSpPr>
          <p:cNvPr id="100" name="Shape 100"/>
          <p:cNvSpPr>
            <a:spLocks noGrp="1" noRot="1" noChangeAspect="1"/>
          </p:cNvSpPr>
          <p:nvPr>
            <p:ph type="sldImg" idx="2"/>
          </p:nvPr>
        </p:nvSpPr>
        <p:spPr>
          <a:xfrm>
            <a:off x="422275" y="1241425"/>
            <a:ext cx="5953125" cy="33496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251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79450" y="4776787"/>
            <a:ext cx="5438774" cy="3908424"/>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r>
              <a:rPr lang="en-US" sz="1200" b="0" i="0" u="none" strike="noStrike" cap="none" dirty="0">
                <a:solidFill>
                  <a:schemeClr val="dk1"/>
                </a:solidFill>
                <a:effectLst/>
                <a:latin typeface="Calibri"/>
                <a:ea typeface="Calibri"/>
                <a:cs typeface="Calibri"/>
                <a:sym typeface="Calibri"/>
              </a:rPr>
              <a:t>Every browser ships with an implementation of an HTTP cache (a.k.a. web cache) for the temporary storage of web documents such as HTML pages, </a:t>
            </a:r>
            <a:r>
              <a:rPr lang="en-US" sz="1200" b="0" i="0" u="none" strike="noStrike" cap="none" dirty="0" err="1">
                <a:solidFill>
                  <a:schemeClr val="dk1"/>
                </a:solidFill>
                <a:effectLst/>
                <a:latin typeface="Calibri"/>
                <a:ea typeface="Calibri"/>
                <a:cs typeface="Calibri"/>
                <a:sym typeface="Calibri"/>
              </a:rPr>
              <a:t>javascript</a:t>
            </a:r>
            <a:r>
              <a:rPr lang="en-US" sz="1200" b="0" i="0" u="none" strike="noStrike" cap="none" dirty="0">
                <a:solidFill>
                  <a:schemeClr val="dk1"/>
                </a:solidFill>
                <a:effectLst/>
                <a:latin typeface="Calibri"/>
                <a:ea typeface="Calibri"/>
                <a:cs typeface="Calibri"/>
                <a:sym typeface="Calibri"/>
              </a:rPr>
              <a:t> files, and images.</a:t>
            </a:r>
          </a:p>
          <a:p>
            <a:pPr marL="0" marR="0" lvl="0" indent="0" algn="l" rtl="0">
              <a:spcBef>
                <a:spcPts val="0"/>
              </a:spcBef>
              <a:spcAft>
                <a:spcPts val="0"/>
              </a:spcAft>
              <a:buClr>
                <a:schemeClr val="dk1"/>
              </a:buClr>
              <a:buFont typeface="Calibri"/>
              <a:buNone/>
            </a:pP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This is a very powerful feature because it has several benefits:</a:t>
            </a:r>
          </a:p>
          <a:p>
            <a:r>
              <a:rPr lang="en-US" sz="1200" b="0" i="0" u="none" strike="noStrike" cap="none" dirty="0">
                <a:solidFill>
                  <a:schemeClr val="dk1"/>
                </a:solidFill>
                <a:effectLst/>
                <a:latin typeface="Calibri"/>
                <a:ea typeface="Calibri"/>
                <a:cs typeface="Calibri"/>
                <a:sym typeface="Calibri"/>
              </a:rPr>
              <a:t>The user experience is improved because resources are loaded quickly from the local cache. There is no round-trip-time (RTT) as requests are not sent over the wire</a:t>
            </a:r>
          </a:p>
          <a:p>
            <a:r>
              <a:rPr lang="en-US" sz="1200" b="0" i="0" u="none" strike="noStrike" cap="none" dirty="0">
                <a:solidFill>
                  <a:schemeClr val="dk1"/>
                </a:solidFill>
                <a:effectLst/>
                <a:latin typeface="Calibri"/>
                <a:ea typeface="Calibri"/>
                <a:cs typeface="Calibri"/>
                <a:sym typeface="Calibri"/>
              </a:rPr>
              <a:t>It reduces the load on the application server and other components in the pipeline</a:t>
            </a:r>
          </a:p>
          <a:p>
            <a:r>
              <a:rPr lang="en-US" sz="1200" b="0" i="0" u="none" strike="noStrike" cap="none" dirty="0">
                <a:solidFill>
                  <a:schemeClr val="dk1"/>
                </a:solidFill>
                <a:effectLst/>
                <a:latin typeface="Calibri"/>
                <a:ea typeface="Calibri"/>
                <a:cs typeface="Calibri"/>
                <a:sym typeface="Calibri"/>
              </a:rPr>
              <a:t>Everyone saves on paying for unnecessary bandwidth and it frees that bandwidth for other users on the internet</a:t>
            </a:r>
          </a:p>
          <a:p>
            <a:br>
              <a:rPr lang="en-US" sz="1200" b="0" i="0" u="none" strike="noStrike" cap="none" dirty="0">
                <a:solidFill>
                  <a:schemeClr val="dk1"/>
                </a:solidFill>
                <a:effectLst/>
                <a:latin typeface="Calibri"/>
                <a:ea typeface="Calibri"/>
                <a:cs typeface="Calibri"/>
                <a:sym typeface="Calibri"/>
              </a:rPr>
            </a:br>
            <a:endParaRPr sz="1200" b="0" i="0" u="none" strike="noStrike" cap="none" dirty="0">
              <a:solidFill>
                <a:schemeClr val="dk1"/>
              </a:solidFill>
              <a:latin typeface="Calibri"/>
              <a:ea typeface="Calibri"/>
              <a:cs typeface="Calibri"/>
              <a:sym typeface="Calibri"/>
            </a:endParaRPr>
          </a:p>
        </p:txBody>
      </p:sp>
      <p:sp>
        <p:nvSpPr>
          <p:cNvPr id="100" name="Shape 100"/>
          <p:cNvSpPr>
            <a:spLocks noGrp="1" noRot="1" noChangeAspect="1"/>
          </p:cNvSpPr>
          <p:nvPr>
            <p:ph type="sldImg" idx="2"/>
          </p:nvPr>
        </p:nvSpPr>
        <p:spPr>
          <a:xfrm>
            <a:off x="422275" y="1241425"/>
            <a:ext cx="5953125" cy="33496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77119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79450" y="4776787"/>
            <a:ext cx="5438774" cy="3908424"/>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00" name="Shape 100"/>
          <p:cNvSpPr>
            <a:spLocks noGrp="1" noRot="1" noChangeAspect="1"/>
          </p:cNvSpPr>
          <p:nvPr>
            <p:ph type="sldImg" idx="2"/>
          </p:nvPr>
        </p:nvSpPr>
        <p:spPr>
          <a:xfrm>
            <a:off x="422275" y="1241425"/>
            <a:ext cx="5953125" cy="33496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7211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Shape 99"/>
          <p:cNvSpPr txBox="1">
            <a:spLocks noGrp="1"/>
          </p:cNvSpPr>
          <p:nvPr>
            <p:ph type="body" idx="1"/>
          </p:nvPr>
        </p:nvSpPr>
        <p:spPr>
          <a:xfrm>
            <a:off x="679450" y="4776787"/>
            <a:ext cx="5438774" cy="3908424"/>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Clr>
                <a:schemeClr val="dk1"/>
              </a:buClr>
              <a:buFont typeface="Calibri"/>
              <a:buNone/>
            </a:pPr>
            <a:endParaRPr sz="1200" b="0" i="0" u="none" strike="noStrike" cap="none">
              <a:solidFill>
                <a:schemeClr val="dk1"/>
              </a:solidFill>
              <a:latin typeface="Calibri"/>
              <a:ea typeface="Calibri"/>
              <a:cs typeface="Calibri"/>
              <a:sym typeface="Calibri"/>
            </a:endParaRPr>
          </a:p>
        </p:txBody>
      </p:sp>
      <p:sp>
        <p:nvSpPr>
          <p:cNvPr id="100" name="Shape 100"/>
          <p:cNvSpPr>
            <a:spLocks noGrp="1" noRot="1" noChangeAspect="1"/>
          </p:cNvSpPr>
          <p:nvPr>
            <p:ph type="sldImg" idx="2"/>
          </p:nvPr>
        </p:nvSpPr>
        <p:spPr>
          <a:xfrm>
            <a:off x="422275" y="1241425"/>
            <a:ext cx="5953125" cy="3349625"/>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26220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1524000" y="1122363"/>
            <a:ext cx="9144000" cy="2387600"/>
          </a:xfrm>
          <a:prstGeom prst="rect">
            <a:avLst/>
          </a:prstGeom>
          <a:noFill/>
          <a:ln>
            <a:noFill/>
          </a:ln>
        </p:spPr>
        <p:txBody>
          <a:bodyPr spcFirstLastPara="1" wrap="square" lIns="91425" tIns="91425" rIns="91425" bIns="91425" anchor="b" anchorCtr="0"/>
          <a:lstStyle>
            <a:lvl1pPr marL="0" marR="0" lvl="0" indent="0" algn="ctr" rtl="0">
              <a:lnSpc>
                <a:spcPct val="90000"/>
              </a:lnSpc>
              <a:spcBef>
                <a:spcPts val="0"/>
              </a:spcBef>
              <a:spcAft>
                <a:spcPts val="0"/>
              </a:spcAft>
              <a:buClr>
                <a:schemeClr val="dk1"/>
              </a:buClr>
              <a:buSzPts val="14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7" name="Shape 17"/>
          <p:cNvSpPr txBox="1">
            <a:spLocks noGrp="1"/>
          </p:cNvSpPr>
          <p:nvPr>
            <p:ph type="subTitle" idx="1"/>
          </p:nvPr>
        </p:nvSpPr>
        <p:spPr>
          <a:xfrm>
            <a:off x="1524000" y="3602038"/>
            <a:ext cx="9144000" cy="1655762"/>
          </a:xfrm>
          <a:prstGeom prst="rect">
            <a:avLst/>
          </a:prstGeom>
          <a:noFill/>
          <a:ln>
            <a:noFill/>
          </a:ln>
        </p:spPr>
        <p:txBody>
          <a:bodyPr spcFirstLastPara="1" wrap="square" lIns="91425" tIns="91425" rIns="91425" bIns="91425" anchor="t" anchorCtr="0"/>
          <a:lstStyle>
            <a:lvl1pPr marL="0" marR="0" lvl="0" indent="0" algn="ctr" rtl="0">
              <a:lnSpc>
                <a:spcPct val="90000"/>
              </a:lnSpc>
              <a:spcBef>
                <a:spcPts val="1000"/>
              </a:spcBef>
              <a:spcAft>
                <a:spcPts val="0"/>
              </a:spcAft>
              <a:buClr>
                <a:schemeClr val="dk1"/>
              </a:buClr>
              <a:buSzPts val="2800"/>
              <a:buFont typeface="Arial"/>
              <a:buNone/>
              <a:defRPr sz="2400" b="0" i="0" u="none" strike="noStrike" cap="none">
                <a:solidFill>
                  <a:schemeClr val="dk1"/>
                </a:solidFill>
                <a:latin typeface="Calibri"/>
                <a:ea typeface="Calibri"/>
                <a:cs typeface="Calibri"/>
                <a:sym typeface="Calibri"/>
              </a:defRPr>
            </a:lvl1pPr>
            <a:lvl2pPr marL="457200" marR="0" lvl="1" indent="0" algn="ctr" rtl="0">
              <a:lnSpc>
                <a:spcPct val="90000"/>
              </a:lnSpc>
              <a:spcBef>
                <a:spcPts val="500"/>
              </a:spcBef>
              <a:spcAft>
                <a:spcPts val="0"/>
              </a:spcAft>
              <a:buClr>
                <a:schemeClr val="dk1"/>
              </a:buClr>
              <a:buSzPts val="2400"/>
              <a:buFont typeface="Arial"/>
              <a:buNone/>
              <a:defRPr sz="2000" b="0" i="0" u="none" strike="noStrike" cap="none">
                <a:solidFill>
                  <a:schemeClr val="dk1"/>
                </a:solidFill>
                <a:latin typeface="Calibri"/>
                <a:ea typeface="Calibri"/>
                <a:cs typeface="Calibri"/>
                <a:sym typeface="Calibri"/>
              </a:defRPr>
            </a:lvl2pPr>
            <a:lvl3pPr marL="914400" marR="0" lvl="2" indent="0" algn="ctr" rtl="0">
              <a:lnSpc>
                <a:spcPct val="90000"/>
              </a:lnSpc>
              <a:spcBef>
                <a:spcPts val="500"/>
              </a:spcBef>
              <a:spcAft>
                <a:spcPts val="0"/>
              </a:spcAft>
              <a:buClr>
                <a:schemeClr val="dk1"/>
              </a:buClr>
              <a:buSzPts val="2000"/>
              <a:buFont typeface="Arial"/>
              <a:buNone/>
              <a:defRPr sz="1800" b="0" i="0" u="none" strike="noStrike" cap="none">
                <a:solidFill>
                  <a:schemeClr val="dk1"/>
                </a:solidFill>
                <a:latin typeface="Calibri"/>
                <a:ea typeface="Calibri"/>
                <a:cs typeface="Calibri"/>
                <a:sym typeface="Calibri"/>
              </a:defRPr>
            </a:lvl3pPr>
            <a:lvl4pPr marL="1371600" marR="0" lvl="3"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4pPr>
            <a:lvl5pPr marL="1828800" marR="0" lvl="4"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5pPr>
            <a:lvl6pPr marL="2286000" marR="0" lvl="5"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6pPr>
            <a:lvl7pPr marL="2743200" marR="0" lvl="6"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7pPr>
            <a:lvl8pPr marL="3200400" marR="0" lvl="7"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8pPr>
            <a:lvl9pPr marL="3657600" marR="0" lvl="8" indent="0" algn="ctr" rtl="0">
              <a:lnSpc>
                <a:spcPct val="90000"/>
              </a:lnSpc>
              <a:spcBef>
                <a:spcPts val="500"/>
              </a:spcBef>
              <a:spcAft>
                <a:spcPts val="0"/>
              </a:spcAft>
              <a:buClr>
                <a:schemeClr val="dk1"/>
              </a:buClr>
              <a:buSzPts val="18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74" name="Shape 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7133431" y="1956594"/>
            <a:ext cx="5811838" cy="2628900"/>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80" name="Shape 8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Shape 2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Shape 2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27" name="Shape 27"/>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9" name="Shape 29"/>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0" name="Shape 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831850" y="1709738"/>
            <a:ext cx="10515600" cy="2852737"/>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alibri"/>
              <a:buNone/>
              <a:defRPr sz="60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3" name="Shape 33"/>
          <p:cNvSpPr txBox="1">
            <a:spLocks noGrp="1"/>
          </p:cNvSpPr>
          <p:nvPr>
            <p:ph type="body" idx="1"/>
          </p:nvPr>
        </p:nvSpPr>
        <p:spPr>
          <a:xfrm>
            <a:off x="831850" y="4589463"/>
            <a:ext cx="10515600" cy="1500187"/>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888888"/>
              </a:buClr>
              <a:buSzPts val="2800"/>
              <a:buFont typeface="Arial"/>
              <a:buNone/>
              <a:defRPr sz="24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500"/>
              </a:spcBef>
              <a:spcAft>
                <a:spcPts val="0"/>
              </a:spcAft>
              <a:buClr>
                <a:srgbClr val="888888"/>
              </a:buClr>
              <a:buSzPts val="2400"/>
              <a:buFont typeface="Arial"/>
              <a:buNone/>
              <a:defRPr sz="20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500"/>
              </a:spcBef>
              <a:spcAft>
                <a:spcPts val="0"/>
              </a:spcAft>
              <a:buClr>
                <a:srgbClr val="888888"/>
              </a:buClr>
              <a:buSzPts val="2000"/>
              <a:buFont typeface="Arial"/>
              <a:buNone/>
              <a:defRPr sz="18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500"/>
              </a:spcBef>
              <a:spcAft>
                <a:spcPts val="0"/>
              </a:spcAft>
              <a:buClr>
                <a:srgbClr val="888888"/>
              </a:buClr>
              <a:buSzPts val="1800"/>
              <a:buFont typeface="Arial"/>
              <a:buNone/>
              <a:defRPr sz="1600" b="0" i="0" u="none" strike="noStrike" cap="none">
                <a:solidFill>
                  <a:srgbClr val="888888"/>
                </a:solidFill>
                <a:latin typeface="Calibri"/>
                <a:ea typeface="Calibri"/>
                <a:cs typeface="Calibri"/>
                <a:sym typeface="Calibri"/>
              </a:defRPr>
            </a:lvl9pPr>
          </a:lstStyle>
          <a:p>
            <a:endParaRPr/>
          </a:p>
        </p:txBody>
      </p:sp>
      <p:sp>
        <p:nvSpPr>
          <p:cNvPr id="34" name="Shape 34"/>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39" name="Shape 39"/>
          <p:cNvSpPr txBox="1">
            <a:spLocks noGrp="1"/>
          </p:cNvSpPr>
          <p:nvPr>
            <p:ph type="body" idx="1"/>
          </p:nvPr>
        </p:nvSpPr>
        <p:spPr>
          <a:xfrm>
            <a:off x="838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2"/>
          </p:nvPr>
        </p:nvSpPr>
        <p:spPr>
          <a:xfrm>
            <a:off x="6172200" y="1825625"/>
            <a:ext cx="5181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839788"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46" name="Shape 46"/>
          <p:cNvSpPr txBox="1">
            <a:spLocks noGrp="1"/>
          </p:cNvSpPr>
          <p:nvPr>
            <p:ph type="body" idx="1"/>
          </p:nvPr>
        </p:nvSpPr>
        <p:spPr>
          <a:xfrm>
            <a:off x="839788" y="1681163"/>
            <a:ext cx="5157787"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8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body" idx="2"/>
          </p:nvPr>
        </p:nvSpPr>
        <p:spPr>
          <a:xfrm>
            <a:off x="839788" y="2505075"/>
            <a:ext cx="5157787"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body" idx="3"/>
          </p:nvPr>
        </p:nvSpPr>
        <p:spPr>
          <a:xfrm>
            <a:off x="6172200" y="1681163"/>
            <a:ext cx="5183188" cy="823912"/>
          </a:xfrm>
          <a:prstGeom prst="rect">
            <a:avLst/>
          </a:prstGeom>
          <a:noFill/>
          <a:ln>
            <a:noFill/>
          </a:ln>
        </p:spPr>
        <p:txBody>
          <a:bodyPr spcFirstLastPara="1" wrap="square" lIns="91425" tIns="91425" rIns="91425" bIns="91425" anchor="b" anchorCtr="0"/>
          <a:lstStyle>
            <a:lvl1pPr marL="457200" marR="0" lvl="0" indent="-228600" algn="l" rtl="0">
              <a:lnSpc>
                <a:spcPct val="90000"/>
              </a:lnSpc>
              <a:spcBef>
                <a:spcPts val="1000"/>
              </a:spcBef>
              <a:spcAft>
                <a:spcPts val="0"/>
              </a:spcAft>
              <a:buClr>
                <a:schemeClr val="dk1"/>
              </a:buClr>
              <a:buSzPts val="28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body" idx="4"/>
          </p:nvPr>
        </p:nvSpPr>
        <p:spPr>
          <a:xfrm>
            <a:off x="6172200" y="2505075"/>
            <a:ext cx="5183188" cy="368458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Shape 50"/>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Shape 51"/>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55" name="Shape 55"/>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0" name="Shape 60"/>
          <p:cNvSpPr txBox="1">
            <a:spLocks noGrp="1"/>
          </p:cNvSpPr>
          <p:nvPr>
            <p:ph type="body" idx="1"/>
          </p:nvPr>
        </p:nvSpPr>
        <p:spPr>
          <a:xfrm>
            <a:off x="5183188" y="987425"/>
            <a:ext cx="6172200" cy="4873625"/>
          </a:xfrm>
          <a:prstGeom prst="rect">
            <a:avLst/>
          </a:prstGeom>
          <a:noFill/>
          <a:ln>
            <a:noFill/>
          </a:ln>
        </p:spPr>
        <p:txBody>
          <a:bodyPr spcFirstLastPara="1" wrap="square" lIns="91425" tIns="91425" rIns="91425" bIns="91425" anchor="t" anchorCtr="0"/>
          <a:lstStyle>
            <a:lvl1pPr marL="457200" marR="0" lvl="0" indent="-431800" algn="l" rtl="0">
              <a:lnSpc>
                <a:spcPct val="90000"/>
              </a:lnSpc>
              <a:spcBef>
                <a:spcPts val="10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90000"/>
              </a:lnSpc>
              <a:spcBef>
                <a:spcPts val="5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839788" y="457200"/>
            <a:ext cx="3932237" cy="1600200"/>
          </a:xfrm>
          <a:prstGeom prst="rect">
            <a:avLst/>
          </a:prstGeom>
          <a:noFill/>
          <a:ln>
            <a:noFill/>
          </a:ln>
        </p:spPr>
        <p:txBody>
          <a:bodyPr spcFirstLastPara="1" wrap="square" lIns="91425" tIns="91425" rIns="91425" bIns="91425" anchor="b" anchorCtr="0"/>
          <a:lstStyle>
            <a:lvl1pPr marL="0" marR="0" lvl="0" indent="0" algn="l" rtl="0">
              <a:lnSpc>
                <a:spcPct val="90000"/>
              </a:lnSpc>
              <a:spcBef>
                <a:spcPts val="0"/>
              </a:spcBef>
              <a:spcAft>
                <a:spcPts val="0"/>
              </a:spcAft>
              <a:buClr>
                <a:schemeClr val="dk1"/>
              </a:buClr>
              <a:buSzPts val="1400"/>
              <a:buFont typeface="Calibri"/>
              <a:buNone/>
              <a:defRPr sz="32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67" name="Shape 67"/>
          <p:cNvSpPr>
            <a:spLocks noGrp="1"/>
          </p:cNvSpPr>
          <p:nvPr>
            <p:ph type="pic" idx="2"/>
          </p:nvPr>
        </p:nvSpPr>
        <p:spPr>
          <a:xfrm>
            <a:off x="5183188" y="987425"/>
            <a:ext cx="6172200" cy="4873625"/>
          </a:xfrm>
          <a:prstGeom prst="rect">
            <a:avLst/>
          </a:prstGeom>
          <a:noFill/>
          <a:ln>
            <a:noFill/>
          </a:ln>
        </p:spPr>
        <p:txBody>
          <a:bodyPr spcFirstLastPara="1" wrap="square" lIns="91425" tIns="91425" rIns="91425" bIns="91425" anchor="t" anchorCtr="0"/>
          <a:lstStyle>
            <a:lvl1pPr marL="0" marR="0" lvl="0" indent="0" algn="l" rtl="0">
              <a:lnSpc>
                <a:spcPct val="90000"/>
              </a:lnSpc>
              <a:spcBef>
                <a:spcPts val="100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90000"/>
              </a:lnSpc>
              <a:spcBef>
                <a:spcPts val="50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90000"/>
              </a:lnSpc>
              <a:spcBef>
                <a:spcPts val="50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90000"/>
              </a:lnSpc>
              <a:spcBef>
                <a:spcPts val="5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839788" y="2057400"/>
            <a:ext cx="3932237" cy="3811588"/>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chemeClr val="dk1"/>
              </a:buClr>
              <a:buSzPts val="2800"/>
              <a:buFont typeface="Arial"/>
              <a:buNone/>
              <a:defRPr sz="16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1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5pPr>
            <a:lvl6pPr marL="2743200" marR="0" lvl="5"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6pPr>
            <a:lvl7pPr marL="3200400" marR="0" lvl="6"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7pPr>
            <a:lvl8pPr marL="3657600" marR="0" lvl="7"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8pPr>
            <a:lvl9pPr marL="4114800" marR="0" lvl="8" indent="-228600" algn="l" rtl="0">
              <a:lnSpc>
                <a:spcPct val="90000"/>
              </a:lnSpc>
              <a:spcBef>
                <a:spcPts val="500"/>
              </a:spcBef>
              <a:spcAft>
                <a:spcPts val="0"/>
              </a:spcAft>
              <a:buClr>
                <a:schemeClr val="dk1"/>
              </a:buClr>
              <a:buSzPts val="1800"/>
              <a:buFont typeface="Arial"/>
              <a:buNone/>
              <a:defRPr sz="10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838200" y="365125"/>
            <a:ext cx="10515600" cy="1325563"/>
          </a:xfrm>
          <a:prstGeom prst="rect">
            <a:avLst/>
          </a:prstGeom>
          <a:noFill/>
          <a:ln>
            <a:noFill/>
          </a:ln>
        </p:spPr>
        <p:txBody>
          <a:bodyPr spcFirstLastPara="1" wrap="square" lIns="91425" tIns="91425" rIns="91425" bIns="91425" anchor="ctr" anchorCtr="0"/>
          <a:lstStyle>
            <a:lvl1pPr marL="0" marR="0" lvl="0" indent="0" algn="l" rtl="0">
              <a:lnSpc>
                <a:spcPct val="90000"/>
              </a:lnSpc>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a:spcBef>
                <a:spcPts val="0"/>
              </a:spcBef>
              <a:spcAft>
                <a:spcPts val="0"/>
              </a:spcAft>
              <a:buSzPts val="1400"/>
              <a:buNone/>
              <a:defRPr sz="1800"/>
            </a:lvl2pPr>
            <a:lvl3pPr lvl="2" indent="0">
              <a:spcBef>
                <a:spcPts val="0"/>
              </a:spcBef>
              <a:spcAft>
                <a:spcPts val="0"/>
              </a:spcAft>
              <a:buSzPts val="1400"/>
              <a:buNone/>
              <a:defRPr sz="1800"/>
            </a:lvl3pPr>
            <a:lvl4pPr lvl="3" indent="0">
              <a:spcBef>
                <a:spcPts val="0"/>
              </a:spcBef>
              <a:spcAft>
                <a:spcPts val="0"/>
              </a:spcAft>
              <a:buSzPts val="1400"/>
              <a:buNone/>
              <a:defRPr sz="1800"/>
            </a:lvl4pPr>
            <a:lvl5pPr lvl="4" indent="0">
              <a:spcBef>
                <a:spcPts val="0"/>
              </a:spcBef>
              <a:spcAft>
                <a:spcPts val="0"/>
              </a:spcAft>
              <a:buSzPts val="1400"/>
              <a:buNone/>
              <a:defRPr sz="1800"/>
            </a:lvl5pPr>
            <a:lvl6pPr lvl="5" indent="0">
              <a:spcBef>
                <a:spcPts val="0"/>
              </a:spcBef>
              <a:spcAft>
                <a:spcPts val="0"/>
              </a:spcAft>
              <a:buSzPts val="1400"/>
              <a:buNone/>
              <a:defRPr sz="1800"/>
            </a:lvl6pPr>
            <a:lvl7pPr lvl="6" indent="0">
              <a:spcBef>
                <a:spcPts val="0"/>
              </a:spcBef>
              <a:spcAft>
                <a:spcPts val="0"/>
              </a:spcAft>
              <a:buSzPts val="1400"/>
              <a:buNone/>
              <a:defRPr sz="1800"/>
            </a:lvl7pPr>
            <a:lvl8pPr lvl="7" indent="0">
              <a:spcBef>
                <a:spcPts val="0"/>
              </a:spcBef>
              <a:spcAft>
                <a:spcPts val="0"/>
              </a:spcAft>
              <a:buSzPts val="1400"/>
              <a:buNone/>
              <a:defRPr sz="1800"/>
            </a:lvl8pPr>
            <a:lvl9pPr lvl="8" indent="0">
              <a:spcBef>
                <a:spcPts val="0"/>
              </a:spcBef>
              <a:spcAft>
                <a:spcPts val="0"/>
              </a:spcAft>
              <a:buSzPts val="1400"/>
              <a:buNone/>
              <a:defRPr sz="1800"/>
            </a:lvl9pPr>
          </a:lstStyle>
          <a:p>
            <a:endParaRPr/>
          </a:p>
        </p:txBody>
      </p:sp>
      <p:sp>
        <p:nvSpPr>
          <p:cNvPr id="11" name="Shape 11"/>
          <p:cNvSpPr txBox="1">
            <a:spLocks noGrp="1"/>
          </p:cNvSpPr>
          <p:nvPr>
            <p:ph type="body" idx="1"/>
          </p:nvPr>
        </p:nvSpPr>
        <p:spPr>
          <a:xfrm>
            <a:off x="838200" y="1825625"/>
            <a:ext cx="10515600" cy="4351338"/>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838200" y="6356350"/>
            <a:ext cx="2743200" cy="365125"/>
          </a:xfrm>
          <a:prstGeom prst="rect">
            <a:avLst/>
          </a:prstGeom>
          <a:noFill/>
          <a:ln>
            <a:noFill/>
          </a:ln>
        </p:spPr>
        <p:txBody>
          <a:bodyPr spcFirstLastPara="1" wrap="square" lIns="91425" tIns="91425" rIns="91425" bIns="91425" anchor="ctr" anchorCtr="0"/>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4038600" y="6356350"/>
            <a:ext cx="4114800" cy="365125"/>
          </a:xfrm>
          <a:prstGeom prst="rect">
            <a:avLst/>
          </a:prstGeom>
          <a:noFill/>
          <a:ln>
            <a:noFill/>
          </a:ln>
        </p:spPr>
        <p:txBody>
          <a:bodyPr spcFirstLastPara="1" wrap="square" lIns="91425" tIns="91425" rIns="91425" bIns="91425" anchor="ctr" anchorCtr="0"/>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1.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1.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26.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23.png"/><Relationship Id="rId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1.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11.png"/><Relationship Id="rId4" Type="http://schemas.openxmlformats.org/officeDocument/2006/relationships/image" Target="../media/image18.png"/><Relationship Id="rId9"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9.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fGD14ChpcL4" TargetMode="Externa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p:nvPr/>
        </p:nvSpPr>
        <p:spPr>
          <a:xfrm>
            <a:off x="0" y="-4269"/>
            <a:ext cx="12192000" cy="5405718"/>
          </a:xfrm>
          <a:prstGeom prst="rect">
            <a:avLst/>
          </a:prstGeom>
          <a:solidFill>
            <a:srgbClr val="DB2327"/>
          </a:solidFill>
          <a:ln w="12700" cap="flat" cmpd="sng">
            <a:solidFill>
              <a:srgbClr val="DB232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0" name="Shape 90"/>
          <p:cNvSpPr/>
          <p:nvPr/>
        </p:nvSpPr>
        <p:spPr>
          <a:xfrm flipH="1">
            <a:off x="0" y="0"/>
            <a:ext cx="4464424" cy="5405718"/>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91" name="Shape 91"/>
          <p:cNvPicPr preferRelativeResize="0"/>
          <p:nvPr/>
        </p:nvPicPr>
        <p:blipFill rotWithShape="1">
          <a:blip r:embed="rId3">
            <a:alphaModFix/>
          </a:blip>
          <a:srcRect/>
          <a:stretch/>
        </p:blipFill>
        <p:spPr>
          <a:xfrm>
            <a:off x="847165" y="4518376"/>
            <a:ext cx="3436764" cy="712531"/>
          </a:xfrm>
          <a:prstGeom prst="rect">
            <a:avLst/>
          </a:prstGeom>
          <a:noFill/>
          <a:ln>
            <a:noFill/>
          </a:ln>
        </p:spPr>
      </p:pic>
      <p:sp>
        <p:nvSpPr>
          <p:cNvPr id="92" name="Shape 92"/>
          <p:cNvSpPr txBox="1"/>
          <p:nvPr/>
        </p:nvSpPr>
        <p:spPr>
          <a:xfrm>
            <a:off x="847165" y="5750422"/>
            <a:ext cx="7594308"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400" dirty="0">
                <a:solidFill>
                  <a:schemeClr val="dk1"/>
                </a:solidFill>
                <a:latin typeface="Century Gothic"/>
                <a:ea typeface="Century Gothic"/>
                <a:cs typeface="Century Gothic"/>
                <a:sym typeface="Century Gothic"/>
              </a:rPr>
              <a:t>Caching on </a:t>
            </a:r>
            <a:r>
              <a:rPr lang="en-US" sz="4400" dirty="0" err="1">
                <a:solidFill>
                  <a:schemeClr val="dk1"/>
                </a:solidFill>
                <a:latin typeface="Century Gothic"/>
                <a:ea typeface="Century Gothic"/>
                <a:cs typeface="Century Gothic"/>
                <a:sym typeface="Century Gothic"/>
              </a:rPr>
              <a:t>IndiaMART</a:t>
            </a:r>
            <a:endParaRPr dirty="0"/>
          </a:p>
        </p:txBody>
      </p:sp>
      <p:grpSp>
        <p:nvGrpSpPr>
          <p:cNvPr id="93" name="Shape 93"/>
          <p:cNvGrpSpPr/>
          <p:nvPr/>
        </p:nvGrpSpPr>
        <p:grpSpPr>
          <a:xfrm>
            <a:off x="3841825" y="17830"/>
            <a:ext cx="1829102" cy="5336629"/>
            <a:chOff x="3707355" y="17830"/>
            <a:chExt cx="1829102" cy="5336629"/>
          </a:xfrm>
        </p:grpSpPr>
        <p:sp>
          <p:nvSpPr>
            <p:cNvPr id="94" name="Shape 94"/>
            <p:cNvSpPr/>
            <p:nvPr/>
          </p:nvSpPr>
          <p:spPr>
            <a:xfrm rot="-585009">
              <a:off x="4158486" y="69714"/>
              <a:ext cx="847164" cy="5250934"/>
            </a:xfrm>
            <a:prstGeom prst="rec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5" name="Shape 95"/>
            <p:cNvSpPr/>
            <p:nvPr/>
          </p:nvSpPr>
          <p:spPr>
            <a:xfrm>
              <a:off x="4535164" y="5209641"/>
              <a:ext cx="1001293" cy="141350"/>
            </a:xfrm>
            <a:prstGeom prst="rect">
              <a:avLst/>
            </a:prstGeom>
            <a:solidFill>
              <a:srgbClr val="DB2327"/>
            </a:solidFill>
            <a:ln w="12700" cap="flat" cmpd="sng">
              <a:solidFill>
                <a:srgbClr val="DB232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6" name="Shape 96"/>
            <p:cNvSpPr/>
            <p:nvPr/>
          </p:nvSpPr>
          <p:spPr>
            <a:xfrm>
              <a:off x="3707355" y="17830"/>
              <a:ext cx="1001293" cy="143534"/>
            </a:xfrm>
            <a:prstGeom prst="rect">
              <a:avLst/>
            </a:prstGeom>
            <a:solidFill>
              <a:srgbClr val="DB2327"/>
            </a:solidFill>
            <a:ln w="12700" cap="flat" cmpd="sng">
              <a:solidFill>
                <a:srgbClr val="DB232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97" name="Shape 97"/>
          <p:cNvSpPr txBox="1"/>
          <p:nvPr/>
        </p:nvSpPr>
        <p:spPr>
          <a:xfrm>
            <a:off x="8117058" y="5892025"/>
            <a:ext cx="3919217" cy="53091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US" sz="1800" dirty="0">
                <a:solidFill>
                  <a:schemeClr val="dk1"/>
                </a:solidFill>
                <a:latin typeface="Century Gothic"/>
                <a:ea typeface="Century Gothic"/>
                <a:cs typeface="Century Gothic"/>
                <a:sym typeface="Century Gothic"/>
              </a:rPr>
              <a:t>Shranik Jain &amp; </a:t>
            </a:r>
            <a:r>
              <a:rPr lang="en-US" sz="1800" dirty="0" err="1">
                <a:solidFill>
                  <a:schemeClr val="dk1"/>
                </a:solidFill>
                <a:latin typeface="Century Gothic"/>
                <a:ea typeface="Century Gothic"/>
                <a:cs typeface="Century Gothic"/>
                <a:sym typeface="Century Gothic"/>
              </a:rPr>
              <a:t>Mahendra</a:t>
            </a:r>
            <a:r>
              <a:rPr lang="en-US" sz="1800" dirty="0">
                <a:solidFill>
                  <a:schemeClr val="dk1"/>
                </a:solidFill>
                <a:latin typeface="Century Gothic"/>
                <a:ea typeface="Century Gothic"/>
                <a:cs typeface="Century Gothic"/>
                <a:sym typeface="Century Gothic"/>
              </a:rPr>
              <a:t> Prasad</a:t>
            </a:r>
            <a:endParaRPr sz="1400" dirty="0">
              <a:solidFill>
                <a:schemeClr val="dk1"/>
              </a:solidFill>
              <a:latin typeface="Century Gothic"/>
              <a:ea typeface="Century Gothic"/>
              <a:cs typeface="Century Gothic"/>
              <a:sym typeface="Century Gothic"/>
            </a:endParaRPr>
          </a:p>
          <a:p>
            <a:pPr marL="0" marR="0" lvl="0" indent="0" algn="r" rtl="0">
              <a:spcBef>
                <a:spcPts val="0"/>
              </a:spcBef>
              <a:spcAft>
                <a:spcPts val="0"/>
              </a:spcAft>
              <a:buNone/>
            </a:pPr>
            <a:r>
              <a:rPr lang="en-US" sz="1050" dirty="0">
                <a:solidFill>
                  <a:schemeClr val="dk1"/>
                </a:solidFill>
                <a:latin typeface="Century Gothic"/>
                <a:sym typeface="Century Gothic"/>
              </a:rPr>
              <a:t>7/05/2019</a:t>
            </a:r>
            <a:endParaRPr dirty="0"/>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530614" y="6333564"/>
            <a:ext cx="11235561" cy="467873"/>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3" name="Shape 103"/>
          <p:cNvSpPr/>
          <p:nvPr/>
        </p:nvSpPr>
        <p:spPr>
          <a:xfrm>
            <a:off x="8666"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8" name="Shape 108"/>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Century Gothic"/>
                <a:ea typeface="Century Gothic"/>
                <a:cs typeface="Century Gothic"/>
                <a:sym typeface="Century Gothic"/>
              </a:rPr>
              <a:t>7</a:t>
            </a:r>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4" name="Shape 111">
            <a:extLst>
              <a:ext uri="{FF2B5EF4-FFF2-40B4-BE49-F238E27FC236}">
                <a16:creationId xmlns:a16="http://schemas.microsoft.com/office/drawing/2014/main" id="{1FAFBD8B-AA9C-4B33-A406-E1430FD577D3}"/>
              </a:ext>
            </a:extLst>
          </p:cNvPr>
          <p:cNvSpPr txBox="1"/>
          <p:nvPr/>
        </p:nvSpPr>
        <p:spPr>
          <a:xfrm>
            <a:off x="335971" y="-83373"/>
            <a:ext cx="6248298" cy="867163"/>
          </a:xfrm>
          <a:prstGeom prst="rect">
            <a:avLst/>
          </a:prstGeom>
          <a:noFill/>
          <a:ln>
            <a:noFill/>
          </a:ln>
        </p:spPr>
        <p:txBody>
          <a:bodyPr spcFirstLastPara="1" wrap="square" lIns="91425" tIns="45700" rIns="91425" bIns="45700" anchor="t" anchorCtr="0">
            <a:noAutofit/>
          </a:bodyPr>
          <a:lstStyle/>
          <a:p>
            <a:pPr lvl="0">
              <a:lnSpc>
                <a:spcPct val="150000"/>
              </a:lnSpc>
            </a:pPr>
            <a:r>
              <a:rPr lang="en-US" sz="2400" dirty="0">
                <a:solidFill>
                  <a:schemeClr val="dk1"/>
                </a:solidFill>
                <a:latin typeface="Poppins" panose="00000500000000000000" pitchFamily="2" charset="0"/>
                <a:ea typeface="Century Gothic"/>
                <a:cs typeface="Poppins" panose="00000500000000000000" pitchFamily="2" charset="0"/>
                <a:sym typeface="Century Gothic"/>
              </a:rPr>
              <a:t>Architecture &amp; Condition’s </a:t>
            </a:r>
          </a:p>
          <a:p>
            <a:pPr lvl="0">
              <a:lnSpc>
                <a:spcPct val="150000"/>
              </a:lnSpc>
            </a:pPr>
            <a:r>
              <a:rPr lang="en-US" sz="2400" dirty="0">
                <a:solidFill>
                  <a:schemeClr val="dk1"/>
                </a:solidFill>
                <a:latin typeface="Poppins" panose="00000500000000000000" pitchFamily="2" charset="0"/>
                <a:ea typeface="Century Gothic"/>
                <a:cs typeface="Poppins" panose="00000500000000000000" pitchFamily="2" charset="0"/>
                <a:sym typeface="Century Gothic"/>
              </a:rPr>
              <a:t>on Dir.IM &amp; Mobile-IM</a:t>
            </a:r>
          </a:p>
        </p:txBody>
      </p:sp>
      <p:pic>
        <p:nvPicPr>
          <p:cNvPr id="6" name="Picture 5">
            <a:extLst>
              <a:ext uri="{FF2B5EF4-FFF2-40B4-BE49-F238E27FC236}">
                <a16:creationId xmlns:a16="http://schemas.microsoft.com/office/drawing/2014/main" id="{3E04B10D-4E32-4F03-9699-CEAC9D307968}"/>
              </a:ext>
            </a:extLst>
          </p:cNvPr>
          <p:cNvPicPr>
            <a:picLocks noChangeAspect="1"/>
          </p:cNvPicPr>
          <p:nvPr/>
        </p:nvPicPr>
        <p:blipFill>
          <a:blip r:embed="rId4"/>
          <a:stretch>
            <a:fillRect/>
          </a:stretch>
        </p:blipFill>
        <p:spPr>
          <a:xfrm>
            <a:off x="8698904" y="1542114"/>
            <a:ext cx="1229877" cy="1229877"/>
          </a:xfrm>
          <a:prstGeom prst="rect">
            <a:avLst/>
          </a:prstGeom>
        </p:spPr>
      </p:pic>
      <p:pic>
        <p:nvPicPr>
          <p:cNvPr id="19" name="Picture 18">
            <a:extLst>
              <a:ext uri="{FF2B5EF4-FFF2-40B4-BE49-F238E27FC236}">
                <a16:creationId xmlns:a16="http://schemas.microsoft.com/office/drawing/2014/main" id="{980A5E67-4F59-47CA-806B-024497C5616B}"/>
              </a:ext>
            </a:extLst>
          </p:cNvPr>
          <p:cNvPicPr>
            <a:picLocks noChangeAspect="1"/>
          </p:cNvPicPr>
          <p:nvPr/>
        </p:nvPicPr>
        <p:blipFill>
          <a:blip r:embed="rId4"/>
          <a:stretch>
            <a:fillRect/>
          </a:stretch>
        </p:blipFill>
        <p:spPr>
          <a:xfrm>
            <a:off x="8765753" y="3289676"/>
            <a:ext cx="1163028" cy="1163028"/>
          </a:xfrm>
          <a:prstGeom prst="rect">
            <a:avLst/>
          </a:prstGeom>
        </p:spPr>
      </p:pic>
      <p:pic>
        <p:nvPicPr>
          <p:cNvPr id="20" name="Picture 19">
            <a:extLst>
              <a:ext uri="{FF2B5EF4-FFF2-40B4-BE49-F238E27FC236}">
                <a16:creationId xmlns:a16="http://schemas.microsoft.com/office/drawing/2014/main" id="{6BEC8F92-BCFF-4EAB-924D-F50EEF534E3D}"/>
              </a:ext>
            </a:extLst>
          </p:cNvPr>
          <p:cNvPicPr>
            <a:picLocks noChangeAspect="1"/>
          </p:cNvPicPr>
          <p:nvPr/>
        </p:nvPicPr>
        <p:blipFill>
          <a:blip r:embed="rId4"/>
          <a:stretch>
            <a:fillRect/>
          </a:stretch>
        </p:blipFill>
        <p:spPr>
          <a:xfrm>
            <a:off x="8773209" y="4970389"/>
            <a:ext cx="1246187" cy="1246187"/>
          </a:xfrm>
          <a:prstGeom prst="rect">
            <a:avLst/>
          </a:prstGeom>
        </p:spPr>
      </p:pic>
      <p:pic>
        <p:nvPicPr>
          <p:cNvPr id="8" name="Picture 7">
            <a:extLst>
              <a:ext uri="{FF2B5EF4-FFF2-40B4-BE49-F238E27FC236}">
                <a16:creationId xmlns:a16="http://schemas.microsoft.com/office/drawing/2014/main" id="{3E116A16-C09E-4EC2-97FB-FDE8E2C1E700}"/>
              </a:ext>
            </a:extLst>
          </p:cNvPr>
          <p:cNvPicPr>
            <a:picLocks noChangeAspect="1"/>
          </p:cNvPicPr>
          <p:nvPr/>
        </p:nvPicPr>
        <p:blipFill>
          <a:blip r:embed="rId5"/>
          <a:stretch>
            <a:fillRect/>
          </a:stretch>
        </p:blipFill>
        <p:spPr>
          <a:xfrm>
            <a:off x="4958896" y="1579386"/>
            <a:ext cx="1297303" cy="1297303"/>
          </a:xfrm>
          <a:prstGeom prst="rect">
            <a:avLst/>
          </a:prstGeom>
        </p:spPr>
      </p:pic>
      <p:pic>
        <p:nvPicPr>
          <p:cNvPr id="10" name="Picture 9">
            <a:extLst>
              <a:ext uri="{FF2B5EF4-FFF2-40B4-BE49-F238E27FC236}">
                <a16:creationId xmlns:a16="http://schemas.microsoft.com/office/drawing/2014/main" id="{64DD7359-A6A6-4401-887A-0E1B1D90C094}"/>
              </a:ext>
            </a:extLst>
          </p:cNvPr>
          <p:cNvPicPr>
            <a:picLocks noChangeAspect="1"/>
          </p:cNvPicPr>
          <p:nvPr/>
        </p:nvPicPr>
        <p:blipFill>
          <a:blip r:embed="rId6"/>
          <a:stretch>
            <a:fillRect/>
          </a:stretch>
        </p:blipFill>
        <p:spPr>
          <a:xfrm>
            <a:off x="1422107" y="1542114"/>
            <a:ext cx="1298281" cy="1298281"/>
          </a:xfrm>
          <a:prstGeom prst="rect">
            <a:avLst/>
          </a:prstGeom>
        </p:spPr>
      </p:pic>
      <p:pic>
        <p:nvPicPr>
          <p:cNvPr id="27" name="Picture 26">
            <a:extLst>
              <a:ext uri="{FF2B5EF4-FFF2-40B4-BE49-F238E27FC236}">
                <a16:creationId xmlns:a16="http://schemas.microsoft.com/office/drawing/2014/main" id="{61CDA2DA-79A3-4155-845A-D0F9E498B247}"/>
              </a:ext>
            </a:extLst>
          </p:cNvPr>
          <p:cNvPicPr>
            <a:picLocks noChangeAspect="1"/>
          </p:cNvPicPr>
          <p:nvPr/>
        </p:nvPicPr>
        <p:blipFill>
          <a:blip r:embed="rId5"/>
          <a:stretch>
            <a:fillRect/>
          </a:stretch>
        </p:blipFill>
        <p:spPr>
          <a:xfrm>
            <a:off x="4974523" y="3289676"/>
            <a:ext cx="1297303" cy="1297303"/>
          </a:xfrm>
          <a:prstGeom prst="rect">
            <a:avLst/>
          </a:prstGeom>
        </p:spPr>
      </p:pic>
      <p:cxnSp>
        <p:nvCxnSpPr>
          <p:cNvPr id="48" name="Straight Arrow Connector 47">
            <a:extLst>
              <a:ext uri="{FF2B5EF4-FFF2-40B4-BE49-F238E27FC236}">
                <a16:creationId xmlns:a16="http://schemas.microsoft.com/office/drawing/2014/main" id="{B8FE3F35-D255-49A3-B99B-E3CB51A3DA07}"/>
              </a:ext>
            </a:extLst>
          </p:cNvPr>
          <p:cNvCxnSpPr>
            <a:cxnSpLocks/>
          </p:cNvCxnSpPr>
          <p:nvPr/>
        </p:nvCxnSpPr>
        <p:spPr>
          <a:xfrm flipH="1">
            <a:off x="3399258" y="4093989"/>
            <a:ext cx="95596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a:extLst>
              <a:ext uri="{FF2B5EF4-FFF2-40B4-BE49-F238E27FC236}">
                <a16:creationId xmlns:a16="http://schemas.microsoft.com/office/drawing/2014/main" id="{B44495CC-BF90-46E4-BF46-5188D5339D39}"/>
              </a:ext>
            </a:extLst>
          </p:cNvPr>
          <p:cNvSpPr txBox="1"/>
          <p:nvPr/>
        </p:nvSpPr>
        <p:spPr>
          <a:xfrm>
            <a:off x="1702116" y="1031389"/>
            <a:ext cx="857927"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User</a:t>
            </a:r>
            <a:endParaRPr lang="en-IN" sz="2400" dirty="0">
              <a:latin typeface="Poppins" panose="00000500000000000000" pitchFamily="2" charset="0"/>
              <a:cs typeface="Poppins" panose="00000500000000000000" pitchFamily="2" charset="0"/>
            </a:endParaRPr>
          </a:p>
        </p:txBody>
      </p:sp>
      <p:sp>
        <p:nvSpPr>
          <p:cNvPr id="53" name="TextBox 52">
            <a:extLst>
              <a:ext uri="{FF2B5EF4-FFF2-40B4-BE49-F238E27FC236}">
                <a16:creationId xmlns:a16="http://schemas.microsoft.com/office/drawing/2014/main" id="{FF7CB138-43F0-4499-B6C2-9D7577E3F5F4}"/>
              </a:ext>
            </a:extLst>
          </p:cNvPr>
          <p:cNvSpPr txBox="1"/>
          <p:nvPr/>
        </p:nvSpPr>
        <p:spPr>
          <a:xfrm>
            <a:off x="5011545" y="1028525"/>
            <a:ext cx="1343638"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Varnish</a:t>
            </a:r>
            <a:endParaRPr lang="en-IN" sz="2400" dirty="0">
              <a:latin typeface="Poppins" panose="00000500000000000000" pitchFamily="2" charset="0"/>
              <a:cs typeface="Poppins" panose="00000500000000000000" pitchFamily="2" charset="0"/>
            </a:endParaRPr>
          </a:p>
        </p:txBody>
      </p:sp>
      <p:sp>
        <p:nvSpPr>
          <p:cNvPr id="54" name="TextBox 53">
            <a:extLst>
              <a:ext uri="{FF2B5EF4-FFF2-40B4-BE49-F238E27FC236}">
                <a16:creationId xmlns:a16="http://schemas.microsoft.com/office/drawing/2014/main" id="{48ADEF76-049F-4668-BEE4-DF9445D68524}"/>
              </a:ext>
            </a:extLst>
          </p:cNvPr>
          <p:cNvSpPr txBox="1"/>
          <p:nvPr/>
        </p:nvSpPr>
        <p:spPr>
          <a:xfrm>
            <a:off x="8728135" y="1008310"/>
            <a:ext cx="1156086"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Server</a:t>
            </a:r>
            <a:endParaRPr lang="en-IN" sz="2400" dirty="0">
              <a:latin typeface="Poppins" panose="00000500000000000000" pitchFamily="2" charset="0"/>
              <a:cs typeface="Poppins" panose="00000500000000000000" pitchFamily="2" charset="0"/>
            </a:endParaRPr>
          </a:p>
        </p:txBody>
      </p:sp>
      <p:sp>
        <p:nvSpPr>
          <p:cNvPr id="33" name="TextBox 32">
            <a:extLst>
              <a:ext uri="{FF2B5EF4-FFF2-40B4-BE49-F238E27FC236}">
                <a16:creationId xmlns:a16="http://schemas.microsoft.com/office/drawing/2014/main" id="{21837615-3A4A-4EED-8A06-0D82E8ED8EAB}"/>
              </a:ext>
            </a:extLst>
          </p:cNvPr>
          <p:cNvSpPr txBox="1"/>
          <p:nvPr/>
        </p:nvSpPr>
        <p:spPr>
          <a:xfrm>
            <a:off x="3460120" y="1305253"/>
            <a:ext cx="774571" cy="461665"/>
          </a:xfrm>
          <a:prstGeom prst="rect">
            <a:avLst/>
          </a:prstGeom>
          <a:noFill/>
        </p:spPr>
        <p:txBody>
          <a:bodyPr wrap="none" rtlCol="0">
            <a:spAutoFit/>
          </a:bodyPr>
          <a:lstStyle/>
          <a:p>
            <a:r>
              <a:rPr lang="en-US" sz="1800" dirty="0">
                <a:latin typeface="Poppins" panose="00000500000000000000" pitchFamily="2" charset="0"/>
                <a:cs typeface="Poppins" panose="00000500000000000000" pitchFamily="2" charset="0"/>
              </a:rPr>
              <a:t> </a:t>
            </a:r>
            <a:r>
              <a:rPr lang="en-US" sz="2400" dirty="0">
                <a:latin typeface="Poppins" panose="00000500000000000000" pitchFamily="2" charset="0"/>
                <a:cs typeface="Poppins" panose="00000500000000000000" pitchFamily="2" charset="0"/>
              </a:rPr>
              <a:t>1 hr.</a:t>
            </a:r>
            <a:endParaRPr lang="en-IN" sz="1800" dirty="0">
              <a:latin typeface="Poppins" panose="00000500000000000000" pitchFamily="2" charset="0"/>
              <a:cs typeface="Poppins" panose="00000500000000000000" pitchFamily="2" charset="0"/>
            </a:endParaRPr>
          </a:p>
        </p:txBody>
      </p:sp>
      <p:sp>
        <p:nvSpPr>
          <p:cNvPr id="56" name="TextBox 55">
            <a:extLst>
              <a:ext uri="{FF2B5EF4-FFF2-40B4-BE49-F238E27FC236}">
                <a16:creationId xmlns:a16="http://schemas.microsoft.com/office/drawing/2014/main" id="{302AE205-89A5-46FB-B00E-6684065DF74A}"/>
              </a:ext>
            </a:extLst>
          </p:cNvPr>
          <p:cNvSpPr txBox="1"/>
          <p:nvPr/>
        </p:nvSpPr>
        <p:spPr>
          <a:xfrm>
            <a:off x="3101150" y="3010206"/>
            <a:ext cx="1733167"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1hr. -72hrs.</a:t>
            </a:r>
            <a:endParaRPr lang="en-IN" sz="2400" dirty="0">
              <a:latin typeface="Poppins" panose="00000500000000000000" pitchFamily="2" charset="0"/>
              <a:cs typeface="Poppins" panose="00000500000000000000" pitchFamily="2" charset="0"/>
            </a:endParaRPr>
          </a:p>
        </p:txBody>
      </p:sp>
      <p:sp>
        <p:nvSpPr>
          <p:cNvPr id="57" name="TextBox 56">
            <a:extLst>
              <a:ext uri="{FF2B5EF4-FFF2-40B4-BE49-F238E27FC236}">
                <a16:creationId xmlns:a16="http://schemas.microsoft.com/office/drawing/2014/main" id="{9A0AE862-F8FF-40BB-866D-4115DC42C092}"/>
              </a:ext>
            </a:extLst>
          </p:cNvPr>
          <p:cNvSpPr txBox="1"/>
          <p:nvPr/>
        </p:nvSpPr>
        <p:spPr>
          <a:xfrm>
            <a:off x="3326185" y="4739556"/>
            <a:ext cx="1196161"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&gt;72 </a:t>
            </a:r>
            <a:r>
              <a:rPr lang="en-US" sz="2400" dirty="0" err="1">
                <a:latin typeface="Poppins" panose="00000500000000000000" pitchFamily="2" charset="0"/>
                <a:cs typeface="Poppins" panose="00000500000000000000" pitchFamily="2" charset="0"/>
              </a:rPr>
              <a:t>hrs</a:t>
            </a:r>
            <a:endParaRPr lang="en-IN" sz="2400" dirty="0">
              <a:latin typeface="Poppins" panose="00000500000000000000" pitchFamily="2" charset="0"/>
              <a:cs typeface="Poppins" panose="00000500000000000000" pitchFamily="2" charset="0"/>
            </a:endParaRPr>
          </a:p>
        </p:txBody>
      </p:sp>
      <p:cxnSp>
        <p:nvCxnSpPr>
          <p:cNvPr id="41" name="Straight Arrow Connector 40">
            <a:extLst>
              <a:ext uri="{FF2B5EF4-FFF2-40B4-BE49-F238E27FC236}">
                <a16:creationId xmlns:a16="http://schemas.microsoft.com/office/drawing/2014/main" id="{5EE6B088-819C-46DA-A61C-89C74511524E}"/>
              </a:ext>
            </a:extLst>
          </p:cNvPr>
          <p:cNvCxnSpPr>
            <a:cxnSpLocks/>
          </p:cNvCxnSpPr>
          <p:nvPr/>
        </p:nvCxnSpPr>
        <p:spPr>
          <a:xfrm>
            <a:off x="3460120" y="3700702"/>
            <a:ext cx="99126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1" name="Picture 10">
            <a:extLst>
              <a:ext uri="{FF2B5EF4-FFF2-40B4-BE49-F238E27FC236}">
                <a16:creationId xmlns:a16="http://schemas.microsoft.com/office/drawing/2014/main" id="{39BA9140-5CFF-4A30-B70C-8B95662B6333}"/>
              </a:ext>
            </a:extLst>
          </p:cNvPr>
          <p:cNvPicPr>
            <a:picLocks noChangeAspect="1"/>
          </p:cNvPicPr>
          <p:nvPr/>
        </p:nvPicPr>
        <p:blipFill>
          <a:blip r:embed="rId7"/>
          <a:stretch>
            <a:fillRect/>
          </a:stretch>
        </p:blipFill>
        <p:spPr>
          <a:xfrm>
            <a:off x="6948998" y="3422314"/>
            <a:ext cx="897751" cy="897751"/>
          </a:xfrm>
          <a:prstGeom prst="rect">
            <a:avLst/>
          </a:prstGeom>
        </p:spPr>
      </p:pic>
      <p:pic>
        <p:nvPicPr>
          <p:cNvPr id="16" name="Picture 15">
            <a:extLst>
              <a:ext uri="{FF2B5EF4-FFF2-40B4-BE49-F238E27FC236}">
                <a16:creationId xmlns:a16="http://schemas.microsoft.com/office/drawing/2014/main" id="{0701A22A-B59B-4A9D-BABC-3FE89A01A4E5}"/>
              </a:ext>
            </a:extLst>
          </p:cNvPr>
          <p:cNvPicPr>
            <a:picLocks noChangeAspect="1"/>
          </p:cNvPicPr>
          <p:nvPr/>
        </p:nvPicPr>
        <p:blipFill>
          <a:blip r:embed="rId8"/>
          <a:stretch>
            <a:fillRect/>
          </a:stretch>
        </p:blipFill>
        <p:spPr>
          <a:xfrm>
            <a:off x="5035178" y="4970389"/>
            <a:ext cx="1363173" cy="1363173"/>
          </a:xfrm>
          <a:prstGeom prst="rect">
            <a:avLst/>
          </a:prstGeom>
        </p:spPr>
      </p:pic>
      <p:pic>
        <p:nvPicPr>
          <p:cNvPr id="23" name="Picture 22">
            <a:extLst>
              <a:ext uri="{FF2B5EF4-FFF2-40B4-BE49-F238E27FC236}">
                <a16:creationId xmlns:a16="http://schemas.microsoft.com/office/drawing/2014/main" id="{C8AA6B9B-2576-4824-8A35-F9D24DAE04EE}"/>
              </a:ext>
            </a:extLst>
          </p:cNvPr>
          <p:cNvPicPr>
            <a:picLocks noChangeAspect="1"/>
          </p:cNvPicPr>
          <p:nvPr/>
        </p:nvPicPr>
        <p:blipFill>
          <a:blip r:embed="rId9"/>
          <a:stretch>
            <a:fillRect/>
          </a:stretch>
        </p:blipFill>
        <p:spPr>
          <a:xfrm>
            <a:off x="7092036" y="5127912"/>
            <a:ext cx="800922" cy="800922"/>
          </a:xfrm>
          <a:prstGeom prst="rect">
            <a:avLst/>
          </a:prstGeom>
        </p:spPr>
      </p:pic>
      <p:cxnSp>
        <p:nvCxnSpPr>
          <p:cNvPr id="50" name="Straight Arrow Connector 49">
            <a:extLst>
              <a:ext uri="{FF2B5EF4-FFF2-40B4-BE49-F238E27FC236}">
                <a16:creationId xmlns:a16="http://schemas.microsoft.com/office/drawing/2014/main" id="{83134D9F-2F78-4777-A8EF-F8EF99C1A1C3}"/>
              </a:ext>
            </a:extLst>
          </p:cNvPr>
          <p:cNvCxnSpPr>
            <a:cxnSpLocks/>
          </p:cNvCxnSpPr>
          <p:nvPr/>
        </p:nvCxnSpPr>
        <p:spPr>
          <a:xfrm>
            <a:off x="2903434" y="5334167"/>
            <a:ext cx="579547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1" name="Straight Arrow Connector 50">
            <a:extLst>
              <a:ext uri="{FF2B5EF4-FFF2-40B4-BE49-F238E27FC236}">
                <a16:creationId xmlns:a16="http://schemas.microsoft.com/office/drawing/2014/main" id="{BD604B73-ADE8-4D70-AE5B-C43AB45AB81E}"/>
              </a:ext>
            </a:extLst>
          </p:cNvPr>
          <p:cNvCxnSpPr>
            <a:cxnSpLocks/>
          </p:cNvCxnSpPr>
          <p:nvPr/>
        </p:nvCxnSpPr>
        <p:spPr>
          <a:xfrm flipH="1">
            <a:off x="2903435" y="5727620"/>
            <a:ext cx="579546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895F64A4-E267-4528-9E05-BFD84749F5BA}"/>
              </a:ext>
            </a:extLst>
          </p:cNvPr>
          <p:cNvCxnSpPr>
            <a:cxnSpLocks/>
          </p:cNvCxnSpPr>
          <p:nvPr/>
        </p:nvCxnSpPr>
        <p:spPr>
          <a:xfrm flipH="1">
            <a:off x="3399258" y="2351328"/>
            <a:ext cx="95596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5" name="Straight Arrow Connector 34">
            <a:extLst>
              <a:ext uri="{FF2B5EF4-FFF2-40B4-BE49-F238E27FC236}">
                <a16:creationId xmlns:a16="http://schemas.microsoft.com/office/drawing/2014/main" id="{6021E7A5-D15D-4CE2-A5C3-3D42824E648C}"/>
              </a:ext>
            </a:extLst>
          </p:cNvPr>
          <p:cNvCxnSpPr>
            <a:cxnSpLocks/>
          </p:cNvCxnSpPr>
          <p:nvPr/>
        </p:nvCxnSpPr>
        <p:spPr>
          <a:xfrm>
            <a:off x="3460120" y="1958041"/>
            <a:ext cx="99126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3" name="Picture 2">
            <a:extLst>
              <a:ext uri="{FF2B5EF4-FFF2-40B4-BE49-F238E27FC236}">
                <a16:creationId xmlns:a16="http://schemas.microsoft.com/office/drawing/2014/main" id="{57DADFA7-61F4-46CA-B230-9833E50402F9}"/>
              </a:ext>
            </a:extLst>
          </p:cNvPr>
          <p:cNvPicPr>
            <a:picLocks noChangeAspect="1"/>
          </p:cNvPicPr>
          <p:nvPr/>
        </p:nvPicPr>
        <p:blipFill>
          <a:blip r:embed="rId10"/>
          <a:stretch>
            <a:fillRect/>
          </a:stretch>
        </p:blipFill>
        <p:spPr>
          <a:xfrm>
            <a:off x="1466518" y="3227587"/>
            <a:ext cx="1154687" cy="1154687"/>
          </a:xfrm>
          <a:prstGeom prst="rect">
            <a:avLst/>
          </a:prstGeom>
        </p:spPr>
      </p:pic>
      <p:pic>
        <p:nvPicPr>
          <p:cNvPr id="5" name="Picture 4">
            <a:extLst>
              <a:ext uri="{FF2B5EF4-FFF2-40B4-BE49-F238E27FC236}">
                <a16:creationId xmlns:a16="http://schemas.microsoft.com/office/drawing/2014/main" id="{6522C241-1ED4-4E6F-A3F7-DB46A422F3FC}"/>
              </a:ext>
            </a:extLst>
          </p:cNvPr>
          <p:cNvPicPr>
            <a:picLocks noChangeAspect="1"/>
          </p:cNvPicPr>
          <p:nvPr/>
        </p:nvPicPr>
        <p:blipFill>
          <a:blip r:embed="rId11"/>
          <a:stretch>
            <a:fillRect/>
          </a:stretch>
        </p:blipFill>
        <p:spPr>
          <a:xfrm>
            <a:off x="1466517" y="4883169"/>
            <a:ext cx="1298013" cy="1298013"/>
          </a:xfrm>
          <a:prstGeom prst="rect">
            <a:avLst/>
          </a:prstGeom>
        </p:spPr>
      </p:pic>
    </p:spTree>
    <p:extLst>
      <p:ext uri="{BB962C8B-B14F-4D97-AF65-F5344CB8AC3E}">
        <p14:creationId xmlns:p14="http://schemas.microsoft.com/office/powerpoint/2010/main" val="227804378"/>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530614" y="6333564"/>
            <a:ext cx="11235561" cy="467873"/>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03" name="Shape 103"/>
          <p:cNvSpPr/>
          <p:nvPr/>
        </p:nvSpPr>
        <p:spPr>
          <a:xfrm>
            <a:off x="8666"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08" name="Shape 108"/>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Poppins" panose="00000500000000000000" pitchFamily="2" charset="0"/>
                <a:ea typeface="Century Gothic"/>
                <a:cs typeface="Poppins" panose="00000500000000000000" pitchFamily="2" charset="0"/>
                <a:sym typeface="Century Gothic"/>
              </a:rPr>
              <a:t>7</a:t>
            </a:r>
            <a:endParaRPr>
              <a:latin typeface="Poppins" panose="00000500000000000000" pitchFamily="2" charset="0"/>
              <a:cs typeface="Poppins" panose="00000500000000000000" pitchFamily="2" charset="0"/>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4" name="Shape 111">
            <a:extLst>
              <a:ext uri="{FF2B5EF4-FFF2-40B4-BE49-F238E27FC236}">
                <a16:creationId xmlns:a16="http://schemas.microsoft.com/office/drawing/2014/main" id="{1FAFBD8B-AA9C-4B33-A406-E1430FD577D3}"/>
              </a:ext>
            </a:extLst>
          </p:cNvPr>
          <p:cNvSpPr txBox="1"/>
          <p:nvPr/>
        </p:nvSpPr>
        <p:spPr>
          <a:xfrm>
            <a:off x="314107" y="-148935"/>
            <a:ext cx="6292026" cy="1104428"/>
          </a:xfrm>
          <a:prstGeom prst="rect">
            <a:avLst/>
          </a:prstGeom>
          <a:noFill/>
          <a:ln>
            <a:noFill/>
          </a:ln>
        </p:spPr>
        <p:txBody>
          <a:bodyPr spcFirstLastPara="1" wrap="square" lIns="91425" tIns="45700" rIns="91425" bIns="45700" anchor="t" anchorCtr="0">
            <a:noAutofit/>
          </a:bodyPr>
          <a:lstStyle/>
          <a:p>
            <a:pPr lvl="0">
              <a:lnSpc>
                <a:spcPct val="150000"/>
              </a:lnSpc>
            </a:pPr>
            <a:r>
              <a:rPr lang="en-US" sz="2400" dirty="0">
                <a:solidFill>
                  <a:schemeClr val="dk1"/>
                </a:solidFill>
                <a:latin typeface="Poppins" panose="00000500000000000000" pitchFamily="2" charset="0"/>
                <a:ea typeface="Century Gothic"/>
                <a:cs typeface="Poppins" panose="00000500000000000000" pitchFamily="2" charset="0"/>
                <a:sym typeface="Century Gothic"/>
              </a:rPr>
              <a:t>Architecture &amp; Condition’s</a:t>
            </a:r>
          </a:p>
          <a:p>
            <a:pPr lvl="0">
              <a:lnSpc>
                <a:spcPct val="150000"/>
              </a:lnSpc>
            </a:pPr>
            <a:r>
              <a:rPr lang="en-US" sz="2400" dirty="0">
                <a:solidFill>
                  <a:schemeClr val="dk1"/>
                </a:solidFill>
                <a:latin typeface="Poppins" panose="00000500000000000000" pitchFamily="2" charset="0"/>
                <a:ea typeface="Century Gothic"/>
                <a:cs typeface="Poppins" panose="00000500000000000000" pitchFamily="2" charset="0"/>
                <a:sym typeface="Century Gothic"/>
              </a:rPr>
              <a:t>On Home-Server</a:t>
            </a:r>
          </a:p>
        </p:txBody>
      </p:sp>
      <p:pic>
        <p:nvPicPr>
          <p:cNvPr id="6" name="Picture 5">
            <a:extLst>
              <a:ext uri="{FF2B5EF4-FFF2-40B4-BE49-F238E27FC236}">
                <a16:creationId xmlns:a16="http://schemas.microsoft.com/office/drawing/2014/main" id="{3E04B10D-4E32-4F03-9699-CEAC9D307968}"/>
              </a:ext>
            </a:extLst>
          </p:cNvPr>
          <p:cNvPicPr>
            <a:picLocks noChangeAspect="1"/>
          </p:cNvPicPr>
          <p:nvPr/>
        </p:nvPicPr>
        <p:blipFill>
          <a:blip r:embed="rId4"/>
          <a:stretch>
            <a:fillRect/>
          </a:stretch>
        </p:blipFill>
        <p:spPr>
          <a:xfrm>
            <a:off x="8698904" y="1542114"/>
            <a:ext cx="1229877" cy="1229877"/>
          </a:xfrm>
          <a:prstGeom prst="rect">
            <a:avLst/>
          </a:prstGeom>
        </p:spPr>
      </p:pic>
      <p:pic>
        <p:nvPicPr>
          <p:cNvPr id="19" name="Picture 18">
            <a:extLst>
              <a:ext uri="{FF2B5EF4-FFF2-40B4-BE49-F238E27FC236}">
                <a16:creationId xmlns:a16="http://schemas.microsoft.com/office/drawing/2014/main" id="{980A5E67-4F59-47CA-806B-024497C5616B}"/>
              </a:ext>
            </a:extLst>
          </p:cNvPr>
          <p:cNvPicPr>
            <a:picLocks noChangeAspect="1"/>
          </p:cNvPicPr>
          <p:nvPr/>
        </p:nvPicPr>
        <p:blipFill>
          <a:blip r:embed="rId4"/>
          <a:stretch>
            <a:fillRect/>
          </a:stretch>
        </p:blipFill>
        <p:spPr>
          <a:xfrm>
            <a:off x="8765753" y="3289676"/>
            <a:ext cx="1163028" cy="1163028"/>
          </a:xfrm>
          <a:prstGeom prst="rect">
            <a:avLst/>
          </a:prstGeom>
        </p:spPr>
      </p:pic>
      <p:pic>
        <p:nvPicPr>
          <p:cNvPr id="20" name="Picture 19">
            <a:extLst>
              <a:ext uri="{FF2B5EF4-FFF2-40B4-BE49-F238E27FC236}">
                <a16:creationId xmlns:a16="http://schemas.microsoft.com/office/drawing/2014/main" id="{6BEC8F92-BCFF-4EAB-924D-F50EEF534E3D}"/>
              </a:ext>
            </a:extLst>
          </p:cNvPr>
          <p:cNvPicPr>
            <a:picLocks noChangeAspect="1"/>
          </p:cNvPicPr>
          <p:nvPr/>
        </p:nvPicPr>
        <p:blipFill>
          <a:blip r:embed="rId4"/>
          <a:stretch>
            <a:fillRect/>
          </a:stretch>
        </p:blipFill>
        <p:spPr>
          <a:xfrm>
            <a:off x="8773209" y="4970389"/>
            <a:ext cx="1246187" cy="1246187"/>
          </a:xfrm>
          <a:prstGeom prst="rect">
            <a:avLst/>
          </a:prstGeom>
        </p:spPr>
      </p:pic>
      <p:pic>
        <p:nvPicPr>
          <p:cNvPr id="8" name="Picture 7">
            <a:extLst>
              <a:ext uri="{FF2B5EF4-FFF2-40B4-BE49-F238E27FC236}">
                <a16:creationId xmlns:a16="http://schemas.microsoft.com/office/drawing/2014/main" id="{3E116A16-C09E-4EC2-97FB-FDE8E2C1E700}"/>
              </a:ext>
            </a:extLst>
          </p:cNvPr>
          <p:cNvPicPr>
            <a:picLocks noChangeAspect="1"/>
          </p:cNvPicPr>
          <p:nvPr/>
        </p:nvPicPr>
        <p:blipFill>
          <a:blip r:embed="rId5"/>
          <a:stretch>
            <a:fillRect/>
          </a:stretch>
        </p:blipFill>
        <p:spPr>
          <a:xfrm>
            <a:off x="4958896" y="1579386"/>
            <a:ext cx="1297303" cy="1297303"/>
          </a:xfrm>
          <a:prstGeom prst="rect">
            <a:avLst/>
          </a:prstGeom>
        </p:spPr>
      </p:pic>
      <p:pic>
        <p:nvPicPr>
          <p:cNvPr id="10" name="Picture 9">
            <a:extLst>
              <a:ext uri="{FF2B5EF4-FFF2-40B4-BE49-F238E27FC236}">
                <a16:creationId xmlns:a16="http://schemas.microsoft.com/office/drawing/2014/main" id="{64DD7359-A6A6-4401-887A-0E1B1D90C094}"/>
              </a:ext>
            </a:extLst>
          </p:cNvPr>
          <p:cNvPicPr>
            <a:picLocks noChangeAspect="1"/>
          </p:cNvPicPr>
          <p:nvPr/>
        </p:nvPicPr>
        <p:blipFill>
          <a:blip r:embed="rId6"/>
          <a:stretch>
            <a:fillRect/>
          </a:stretch>
        </p:blipFill>
        <p:spPr>
          <a:xfrm>
            <a:off x="1422107" y="1542114"/>
            <a:ext cx="1298281" cy="1298281"/>
          </a:xfrm>
          <a:prstGeom prst="rect">
            <a:avLst/>
          </a:prstGeom>
        </p:spPr>
      </p:pic>
      <p:pic>
        <p:nvPicPr>
          <p:cNvPr id="27" name="Picture 26">
            <a:extLst>
              <a:ext uri="{FF2B5EF4-FFF2-40B4-BE49-F238E27FC236}">
                <a16:creationId xmlns:a16="http://schemas.microsoft.com/office/drawing/2014/main" id="{61CDA2DA-79A3-4155-845A-D0F9E498B247}"/>
              </a:ext>
            </a:extLst>
          </p:cNvPr>
          <p:cNvPicPr>
            <a:picLocks noChangeAspect="1"/>
          </p:cNvPicPr>
          <p:nvPr/>
        </p:nvPicPr>
        <p:blipFill>
          <a:blip r:embed="rId5"/>
          <a:stretch>
            <a:fillRect/>
          </a:stretch>
        </p:blipFill>
        <p:spPr>
          <a:xfrm>
            <a:off x="4974523" y="3289676"/>
            <a:ext cx="1297303" cy="1297303"/>
          </a:xfrm>
          <a:prstGeom prst="rect">
            <a:avLst/>
          </a:prstGeom>
        </p:spPr>
      </p:pic>
      <p:cxnSp>
        <p:nvCxnSpPr>
          <p:cNvPr id="48" name="Straight Arrow Connector 47">
            <a:extLst>
              <a:ext uri="{FF2B5EF4-FFF2-40B4-BE49-F238E27FC236}">
                <a16:creationId xmlns:a16="http://schemas.microsoft.com/office/drawing/2014/main" id="{B8FE3F35-D255-49A3-B99B-E3CB51A3DA07}"/>
              </a:ext>
            </a:extLst>
          </p:cNvPr>
          <p:cNvCxnSpPr>
            <a:cxnSpLocks/>
          </p:cNvCxnSpPr>
          <p:nvPr/>
        </p:nvCxnSpPr>
        <p:spPr>
          <a:xfrm flipH="1">
            <a:off x="3399258" y="4093989"/>
            <a:ext cx="95596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2" name="TextBox 31">
            <a:extLst>
              <a:ext uri="{FF2B5EF4-FFF2-40B4-BE49-F238E27FC236}">
                <a16:creationId xmlns:a16="http://schemas.microsoft.com/office/drawing/2014/main" id="{B44495CC-BF90-46E4-BF46-5188D5339D39}"/>
              </a:ext>
            </a:extLst>
          </p:cNvPr>
          <p:cNvSpPr txBox="1"/>
          <p:nvPr/>
        </p:nvSpPr>
        <p:spPr>
          <a:xfrm>
            <a:off x="1702116" y="1031389"/>
            <a:ext cx="857927"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User</a:t>
            </a:r>
            <a:endParaRPr lang="en-IN" sz="2400" dirty="0">
              <a:latin typeface="Poppins" panose="00000500000000000000" pitchFamily="2" charset="0"/>
              <a:cs typeface="Poppins" panose="00000500000000000000" pitchFamily="2" charset="0"/>
            </a:endParaRPr>
          </a:p>
        </p:txBody>
      </p:sp>
      <p:sp>
        <p:nvSpPr>
          <p:cNvPr id="53" name="TextBox 52">
            <a:extLst>
              <a:ext uri="{FF2B5EF4-FFF2-40B4-BE49-F238E27FC236}">
                <a16:creationId xmlns:a16="http://schemas.microsoft.com/office/drawing/2014/main" id="{FF7CB138-43F0-4499-B6C2-9D7577E3F5F4}"/>
              </a:ext>
            </a:extLst>
          </p:cNvPr>
          <p:cNvSpPr txBox="1"/>
          <p:nvPr/>
        </p:nvSpPr>
        <p:spPr>
          <a:xfrm>
            <a:off x="5011545" y="1028525"/>
            <a:ext cx="1343638"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Varnish</a:t>
            </a:r>
            <a:endParaRPr lang="en-IN" sz="2400" dirty="0">
              <a:latin typeface="Poppins" panose="00000500000000000000" pitchFamily="2" charset="0"/>
              <a:cs typeface="Poppins" panose="00000500000000000000" pitchFamily="2" charset="0"/>
            </a:endParaRPr>
          </a:p>
        </p:txBody>
      </p:sp>
      <p:sp>
        <p:nvSpPr>
          <p:cNvPr id="54" name="TextBox 53">
            <a:extLst>
              <a:ext uri="{FF2B5EF4-FFF2-40B4-BE49-F238E27FC236}">
                <a16:creationId xmlns:a16="http://schemas.microsoft.com/office/drawing/2014/main" id="{48ADEF76-049F-4668-BEE4-DF9445D68524}"/>
              </a:ext>
            </a:extLst>
          </p:cNvPr>
          <p:cNvSpPr txBox="1"/>
          <p:nvPr/>
        </p:nvSpPr>
        <p:spPr>
          <a:xfrm>
            <a:off x="8728135" y="1008310"/>
            <a:ext cx="1156086"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Server</a:t>
            </a:r>
            <a:endParaRPr lang="en-IN" sz="2400" dirty="0">
              <a:latin typeface="Poppins" panose="00000500000000000000" pitchFamily="2" charset="0"/>
              <a:cs typeface="Poppins" panose="00000500000000000000" pitchFamily="2" charset="0"/>
            </a:endParaRPr>
          </a:p>
        </p:txBody>
      </p:sp>
      <p:sp>
        <p:nvSpPr>
          <p:cNvPr id="33" name="TextBox 32">
            <a:extLst>
              <a:ext uri="{FF2B5EF4-FFF2-40B4-BE49-F238E27FC236}">
                <a16:creationId xmlns:a16="http://schemas.microsoft.com/office/drawing/2014/main" id="{21837615-3A4A-4EED-8A06-0D82E8ED8EAB}"/>
              </a:ext>
            </a:extLst>
          </p:cNvPr>
          <p:cNvSpPr txBox="1"/>
          <p:nvPr/>
        </p:nvSpPr>
        <p:spPr>
          <a:xfrm>
            <a:off x="3460120" y="1305253"/>
            <a:ext cx="1135247" cy="461665"/>
          </a:xfrm>
          <a:prstGeom prst="rect">
            <a:avLst/>
          </a:prstGeom>
          <a:noFill/>
        </p:spPr>
        <p:txBody>
          <a:bodyPr wrap="none" rtlCol="0">
            <a:spAutoFit/>
          </a:bodyPr>
          <a:lstStyle/>
          <a:p>
            <a:r>
              <a:rPr lang="en-US" sz="1800" dirty="0">
                <a:latin typeface="Poppins" panose="00000500000000000000" pitchFamily="2" charset="0"/>
                <a:cs typeface="Poppins" panose="00000500000000000000" pitchFamily="2" charset="0"/>
              </a:rPr>
              <a:t> </a:t>
            </a:r>
            <a:r>
              <a:rPr lang="en-US" sz="2400" dirty="0">
                <a:latin typeface="Poppins" panose="00000500000000000000" pitchFamily="2" charset="0"/>
                <a:cs typeface="Poppins" panose="00000500000000000000" pitchFamily="2" charset="0"/>
              </a:rPr>
              <a:t>24hrs.</a:t>
            </a:r>
            <a:endParaRPr lang="en-IN" sz="1800" dirty="0">
              <a:latin typeface="Poppins" panose="00000500000000000000" pitchFamily="2" charset="0"/>
              <a:cs typeface="Poppins" panose="00000500000000000000" pitchFamily="2" charset="0"/>
            </a:endParaRPr>
          </a:p>
        </p:txBody>
      </p:sp>
      <p:sp>
        <p:nvSpPr>
          <p:cNvPr id="56" name="TextBox 55">
            <a:extLst>
              <a:ext uri="{FF2B5EF4-FFF2-40B4-BE49-F238E27FC236}">
                <a16:creationId xmlns:a16="http://schemas.microsoft.com/office/drawing/2014/main" id="{302AE205-89A5-46FB-B00E-6684065DF74A}"/>
              </a:ext>
            </a:extLst>
          </p:cNvPr>
          <p:cNvSpPr txBox="1"/>
          <p:nvPr/>
        </p:nvSpPr>
        <p:spPr>
          <a:xfrm>
            <a:off x="3101150" y="3010206"/>
            <a:ext cx="2302233"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24hr. -1month</a:t>
            </a:r>
            <a:endParaRPr lang="en-IN" sz="2400" dirty="0">
              <a:latin typeface="Poppins" panose="00000500000000000000" pitchFamily="2" charset="0"/>
              <a:cs typeface="Poppins" panose="00000500000000000000" pitchFamily="2" charset="0"/>
            </a:endParaRPr>
          </a:p>
        </p:txBody>
      </p:sp>
      <p:sp>
        <p:nvSpPr>
          <p:cNvPr id="57" name="TextBox 56">
            <a:extLst>
              <a:ext uri="{FF2B5EF4-FFF2-40B4-BE49-F238E27FC236}">
                <a16:creationId xmlns:a16="http://schemas.microsoft.com/office/drawing/2014/main" id="{9A0AE862-F8FF-40BB-866D-4115DC42C092}"/>
              </a:ext>
            </a:extLst>
          </p:cNvPr>
          <p:cNvSpPr txBox="1"/>
          <p:nvPr/>
        </p:nvSpPr>
        <p:spPr>
          <a:xfrm>
            <a:off x="2670119" y="4726437"/>
            <a:ext cx="2105063"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        &gt;1 month</a:t>
            </a:r>
            <a:endParaRPr lang="en-IN" sz="2400" dirty="0">
              <a:latin typeface="Poppins" panose="00000500000000000000" pitchFamily="2" charset="0"/>
              <a:cs typeface="Poppins" panose="00000500000000000000" pitchFamily="2" charset="0"/>
            </a:endParaRPr>
          </a:p>
        </p:txBody>
      </p:sp>
      <p:cxnSp>
        <p:nvCxnSpPr>
          <p:cNvPr id="41" name="Straight Arrow Connector 40">
            <a:extLst>
              <a:ext uri="{FF2B5EF4-FFF2-40B4-BE49-F238E27FC236}">
                <a16:creationId xmlns:a16="http://schemas.microsoft.com/office/drawing/2014/main" id="{5EE6B088-819C-46DA-A61C-89C74511524E}"/>
              </a:ext>
            </a:extLst>
          </p:cNvPr>
          <p:cNvCxnSpPr>
            <a:cxnSpLocks/>
          </p:cNvCxnSpPr>
          <p:nvPr/>
        </p:nvCxnSpPr>
        <p:spPr>
          <a:xfrm>
            <a:off x="3460120" y="3700702"/>
            <a:ext cx="99126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11" name="Picture 10">
            <a:extLst>
              <a:ext uri="{FF2B5EF4-FFF2-40B4-BE49-F238E27FC236}">
                <a16:creationId xmlns:a16="http://schemas.microsoft.com/office/drawing/2014/main" id="{39BA9140-5CFF-4A30-B70C-8B95662B6333}"/>
              </a:ext>
            </a:extLst>
          </p:cNvPr>
          <p:cNvPicPr>
            <a:picLocks noChangeAspect="1"/>
          </p:cNvPicPr>
          <p:nvPr/>
        </p:nvPicPr>
        <p:blipFill>
          <a:blip r:embed="rId7"/>
          <a:stretch>
            <a:fillRect/>
          </a:stretch>
        </p:blipFill>
        <p:spPr>
          <a:xfrm>
            <a:off x="6948998" y="3422314"/>
            <a:ext cx="897751" cy="897751"/>
          </a:xfrm>
          <a:prstGeom prst="rect">
            <a:avLst/>
          </a:prstGeom>
        </p:spPr>
      </p:pic>
      <p:pic>
        <p:nvPicPr>
          <p:cNvPr id="16" name="Picture 15">
            <a:extLst>
              <a:ext uri="{FF2B5EF4-FFF2-40B4-BE49-F238E27FC236}">
                <a16:creationId xmlns:a16="http://schemas.microsoft.com/office/drawing/2014/main" id="{0701A22A-B59B-4A9D-BABC-3FE89A01A4E5}"/>
              </a:ext>
            </a:extLst>
          </p:cNvPr>
          <p:cNvPicPr>
            <a:picLocks noChangeAspect="1"/>
          </p:cNvPicPr>
          <p:nvPr/>
        </p:nvPicPr>
        <p:blipFill>
          <a:blip r:embed="rId8"/>
          <a:stretch>
            <a:fillRect/>
          </a:stretch>
        </p:blipFill>
        <p:spPr>
          <a:xfrm>
            <a:off x="5035178" y="4970389"/>
            <a:ext cx="1363173" cy="1363173"/>
          </a:xfrm>
          <a:prstGeom prst="rect">
            <a:avLst/>
          </a:prstGeom>
        </p:spPr>
      </p:pic>
      <p:pic>
        <p:nvPicPr>
          <p:cNvPr id="23" name="Picture 22">
            <a:extLst>
              <a:ext uri="{FF2B5EF4-FFF2-40B4-BE49-F238E27FC236}">
                <a16:creationId xmlns:a16="http://schemas.microsoft.com/office/drawing/2014/main" id="{C8AA6B9B-2576-4824-8A35-F9D24DAE04EE}"/>
              </a:ext>
            </a:extLst>
          </p:cNvPr>
          <p:cNvPicPr>
            <a:picLocks noChangeAspect="1"/>
          </p:cNvPicPr>
          <p:nvPr/>
        </p:nvPicPr>
        <p:blipFill>
          <a:blip r:embed="rId9"/>
          <a:stretch>
            <a:fillRect/>
          </a:stretch>
        </p:blipFill>
        <p:spPr>
          <a:xfrm>
            <a:off x="7092036" y="5127912"/>
            <a:ext cx="800922" cy="800922"/>
          </a:xfrm>
          <a:prstGeom prst="rect">
            <a:avLst/>
          </a:prstGeom>
        </p:spPr>
      </p:pic>
      <p:cxnSp>
        <p:nvCxnSpPr>
          <p:cNvPr id="50" name="Straight Arrow Connector 49">
            <a:extLst>
              <a:ext uri="{FF2B5EF4-FFF2-40B4-BE49-F238E27FC236}">
                <a16:creationId xmlns:a16="http://schemas.microsoft.com/office/drawing/2014/main" id="{83134D9F-2F78-4777-A8EF-F8EF99C1A1C3}"/>
              </a:ext>
            </a:extLst>
          </p:cNvPr>
          <p:cNvCxnSpPr>
            <a:cxnSpLocks/>
          </p:cNvCxnSpPr>
          <p:nvPr/>
        </p:nvCxnSpPr>
        <p:spPr>
          <a:xfrm>
            <a:off x="2903434" y="5334167"/>
            <a:ext cx="579547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1" name="Straight Arrow Connector 50">
            <a:extLst>
              <a:ext uri="{FF2B5EF4-FFF2-40B4-BE49-F238E27FC236}">
                <a16:creationId xmlns:a16="http://schemas.microsoft.com/office/drawing/2014/main" id="{BD604B73-ADE8-4D70-AE5B-C43AB45AB81E}"/>
              </a:ext>
            </a:extLst>
          </p:cNvPr>
          <p:cNvCxnSpPr>
            <a:cxnSpLocks/>
          </p:cNvCxnSpPr>
          <p:nvPr/>
        </p:nvCxnSpPr>
        <p:spPr>
          <a:xfrm flipH="1">
            <a:off x="2903435" y="5727620"/>
            <a:ext cx="579546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34" name="Picture 33">
            <a:extLst>
              <a:ext uri="{FF2B5EF4-FFF2-40B4-BE49-F238E27FC236}">
                <a16:creationId xmlns:a16="http://schemas.microsoft.com/office/drawing/2014/main" id="{3D5D4A0A-43EB-4F53-BFE8-BCEA5A0C5133}"/>
              </a:ext>
            </a:extLst>
          </p:cNvPr>
          <p:cNvPicPr>
            <a:picLocks noChangeAspect="1"/>
          </p:cNvPicPr>
          <p:nvPr/>
        </p:nvPicPr>
        <p:blipFill>
          <a:blip r:embed="rId10"/>
          <a:stretch>
            <a:fillRect/>
          </a:stretch>
        </p:blipFill>
        <p:spPr>
          <a:xfrm>
            <a:off x="1466518" y="3227587"/>
            <a:ext cx="1154687" cy="1154687"/>
          </a:xfrm>
          <a:prstGeom prst="rect">
            <a:avLst/>
          </a:prstGeom>
        </p:spPr>
      </p:pic>
      <p:pic>
        <p:nvPicPr>
          <p:cNvPr id="36" name="Picture 35">
            <a:extLst>
              <a:ext uri="{FF2B5EF4-FFF2-40B4-BE49-F238E27FC236}">
                <a16:creationId xmlns:a16="http://schemas.microsoft.com/office/drawing/2014/main" id="{CB11785F-F7DC-4F3F-9C39-68CA3F562D00}"/>
              </a:ext>
            </a:extLst>
          </p:cNvPr>
          <p:cNvPicPr>
            <a:picLocks noChangeAspect="1"/>
          </p:cNvPicPr>
          <p:nvPr/>
        </p:nvPicPr>
        <p:blipFill>
          <a:blip r:embed="rId11"/>
          <a:stretch>
            <a:fillRect/>
          </a:stretch>
        </p:blipFill>
        <p:spPr>
          <a:xfrm>
            <a:off x="1466517" y="4883169"/>
            <a:ext cx="1298013" cy="1298013"/>
          </a:xfrm>
          <a:prstGeom prst="rect">
            <a:avLst/>
          </a:prstGeom>
        </p:spPr>
      </p:pic>
    </p:spTree>
    <p:extLst>
      <p:ext uri="{BB962C8B-B14F-4D97-AF65-F5344CB8AC3E}">
        <p14:creationId xmlns:p14="http://schemas.microsoft.com/office/powerpoint/2010/main" val="3007646206"/>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530614" y="6333564"/>
            <a:ext cx="11235561" cy="467873"/>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03" name="Shape 103"/>
          <p:cNvSpPr/>
          <p:nvPr/>
        </p:nvSpPr>
        <p:spPr>
          <a:xfrm>
            <a:off x="8666"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08" name="Shape 108"/>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Poppins" panose="00000500000000000000" pitchFamily="2" charset="0"/>
                <a:ea typeface="Century Gothic"/>
                <a:cs typeface="Poppins" panose="00000500000000000000" pitchFamily="2" charset="0"/>
                <a:sym typeface="Century Gothic"/>
              </a:rPr>
              <a:t>7</a:t>
            </a:r>
            <a:endParaRPr>
              <a:latin typeface="Poppins" panose="00000500000000000000" pitchFamily="2" charset="0"/>
              <a:cs typeface="Poppins" panose="00000500000000000000" pitchFamily="2" charset="0"/>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11" name="Shape 111"/>
          <p:cNvSpPr txBox="1"/>
          <p:nvPr/>
        </p:nvSpPr>
        <p:spPr>
          <a:xfrm>
            <a:off x="114023" y="246515"/>
            <a:ext cx="5388323"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dirty="0">
                <a:latin typeface="Poppins" panose="00000500000000000000" pitchFamily="2" charset="0"/>
                <a:ea typeface="Century Gothic"/>
                <a:cs typeface="Poppins" panose="00000500000000000000" pitchFamily="2" charset="0"/>
                <a:sym typeface="Century Gothic"/>
              </a:rPr>
              <a:t>Challenges &amp; Solutions</a:t>
            </a:r>
            <a:endParaRPr sz="3600" dirty="0">
              <a:latin typeface="Poppins" panose="00000500000000000000" pitchFamily="2" charset="0"/>
              <a:ea typeface="Century Gothic"/>
              <a:cs typeface="Poppins" panose="00000500000000000000" pitchFamily="2" charset="0"/>
              <a:sym typeface="Century Gothic"/>
            </a:endParaRPr>
          </a:p>
        </p:txBody>
      </p:sp>
      <p:pic>
        <p:nvPicPr>
          <p:cNvPr id="13" name="Picture 12">
            <a:extLst>
              <a:ext uri="{FF2B5EF4-FFF2-40B4-BE49-F238E27FC236}">
                <a16:creationId xmlns:a16="http://schemas.microsoft.com/office/drawing/2014/main" id="{0664EC79-E0F0-4EDC-9963-D32E975776D4}"/>
              </a:ext>
            </a:extLst>
          </p:cNvPr>
          <p:cNvPicPr>
            <a:picLocks noChangeAspect="1"/>
          </p:cNvPicPr>
          <p:nvPr/>
        </p:nvPicPr>
        <p:blipFill>
          <a:blip r:embed="rId4"/>
          <a:stretch>
            <a:fillRect/>
          </a:stretch>
        </p:blipFill>
        <p:spPr>
          <a:xfrm>
            <a:off x="5444074" y="2346693"/>
            <a:ext cx="1198790" cy="1198790"/>
          </a:xfrm>
          <a:prstGeom prst="rect">
            <a:avLst/>
          </a:prstGeom>
        </p:spPr>
      </p:pic>
      <p:pic>
        <p:nvPicPr>
          <p:cNvPr id="4" name="Picture 3">
            <a:extLst>
              <a:ext uri="{FF2B5EF4-FFF2-40B4-BE49-F238E27FC236}">
                <a16:creationId xmlns:a16="http://schemas.microsoft.com/office/drawing/2014/main" id="{21913FF4-C144-41E3-9F20-BE9F6712CE3C}"/>
              </a:ext>
            </a:extLst>
          </p:cNvPr>
          <p:cNvPicPr>
            <a:picLocks noChangeAspect="1"/>
          </p:cNvPicPr>
          <p:nvPr/>
        </p:nvPicPr>
        <p:blipFill>
          <a:blip r:embed="rId5"/>
          <a:stretch>
            <a:fillRect/>
          </a:stretch>
        </p:blipFill>
        <p:spPr>
          <a:xfrm>
            <a:off x="1555036" y="2131460"/>
            <a:ext cx="511995" cy="511995"/>
          </a:xfrm>
          <a:prstGeom prst="rect">
            <a:avLst/>
          </a:prstGeom>
        </p:spPr>
      </p:pic>
      <p:pic>
        <p:nvPicPr>
          <p:cNvPr id="6" name="Picture 5">
            <a:extLst>
              <a:ext uri="{FF2B5EF4-FFF2-40B4-BE49-F238E27FC236}">
                <a16:creationId xmlns:a16="http://schemas.microsoft.com/office/drawing/2014/main" id="{CC7522CD-EE83-4EE7-AFF9-72F56BD3DA12}"/>
              </a:ext>
            </a:extLst>
          </p:cNvPr>
          <p:cNvPicPr>
            <a:picLocks noChangeAspect="1"/>
          </p:cNvPicPr>
          <p:nvPr/>
        </p:nvPicPr>
        <p:blipFill>
          <a:blip r:embed="rId6"/>
          <a:stretch>
            <a:fillRect/>
          </a:stretch>
        </p:blipFill>
        <p:spPr>
          <a:xfrm>
            <a:off x="1460347" y="5073325"/>
            <a:ext cx="616275" cy="616275"/>
          </a:xfrm>
          <a:prstGeom prst="rect">
            <a:avLst/>
          </a:prstGeom>
        </p:spPr>
      </p:pic>
      <p:pic>
        <p:nvPicPr>
          <p:cNvPr id="8" name="Picture 7">
            <a:extLst>
              <a:ext uri="{FF2B5EF4-FFF2-40B4-BE49-F238E27FC236}">
                <a16:creationId xmlns:a16="http://schemas.microsoft.com/office/drawing/2014/main" id="{2C6AB5B0-961F-481A-B7B0-E99402CD6AD2}"/>
              </a:ext>
            </a:extLst>
          </p:cNvPr>
          <p:cNvPicPr>
            <a:picLocks noChangeAspect="1"/>
          </p:cNvPicPr>
          <p:nvPr/>
        </p:nvPicPr>
        <p:blipFill>
          <a:blip r:embed="rId7"/>
          <a:stretch>
            <a:fillRect/>
          </a:stretch>
        </p:blipFill>
        <p:spPr>
          <a:xfrm>
            <a:off x="1541764" y="3344271"/>
            <a:ext cx="525267" cy="525267"/>
          </a:xfrm>
          <a:prstGeom prst="rect">
            <a:avLst/>
          </a:prstGeom>
        </p:spPr>
      </p:pic>
      <p:pic>
        <p:nvPicPr>
          <p:cNvPr id="22" name="Picture 21">
            <a:extLst>
              <a:ext uri="{FF2B5EF4-FFF2-40B4-BE49-F238E27FC236}">
                <a16:creationId xmlns:a16="http://schemas.microsoft.com/office/drawing/2014/main" id="{E2A8ACD7-FB13-4350-B6D7-FC967572E25B}"/>
              </a:ext>
            </a:extLst>
          </p:cNvPr>
          <p:cNvPicPr>
            <a:picLocks noChangeAspect="1"/>
          </p:cNvPicPr>
          <p:nvPr/>
        </p:nvPicPr>
        <p:blipFill>
          <a:blip r:embed="rId8"/>
          <a:stretch>
            <a:fillRect/>
          </a:stretch>
        </p:blipFill>
        <p:spPr>
          <a:xfrm>
            <a:off x="2206242" y="1854157"/>
            <a:ext cx="1045099" cy="1045099"/>
          </a:xfrm>
          <a:prstGeom prst="rect">
            <a:avLst/>
          </a:prstGeom>
        </p:spPr>
      </p:pic>
      <p:pic>
        <p:nvPicPr>
          <p:cNvPr id="27" name="Picture 26">
            <a:extLst>
              <a:ext uri="{FF2B5EF4-FFF2-40B4-BE49-F238E27FC236}">
                <a16:creationId xmlns:a16="http://schemas.microsoft.com/office/drawing/2014/main" id="{FA1E0157-003D-4C54-8D71-7AEFEB08C02B}"/>
              </a:ext>
            </a:extLst>
          </p:cNvPr>
          <p:cNvPicPr>
            <a:picLocks noChangeAspect="1"/>
          </p:cNvPicPr>
          <p:nvPr/>
        </p:nvPicPr>
        <p:blipFill>
          <a:blip r:embed="rId9"/>
          <a:stretch>
            <a:fillRect/>
          </a:stretch>
        </p:blipFill>
        <p:spPr>
          <a:xfrm>
            <a:off x="9346547" y="3160684"/>
            <a:ext cx="1229877" cy="1229877"/>
          </a:xfrm>
          <a:prstGeom prst="rect">
            <a:avLst/>
          </a:prstGeom>
        </p:spPr>
      </p:pic>
      <p:pic>
        <p:nvPicPr>
          <p:cNvPr id="29" name="Picture 28">
            <a:extLst>
              <a:ext uri="{FF2B5EF4-FFF2-40B4-BE49-F238E27FC236}">
                <a16:creationId xmlns:a16="http://schemas.microsoft.com/office/drawing/2014/main" id="{B5A22C26-9274-4893-9BF2-4215D2E75708}"/>
              </a:ext>
            </a:extLst>
          </p:cNvPr>
          <p:cNvPicPr>
            <a:picLocks noChangeAspect="1"/>
          </p:cNvPicPr>
          <p:nvPr/>
        </p:nvPicPr>
        <p:blipFill>
          <a:blip r:embed="rId4"/>
          <a:stretch>
            <a:fillRect/>
          </a:stretch>
        </p:blipFill>
        <p:spPr>
          <a:xfrm>
            <a:off x="5444074" y="4846537"/>
            <a:ext cx="1198790" cy="1198790"/>
          </a:xfrm>
          <a:prstGeom prst="rect">
            <a:avLst/>
          </a:prstGeom>
        </p:spPr>
      </p:pic>
      <p:pic>
        <p:nvPicPr>
          <p:cNvPr id="30" name="Picture 29">
            <a:extLst>
              <a:ext uri="{FF2B5EF4-FFF2-40B4-BE49-F238E27FC236}">
                <a16:creationId xmlns:a16="http://schemas.microsoft.com/office/drawing/2014/main" id="{48046BDF-FD63-4E69-AAB6-EE3B018F0B22}"/>
              </a:ext>
            </a:extLst>
          </p:cNvPr>
          <p:cNvPicPr>
            <a:picLocks noChangeAspect="1"/>
          </p:cNvPicPr>
          <p:nvPr/>
        </p:nvPicPr>
        <p:blipFill>
          <a:blip r:embed="rId7"/>
          <a:stretch>
            <a:fillRect/>
          </a:stretch>
        </p:blipFill>
        <p:spPr>
          <a:xfrm>
            <a:off x="5780835" y="2056392"/>
            <a:ext cx="525267" cy="525267"/>
          </a:xfrm>
          <a:prstGeom prst="rect">
            <a:avLst/>
          </a:prstGeom>
        </p:spPr>
      </p:pic>
      <p:pic>
        <p:nvPicPr>
          <p:cNvPr id="31" name="Picture 30">
            <a:extLst>
              <a:ext uri="{FF2B5EF4-FFF2-40B4-BE49-F238E27FC236}">
                <a16:creationId xmlns:a16="http://schemas.microsoft.com/office/drawing/2014/main" id="{BA4529D6-3F60-48A1-997E-447897854B88}"/>
              </a:ext>
            </a:extLst>
          </p:cNvPr>
          <p:cNvPicPr>
            <a:picLocks noChangeAspect="1"/>
          </p:cNvPicPr>
          <p:nvPr/>
        </p:nvPicPr>
        <p:blipFill>
          <a:blip r:embed="rId6"/>
          <a:stretch>
            <a:fillRect/>
          </a:stretch>
        </p:blipFill>
        <p:spPr>
          <a:xfrm>
            <a:off x="5796528" y="4494985"/>
            <a:ext cx="616275" cy="616275"/>
          </a:xfrm>
          <a:prstGeom prst="rect">
            <a:avLst/>
          </a:prstGeom>
        </p:spPr>
      </p:pic>
      <p:cxnSp>
        <p:nvCxnSpPr>
          <p:cNvPr id="56" name="Straight Arrow Connector 55">
            <a:extLst>
              <a:ext uri="{FF2B5EF4-FFF2-40B4-BE49-F238E27FC236}">
                <a16:creationId xmlns:a16="http://schemas.microsoft.com/office/drawing/2014/main" id="{36481374-9F3D-454C-9B63-01AF13F8BA96}"/>
              </a:ext>
            </a:extLst>
          </p:cNvPr>
          <p:cNvCxnSpPr>
            <a:cxnSpLocks/>
          </p:cNvCxnSpPr>
          <p:nvPr/>
        </p:nvCxnSpPr>
        <p:spPr>
          <a:xfrm>
            <a:off x="3942271" y="2812807"/>
            <a:ext cx="99126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7" name="Straight Arrow Connector 56">
            <a:extLst>
              <a:ext uri="{FF2B5EF4-FFF2-40B4-BE49-F238E27FC236}">
                <a16:creationId xmlns:a16="http://schemas.microsoft.com/office/drawing/2014/main" id="{3E49D11D-C410-4A8E-9E9B-178976154515}"/>
              </a:ext>
            </a:extLst>
          </p:cNvPr>
          <p:cNvCxnSpPr>
            <a:cxnSpLocks/>
          </p:cNvCxnSpPr>
          <p:nvPr/>
        </p:nvCxnSpPr>
        <p:spPr>
          <a:xfrm flipH="1">
            <a:off x="3894556" y="3106742"/>
            <a:ext cx="95596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8" name="Straight Arrow Connector 57">
            <a:extLst>
              <a:ext uri="{FF2B5EF4-FFF2-40B4-BE49-F238E27FC236}">
                <a16:creationId xmlns:a16="http://schemas.microsoft.com/office/drawing/2014/main" id="{0EE5FA2B-D4B3-4A4F-AAC6-1D9686DB2293}"/>
              </a:ext>
            </a:extLst>
          </p:cNvPr>
          <p:cNvCxnSpPr>
            <a:cxnSpLocks/>
          </p:cNvCxnSpPr>
          <p:nvPr/>
        </p:nvCxnSpPr>
        <p:spPr>
          <a:xfrm>
            <a:off x="3859260" y="5111260"/>
            <a:ext cx="99126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9" name="Straight Arrow Connector 58">
            <a:extLst>
              <a:ext uri="{FF2B5EF4-FFF2-40B4-BE49-F238E27FC236}">
                <a16:creationId xmlns:a16="http://schemas.microsoft.com/office/drawing/2014/main" id="{9B361D21-D821-4DBB-ACB8-CC9E1A0B05A5}"/>
              </a:ext>
            </a:extLst>
          </p:cNvPr>
          <p:cNvCxnSpPr>
            <a:cxnSpLocks/>
          </p:cNvCxnSpPr>
          <p:nvPr/>
        </p:nvCxnSpPr>
        <p:spPr>
          <a:xfrm flipH="1">
            <a:off x="3859260" y="5427620"/>
            <a:ext cx="95596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45" name="Picture 44">
            <a:extLst>
              <a:ext uri="{FF2B5EF4-FFF2-40B4-BE49-F238E27FC236}">
                <a16:creationId xmlns:a16="http://schemas.microsoft.com/office/drawing/2014/main" id="{64A7CD59-824D-44D0-9563-1290F477D29D}"/>
              </a:ext>
            </a:extLst>
          </p:cNvPr>
          <p:cNvPicPr>
            <a:picLocks noChangeAspect="1"/>
          </p:cNvPicPr>
          <p:nvPr/>
        </p:nvPicPr>
        <p:blipFill>
          <a:blip r:embed="rId10"/>
          <a:stretch>
            <a:fillRect/>
          </a:stretch>
        </p:blipFill>
        <p:spPr>
          <a:xfrm>
            <a:off x="7649838" y="3450134"/>
            <a:ext cx="768556" cy="768556"/>
          </a:xfrm>
          <a:prstGeom prst="rect">
            <a:avLst/>
          </a:prstGeom>
        </p:spPr>
      </p:pic>
      <p:sp>
        <p:nvSpPr>
          <p:cNvPr id="62" name="TextBox 61">
            <a:extLst>
              <a:ext uri="{FF2B5EF4-FFF2-40B4-BE49-F238E27FC236}">
                <a16:creationId xmlns:a16="http://schemas.microsoft.com/office/drawing/2014/main" id="{4F776B07-92A0-4E17-BD7A-46DD2E8F2218}"/>
              </a:ext>
            </a:extLst>
          </p:cNvPr>
          <p:cNvSpPr txBox="1"/>
          <p:nvPr/>
        </p:nvSpPr>
        <p:spPr>
          <a:xfrm>
            <a:off x="5413327" y="1318794"/>
            <a:ext cx="1343638"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Varnish</a:t>
            </a:r>
            <a:endParaRPr lang="en-IN" sz="2400" dirty="0">
              <a:latin typeface="Poppins" panose="00000500000000000000" pitchFamily="2" charset="0"/>
              <a:cs typeface="Poppins" panose="00000500000000000000" pitchFamily="2" charset="0"/>
            </a:endParaRPr>
          </a:p>
        </p:txBody>
      </p:sp>
      <p:sp>
        <p:nvSpPr>
          <p:cNvPr id="63" name="TextBox 62">
            <a:extLst>
              <a:ext uri="{FF2B5EF4-FFF2-40B4-BE49-F238E27FC236}">
                <a16:creationId xmlns:a16="http://schemas.microsoft.com/office/drawing/2014/main" id="{70798023-740C-4DC6-A460-0EE8866A4B2E}"/>
              </a:ext>
            </a:extLst>
          </p:cNvPr>
          <p:cNvSpPr txBox="1"/>
          <p:nvPr/>
        </p:nvSpPr>
        <p:spPr>
          <a:xfrm>
            <a:off x="9346547" y="1318793"/>
            <a:ext cx="1156086"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Server</a:t>
            </a:r>
            <a:endParaRPr lang="en-IN" sz="2400" dirty="0">
              <a:latin typeface="Poppins" panose="00000500000000000000" pitchFamily="2" charset="0"/>
              <a:cs typeface="Poppins" panose="00000500000000000000" pitchFamily="2" charset="0"/>
            </a:endParaRPr>
          </a:p>
        </p:txBody>
      </p:sp>
      <p:sp>
        <p:nvSpPr>
          <p:cNvPr id="64" name="TextBox 63">
            <a:extLst>
              <a:ext uri="{FF2B5EF4-FFF2-40B4-BE49-F238E27FC236}">
                <a16:creationId xmlns:a16="http://schemas.microsoft.com/office/drawing/2014/main" id="{A28B4A1C-3877-4665-B52F-F56F5951D072}"/>
              </a:ext>
            </a:extLst>
          </p:cNvPr>
          <p:cNvSpPr txBox="1"/>
          <p:nvPr/>
        </p:nvSpPr>
        <p:spPr>
          <a:xfrm>
            <a:off x="2311715" y="1322397"/>
            <a:ext cx="857927"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User</a:t>
            </a:r>
            <a:endParaRPr lang="en-IN" sz="2400" dirty="0">
              <a:latin typeface="Poppins" panose="00000500000000000000" pitchFamily="2" charset="0"/>
              <a:cs typeface="Poppins" panose="00000500000000000000" pitchFamily="2" charset="0"/>
            </a:endParaRPr>
          </a:p>
        </p:txBody>
      </p:sp>
      <p:sp>
        <p:nvSpPr>
          <p:cNvPr id="32" name="Shape 111">
            <a:extLst>
              <a:ext uri="{FF2B5EF4-FFF2-40B4-BE49-F238E27FC236}">
                <a16:creationId xmlns:a16="http://schemas.microsoft.com/office/drawing/2014/main" id="{2818D0D3-BD3A-4C7F-B2EA-A6F758B1B3EB}"/>
              </a:ext>
            </a:extLst>
          </p:cNvPr>
          <p:cNvSpPr txBox="1"/>
          <p:nvPr/>
        </p:nvSpPr>
        <p:spPr>
          <a:xfrm>
            <a:off x="5502346" y="224783"/>
            <a:ext cx="530962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dirty="0">
                <a:solidFill>
                  <a:schemeClr val="bg1"/>
                </a:solidFill>
                <a:latin typeface="Poppins" panose="00000500000000000000" pitchFamily="2" charset="0"/>
                <a:ea typeface="Century Gothic"/>
                <a:cs typeface="Poppins" panose="00000500000000000000" pitchFamily="2" charset="0"/>
                <a:sym typeface="Century Gothic"/>
              </a:rPr>
              <a:t>Dynamic Data</a:t>
            </a:r>
            <a:endParaRPr sz="3600" dirty="0">
              <a:solidFill>
                <a:schemeClr val="bg1"/>
              </a:solidFill>
              <a:latin typeface="Poppins" panose="00000500000000000000" pitchFamily="2" charset="0"/>
              <a:ea typeface="Century Gothic"/>
              <a:cs typeface="Poppins" panose="00000500000000000000" pitchFamily="2" charset="0"/>
              <a:sym typeface="Century Gothic"/>
            </a:endParaRPr>
          </a:p>
        </p:txBody>
      </p:sp>
      <p:pic>
        <p:nvPicPr>
          <p:cNvPr id="33" name="Picture 32">
            <a:extLst>
              <a:ext uri="{FF2B5EF4-FFF2-40B4-BE49-F238E27FC236}">
                <a16:creationId xmlns:a16="http://schemas.microsoft.com/office/drawing/2014/main" id="{F1A68CB8-5650-440C-855B-74D7DC9949CF}"/>
              </a:ext>
            </a:extLst>
          </p:cNvPr>
          <p:cNvPicPr>
            <a:picLocks noChangeAspect="1"/>
          </p:cNvPicPr>
          <p:nvPr/>
        </p:nvPicPr>
        <p:blipFill>
          <a:blip r:embed="rId11"/>
          <a:stretch>
            <a:fillRect/>
          </a:stretch>
        </p:blipFill>
        <p:spPr>
          <a:xfrm>
            <a:off x="2147227" y="4799043"/>
            <a:ext cx="1045897" cy="1045897"/>
          </a:xfrm>
          <a:prstGeom prst="rect">
            <a:avLst/>
          </a:prstGeom>
        </p:spPr>
      </p:pic>
      <p:pic>
        <p:nvPicPr>
          <p:cNvPr id="3" name="Picture 2">
            <a:extLst>
              <a:ext uri="{FF2B5EF4-FFF2-40B4-BE49-F238E27FC236}">
                <a16:creationId xmlns:a16="http://schemas.microsoft.com/office/drawing/2014/main" id="{5DE143CD-4448-490E-9907-2FFC77DBE8CD}"/>
              </a:ext>
            </a:extLst>
          </p:cNvPr>
          <p:cNvPicPr>
            <a:picLocks noChangeAspect="1"/>
          </p:cNvPicPr>
          <p:nvPr/>
        </p:nvPicPr>
        <p:blipFill>
          <a:blip r:embed="rId12"/>
          <a:stretch>
            <a:fillRect/>
          </a:stretch>
        </p:blipFill>
        <p:spPr>
          <a:xfrm>
            <a:off x="2120851" y="3118247"/>
            <a:ext cx="1022976" cy="1022976"/>
          </a:xfrm>
          <a:prstGeom prst="rect">
            <a:avLst/>
          </a:prstGeom>
        </p:spPr>
      </p:pic>
    </p:spTree>
    <p:extLst>
      <p:ext uri="{BB962C8B-B14F-4D97-AF65-F5344CB8AC3E}">
        <p14:creationId xmlns:p14="http://schemas.microsoft.com/office/powerpoint/2010/main" val="507832393"/>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530614" y="6333564"/>
            <a:ext cx="11235561" cy="467873"/>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03" name="Shape 103"/>
          <p:cNvSpPr/>
          <p:nvPr/>
        </p:nvSpPr>
        <p:spPr>
          <a:xfrm>
            <a:off x="8666"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08" name="Shape 108"/>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Poppins" panose="00000500000000000000" pitchFamily="2" charset="0"/>
                <a:ea typeface="Century Gothic"/>
                <a:cs typeface="Poppins" panose="00000500000000000000" pitchFamily="2" charset="0"/>
                <a:sym typeface="Century Gothic"/>
              </a:rPr>
              <a:t>7</a:t>
            </a:r>
            <a:endParaRPr>
              <a:latin typeface="Poppins" panose="00000500000000000000" pitchFamily="2" charset="0"/>
              <a:cs typeface="Poppins" panose="00000500000000000000" pitchFamily="2" charset="0"/>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11" name="Shape 111"/>
          <p:cNvSpPr txBox="1"/>
          <p:nvPr/>
        </p:nvSpPr>
        <p:spPr>
          <a:xfrm>
            <a:off x="114023" y="246515"/>
            <a:ext cx="5527122"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dirty="0">
                <a:latin typeface="Poppins" panose="00000500000000000000" pitchFamily="2" charset="0"/>
                <a:ea typeface="Century Gothic"/>
                <a:cs typeface="Poppins" panose="00000500000000000000" pitchFamily="2" charset="0"/>
                <a:sym typeface="Century Gothic"/>
              </a:rPr>
              <a:t>Challenges &amp; Solutions</a:t>
            </a:r>
            <a:endParaRPr sz="3600" dirty="0">
              <a:latin typeface="Poppins" panose="00000500000000000000" pitchFamily="2" charset="0"/>
              <a:ea typeface="Century Gothic"/>
              <a:cs typeface="Poppins" panose="00000500000000000000" pitchFamily="2" charset="0"/>
              <a:sym typeface="Century Gothic"/>
            </a:endParaRPr>
          </a:p>
        </p:txBody>
      </p:sp>
      <p:pic>
        <p:nvPicPr>
          <p:cNvPr id="7" name="Picture 6">
            <a:extLst>
              <a:ext uri="{FF2B5EF4-FFF2-40B4-BE49-F238E27FC236}">
                <a16:creationId xmlns:a16="http://schemas.microsoft.com/office/drawing/2014/main" id="{88083CC1-CE9E-445E-A531-10149934C9C7}"/>
              </a:ext>
            </a:extLst>
          </p:cNvPr>
          <p:cNvPicPr>
            <a:picLocks noChangeAspect="1"/>
          </p:cNvPicPr>
          <p:nvPr/>
        </p:nvPicPr>
        <p:blipFill>
          <a:blip r:embed="rId4"/>
          <a:stretch>
            <a:fillRect/>
          </a:stretch>
        </p:blipFill>
        <p:spPr>
          <a:xfrm>
            <a:off x="349624" y="2322134"/>
            <a:ext cx="1311088" cy="1311088"/>
          </a:xfrm>
          <a:prstGeom prst="rect">
            <a:avLst/>
          </a:prstGeom>
        </p:spPr>
      </p:pic>
      <p:pic>
        <p:nvPicPr>
          <p:cNvPr id="15" name="Picture 14">
            <a:extLst>
              <a:ext uri="{FF2B5EF4-FFF2-40B4-BE49-F238E27FC236}">
                <a16:creationId xmlns:a16="http://schemas.microsoft.com/office/drawing/2014/main" id="{77496A53-41C0-4CDC-803E-606E14958591}"/>
              </a:ext>
            </a:extLst>
          </p:cNvPr>
          <p:cNvPicPr>
            <a:picLocks noChangeAspect="1"/>
          </p:cNvPicPr>
          <p:nvPr/>
        </p:nvPicPr>
        <p:blipFill>
          <a:blip r:embed="rId5"/>
          <a:stretch>
            <a:fillRect/>
          </a:stretch>
        </p:blipFill>
        <p:spPr>
          <a:xfrm>
            <a:off x="4782643" y="2349269"/>
            <a:ext cx="1365751" cy="1365751"/>
          </a:xfrm>
          <a:prstGeom prst="rect">
            <a:avLst/>
          </a:prstGeom>
        </p:spPr>
      </p:pic>
      <p:pic>
        <p:nvPicPr>
          <p:cNvPr id="29" name="Picture 28">
            <a:extLst>
              <a:ext uri="{FF2B5EF4-FFF2-40B4-BE49-F238E27FC236}">
                <a16:creationId xmlns:a16="http://schemas.microsoft.com/office/drawing/2014/main" id="{97DD3564-6E93-4CAF-9985-640C30E11196}"/>
              </a:ext>
            </a:extLst>
          </p:cNvPr>
          <p:cNvPicPr>
            <a:picLocks noChangeAspect="1"/>
          </p:cNvPicPr>
          <p:nvPr/>
        </p:nvPicPr>
        <p:blipFill>
          <a:blip r:embed="rId5"/>
          <a:stretch>
            <a:fillRect/>
          </a:stretch>
        </p:blipFill>
        <p:spPr>
          <a:xfrm>
            <a:off x="4782643" y="4203638"/>
            <a:ext cx="1365751" cy="1365751"/>
          </a:xfrm>
          <a:prstGeom prst="rect">
            <a:avLst/>
          </a:prstGeom>
        </p:spPr>
      </p:pic>
      <p:pic>
        <p:nvPicPr>
          <p:cNvPr id="30" name="Picture 29">
            <a:extLst>
              <a:ext uri="{FF2B5EF4-FFF2-40B4-BE49-F238E27FC236}">
                <a16:creationId xmlns:a16="http://schemas.microsoft.com/office/drawing/2014/main" id="{E35D4599-B348-45F2-BE2D-D47C67D73EF3}"/>
              </a:ext>
            </a:extLst>
          </p:cNvPr>
          <p:cNvPicPr>
            <a:picLocks noChangeAspect="1"/>
          </p:cNvPicPr>
          <p:nvPr/>
        </p:nvPicPr>
        <p:blipFill>
          <a:blip r:embed="rId5"/>
          <a:stretch>
            <a:fillRect/>
          </a:stretch>
        </p:blipFill>
        <p:spPr>
          <a:xfrm>
            <a:off x="7516878" y="4203638"/>
            <a:ext cx="1365751" cy="1365751"/>
          </a:xfrm>
          <a:prstGeom prst="rect">
            <a:avLst/>
          </a:prstGeom>
        </p:spPr>
      </p:pic>
      <p:pic>
        <p:nvPicPr>
          <p:cNvPr id="32" name="Picture 31">
            <a:extLst>
              <a:ext uri="{FF2B5EF4-FFF2-40B4-BE49-F238E27FC236}">
                <a16:creationId xmlns:a16="http://schemas.microsoft.com/office/drawing/2014/main" id="{78256042-05A5-4455-9F45-A1BCC6129AE4}"/>
              </a:ext>
            </a:extLst>
          </p:cNvPr>
          <p:cNvPicPr>
            <a:picLocks noChangeAspect="1"/>
          </p:cNvPicPr>
          <p:nvPr/>
        </p:nvPicPr>
        <p:blipFill>
          <a:blip r:embed="rId6"/>
          <a:stretch>
            <a:fillRect/>
          </a:stretch>
        </p:blipFill>
        <p:spPr>
          <a:xfrm>
            <a:off x="10248380" y="4250658"/>
            <a:ext cx="1282680" cy="1282680"/>
          </a:xfrm>
          <a:prstGeom prst="rect">
            <a:avLst/>
          </a:prstGeom>
        </p:spPr>
      </p:pic>
      <p:sp>
        <p:nvSpPr>
          <p:cNvPr id="20" name="TextBox 19">
            <a:extLst>
              <a:ext uri="{FF2B5EF4-FFF2-40B4-BE49-F238E27FC236}">
                <a16:creationId xmlns:a16="http://schemas.microsoft.com/office/drawing/2014/main" id="{FC77B39B-2724-42C6-8758-53FE41A6A3F3}"/>
              </a:ext>
            </a:extLst>
          </p:cNvPr>
          <p:cNvSpPr txBox="1"/>
          <p:nvPr/>
        </p:nvSpPr>
        <p:spPr>
          <a:xfrm>
            <a:off x="697231" y="1895240"/>
            <a:ext cx="688009" cy="369332"/>
          </a:xfrm>
          <a:prstGeom prst="rect">
            <a:avLst/>
          </a:prstGeom>
          <a:noFill/>
        </p:spPr>
        <p:txBody>
          <a:bodyPr wrap="none" rtlCol="0">
            <a:spAutoFit/>
          </a:bodyPr>
          <a:lstStyle/>
          <a:p>
            <a:r>
              <a:rPr lang="en-US" sz="1800" dirty="0">
                <a:latin typeface="Poppins" panose="00000500000000000000" pitchFamily="2" charset="0"/>
                <a:cs typeface="Poppins" panose="00000500000000000000" pitchFamily="2" charset="0"/>
              </a:rPr>
              <a:t>User</a:t>
            </a:r>
          </a:p>
        </p:txBody>
      </p:sp>
      <p:sp>
        <p:nvSpPr>
          <p:cNvPr id="34" name="TextBox 33">
            <a:extLst>
              <a:ext uri="{FF2B5EF4-FFF2-40B4-BE49-F238E27FC236}">
                <a16:creationId xmlns:a16="http://schemas.microsoft.com/office/drawing/2014/main" id="{5865BF4F-1331-4E07-BD30-0FDB19591245}"/>
              </a:ext>
            </a:extLst>
          </p:cNvPr>
          <p:cNvSpPr txBox="1"/>
          <p:nvPr/>
        </p:nvSpPr>
        <p:spPr>
          <a:xfrm>
            <a:off x="2892807" y="1931032"/>
            <a:ext cx="603050" cy="369332"/>
          </a:xfrm>
          <a:prstGeom prst="rect">
            <a:avLst/>
          </a:prstGeom>
          <a:noFill/>
        </p:spPr>
        <p:txBody>
          <a:bodyPr wrap="none" rtlCol="0">
            <a:spAutoFit/>
          </a:bodyPr>
          <a:lstStyle/>
          <a:p>
            <a:r>
              <a:rPr lang="en-US" sz="1800" dirty="0">
                <a:latin typeface="Poppins" panose="00000500000000000000" pitchFamily="2" charset="0"/>
                <a:cs typeface="Poppins" panose="00000500000000000000" pitchFamily="2" charset="0"/>
              </a:rPr>
              <a:t>5XX</a:t>
            </a:r>
          </a:p>
        </p:txBody>
      </p:sp>
      <p:sp>
        <p:nvSpPr>
          <p:cNvPr id="35" name="TextBox 34">
            <a:extLst>
              <a:ext uri="{FF2B5EF4-FFF2-40B4-BE49-F238E27FC236}">
                <a16:creationId xmlns:a16="http://schemas.microsoft.com/office/drawing/2014/main" id="{362F4B80-3233-48CB-B811-8AEC33ED38EE}"/>
              </a:ext>
            </a:extLst>
          </p:cNvPr>
          <p:cNvSpPr txBox="1"/>
          <p:nvPr/>
        </p:nvSpPr>
        <p:spPr>
          <a:xfrm>
            <a:off x="4225508" y="1905094"/>
            <a:ext cx="3714478" cy="369332"/>
          </a:xfrm>
          <a:prstGeom prst="rect">
            <a:avLst/>
          </a:prstGeom>
          <a:noFill/>
        </p:spPr>
        <p:txBody>
          <a:bodyPr wrap="none" rtlCol="0">
            <a:spAutoFit/>
          </a:bodyPr>
          <a:lstStyle/>
          <a:p>
            <a:r>
              <a:rPr lang="en-US" sz="1800" dirty="0">
                <a:latin typeface="Poppins" panose="00000500000000000000" pitchFamily="2" charset="0"/>
                <a:cs typeface="Poppins" panose="00000500000000000000" pitchFamily="2" charset="0"/>
              </a:rPr>
              <a:t>3 Days old Cache(User Region)</a:t>
            </a:r>
          </a:p>
        </p:txBody>
      </p:sp>
      <p:sp>
        <p:nvSpPr>
          <p:cNvPr id="36" name="TextBox 35">
            <a:extLst>
              <a:ext uri="{FF2B5EF4-FFF2-40B4-BE49-F238E27FC236}">
                <a16:creationId xmlns:a16="http://schemas.microsoft.com/office/drawing/2014/main" id="{23D355AC-F12E-463E-97C0-1A6A9D91AF42}"/>
              </a:ext>
            </a:extLst>
          </p:cNvPr>
          <p:cNvSpPr txBox="1"/>
          <p:nvPr/>
        </p:nvSpPr>
        <p:spPr>
          <a:xfrm>
            <a:off x="4055589" y="5644232"/>
            <a:ext cx="4023858" cy="369332"/>
          </a:xfrm>
          <a:prstGeom prst="rect">
            <a:avLst/>
          </a:prstGeom>
          <a:noFill/>
        </p:spPr>
        <p:txBody>
          <a:bodyPr wrap="none" rtlCol="0">
            <a:spAutoFit/>
          </a:bodyPr>
          <a:lstStyle/>
          <a:p>
            <a:r>
              <a:rPr lang="en-US" sz="1800" dirty="0">
                <a:latin typeface="Poppins" panose="00000500000000000000" pitchFamily="2" charset="0"/>
                <a:cs typeface="Poppins" panose="00000500000000000000" pitchFamily="2" charset="0"/>
              </a:rPr>
              <a:t>Cache with any age(User Region)</a:t>
            </a:r>
          </a:p>
        </p:txBody>
      </p:sp>
      <p:sp>
        <p:nvSpPr>
          <p:cNvPr id="37" name="TextBox 36">
            <a:extLst>
              <a:ext uri="{FF2B5EF4-FFF2-40B4-BE49-F238E27FC236}">
                <a16:creationId xmlns:a16="http://schemas.microsoft.com/office/drawing/2014/main" id="{34540B3D-5E3D-4AEC-ACC1-BAB157436E21}"/>
              </a:ext>
            </a:extLst>
          </p:cNvPr>
          <p:cNvSpPr txBox="1"/>
          <p:nvPr/>
        </p:nvSpPr>
        <p:spPr>
          <a:xfrm>
            <a:off x="6640672" y="3700048"/>
            <a:ext cx="3954929" cy="369332"/>
          </a:xfrm>
          <a:prstGeom prst="rect">
            <a:avLst/>
          </a:prstGeom>
          <a:noFill/>
        </p:spPr>
        <p:txBody>
          <a:bodyPr wrap="none" rtlCol="0">
            <a:spAutoFit/>
          </a:bodyPr>
          <a:lstStyle/>
          <a:p>
            <a:r>
              <a:rPr lang="en-US" sz="1800" dirty="0">
                <a:latin typeface="Poppins" panose="00000500000000000000" pitchFamily="2" charset="0"/>
                <a:cs typeface="Poppins" panose="00000500000000000000" pitchFamily="2" charset="0"/>
              </a:rPr>
              <a:t>Cache with any age(any Region)</a:t>
            </a:r>
          </a:p>
        </p:txBody>
      </p:sp>
      <p:sp>
        <p:nvSpPr>
          <p:cNvPr id="38" name="TextBox 37">
            <a:extLst>
              <a:ext uri="{FF2B5EF4-FFF2-40B4-BE49-F238E27FC236}">
                <a16:creationId xmlns:a16="http://schemas.microsoft.com/office/drawing/2014/main" id="{0D5A2909-DDA4-4413-936F-F3074BD72A69}"/>
              </a:ext>
            </a:extLst>
          </p:cNvPr>
          <p:cNvSpPr txBox="1"/>
          <p:nvPr/>
        </p:nvSpPr>
        <p:spPr>
          <a:xfrm>
            <a:off x="10639407" y="3711333"/>
            <a:ext cx="561372" cy="369332"/>
          </a:xfrm>
          <a:prstGeom prst="rect">
            <a:avLst/>
          </a:prstGeom>
          <a:noFill/>
        </p:spPr>
        <p:txBody>
          <a:bodyPr wrap="none" rtlCol="0">
            <a:spAutoFit/>
          </a:bodyPr>
          <a:lstStyle/>
          <a:p>
            <a:r>
              <a:rPr lang="en-US" sz="1800" dirty="0">
                <a:latin typeface="Poppins" panose="00000500000000000000" pitchFamily="2" charset="0"/>
                <a:cs typeface="Poppins" panose="00000500000000000000" pitchFamily="2" charset="0"/>
              </a:rPr>
              <a:t>5xx</a:t>
            </a:r>
          </a:p>
        </p:txBody>
      </p:sp>
      <p:cxnSp>
        <p:nvCxnSpPr>
          <p:cNvPr id="24" name="Straight Arrow Connector 23">
            <a:extLst>
              <a:ext uri="{FF2B5EF4-FFF2-40B4-BE49-F238E27FC236}">
                <a16:creationId xmlns:a16="http://schemas.microsoft.com/office/drawing/2014/main" id="{C7CEBC98-83D6-4239-8270-22140D262300}"/>
              </a:ext>
            </a:extLst>
          </p:cNvPr>
          <p:cNvCxnSpPr>
            <a:cxnSpLocks/>
            <a:stCxn id="7" idx="3"/>
          </p:cNvCxnSpPr>
          <p:nvPr/>
        </p:nvCxnSpPr>
        <p:spPr>
          <a:xfrm>
            <a:off x="1660712" y="2977678"/>
            <a:ext cx="919625" cy="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7996120-B0E9-458C-BFC6-EAB44A48C9FD}"/>
              </a:ext>
            </a:extLst>
          </p:cNvPr>
          <p:cNvCxnSpPr/>
          <p:nvPr/>
        </p:nvCxnSpPr>
        <p:spPr>
          <a:xfrm>
            <a:off x="3863017" y="2996612"/>
            <a:ext cx="919625" cy="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7F257F6-90C4-454A-BDFE-D27F314D0649}"/>
              </a:ext>
            </a:extLst>
          </p:cNvPr>
          <p:cNvCxnSpPr>
            <a:stCxn id="15" idx="2"/>
            <a:endCxn id="29" idx="0"/>
          </p:cNvCxnSpPr>
          <p:nvPr/>
        </p:nvCxnSpPr>
        <p:spPr>
          <a:xfrm>
            <a:off x="5465519" y="3715020"/>
            <a:ext cx="0" cy="4886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4054467-01E8-4F4C-BD20-779B0FDFEA82}"/>
              </a:ext>
            </a:extLst>
          </p:cNvPr>
          <p:cNvCxnSpPr>
            <a:stCxn id="29" idx="3"/>
            <a:endCxn id="30" idx="1"/>
          </p:cNvCxnSpPr>
          <p:nvPr/>
        </p:nvCxnSpPr>
        <p:spPr>
          <a:xfrm>
            <a:off x="6148394" y="4886514"/>
            <a:ext cx="13684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9CC8E72-CA95-45E4-83F5-13B09F45805E}"/>
              </a:ext>
            </a:extLst>
          </p:cNvPr>
          <p:cNvCxnSpPr>
            <a:stCxn id="30" idx="3"/>
          </p:cNvCxnSpPr>
          <p:nvPr/>
        </p:nvCxnSpPr>
        <p:spPr>
          <a:xfrm flipV="1">
            <a:off x="8882629" y="4886513"/>
            <a:ext cx="136848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181A3ED0-6005-4DF4-B863-46EA18435904}"/>
              </a:ext>
            </a:extLst>
          </p:cNvPr>
          <p:cNvPicPr>
            <a:picLocks noChangeAspect="1"/>
          </p:cNvPicPr>
          <p:nvPr/>
        </p:nvPicPr>
        <p:blipFill>
          <a:blip r:embed="rId7"/>
          <a:stretch>
            <a:fillRect/>
          </a:stretch>
        </p:blipFill>
        <p:spPr>
          <a:xfrm>
            <a:off x="6146110" y="2749527"/>
            <a:ext cx="496847" cy="496847"/>
          </a:xfrm>
          <a:prstGeom prst="rect">
            <a:avLst/>
          </a:prstGeom>
        </p:spPr>
      </p:pic>
      <p:pic>
        <p:nvPicPr>
          <p:cNvPr id="54" name="Picture 53">
            <a:extLst>
              <a:ext uri="{FF2B5EF4-FFF2-40B4-BE49-F238E27FC236}">
                <a16:creationId xmlns:a16="http://schemas.microsoft.com/office/drawing/2014/main" id="{E3B1D508-D898-4445-9483-B200105772E7}"/>
              </a:ext>
            </a:extLst>
          </p:cNvPr>
          <p:cNvPicPr>
            <a:picLocks noChangeAspect="1"/>
          </p:cNvPicPr>
          <p:nvPr/>
        </p:nvPicPr>
        <p:blipFill>
          <a:blip r:embed="rId7"/>
          <a:stretch>
            <a:fillRect/>
          </a:stretch>
        </p:blipFill>
        <p:spPr>
          <a:xfrm>
            <a:off x="4225508" y="4638089"/>
            <a:ext cx="496847" cy="496847"/>
          </a:xfrm>
          <a:prstGeom prst="rect">
            <a:avLst/>
          </a:prstGeom>
        </p:spPr>
      </p:pic>
      <p:pic>
        <p:nvPicPr>
          <p:cNvPr id="55" name="Picture 54">
            <a:extLst>
              <a:ext uri="{FF2B5EF4-FFF2-40B4-BE49-F238E27FC236}">
                <a16:creationId xmlns:a16="http://schemas.microsoft.com/office/drawing/2014/main" id="{26FEA240-497D-4C38-858C-4BE6B375101E}"/>
              </a:ext>
            </a:extLst>
          </p:cNvPr>
          <p:cNvPicPr>
            <a:picLocks noChangeAspect="1"/>
          </p:cNvPicPr>
          <p:nvPr/>
        </p:nvPicPr>
        <p:blipFill>
          <a:blip r:embed="rId7"/>
          <a:stretch>
            <a:fillRect/>
          </a:stretch>
        </p:blipFill>
        <p:spPr>
          <a:xfrm>
            <a:off x="7951329" y="5477169"/>
            <a:ext cx="496847" cy="496847"/>
          </a:xfrm>
          <a:prstGeom prst="rect">
            <a:avLst/>
          </a:prstGeom>
        </p:spPr>
      </p:pic>
      <p:pic>
        <p:nvPicPr>
          <p:cNvPr id="45" name="Picture 44">
            <a:extLst>
              <a:ext uri="{FF2B5EF4-FFF2-40B4-BE49-F238E27FC236}">
                <a16:creationId xmlns:a16="http://schemas.microsoft.com/office/drawing/2014/main" id="{91802036-369A-4082-8CEB-2BCB88FD3051}"/>
              </a:ext>
            </a:extLst>
          </p:cNvPr>
          <p:cNvPicPr>
            <a:picLocks noChangeAspect="1"/>
          </p:cNvPicPr>
          <p:nvPr/>
        </p:nvPicPr>
        <p:blipFill>
          <a:blip r:embed="rId8"/>
          <a:stretch>
            <a:fillRect/>
          </a:stretch>
        </p:blipFill>
        <p:spPr>
          <a:xfrm>
            <a:off x="4722355" y="3636511"/>
            <a:ext cx="622990" cy="622990"/>
          </a:xfrm>
          <a:prstGeom prst="rect">
            <a:avLst/>
          </a:prstGeom>
        </p:spPr>
      </p:pic>
      <p:pic>
        <p:nvPicPr>
          <p:cNvPr id="58" name="Picture 57">
            <a:extLst>
              <a:ext uri="{FF2B5EF4-FFF2-40B4-BE49-F238E27FC236}">
                <a16:creationId xmlns:a16="http://schemas.microsoft.com/office/drawing/2014/main" id="{CC42A9B2-D28A-4EC0-94B3-C31A034D0D69}"/>
              </a:ext>
            </a:extLst>
          </p:cNvPr>
          <p:cNvPicPr>
            <a:picLocks noChangeAspect="1"/>
          </p:cNvPicPr>
          <p:nvPr/>
        </p:nvPicPr>
        <p:blipFill>
          <a:blip r:embed="rId8"/>
          <a:stretch>
            <a:fillRect/>
          </a:stretch>
        </p:blipFill>
        <p:spPr>
          <a:xfrm>
            <a:off x="6519774" y="4854179"/>
            <a:ext cx="622990" cy="622990"/>
          </a:xfrm>
          <a:prstGeom prst="rect">
            <a:avLst/>
          </a:prstGeom>
        </p:spPr>
      </p:pic>
      <p:pic>
        <p:nvPicPr>
          <p:cNvPr id="59" name="Picture 58">
            <a:extLst>
              <a:ext uri="{FF2B5EF4-FFF2-40B4-BE49-F238E27FC236}">
                <a16:creationId xmlns:a16="http://schemas.microsoft.com/office/drawing/2014/main" id="{6C10A6C6-0B25-4BA5-AEA6-3520242092EE}"/>
              </a:ext>
            </a:extLst>
          </p:cNvPr>
          <p:cNvPicPr>
            <a:picLocks noChangeAspect="1"/>
          </p:cNvPicPr>
          <p:nvPr/>
        </p:nvPicPr>
        <p:blipFill>
          <a:blip r:embed="rId8"/>
          <a:stretch>
            <a:fillRect/>
          </a:stretch>
        </p:blipFill>
        <p:spPr>
          <a:xfrm>
            <a:off x="9190937" y="4886512"/>
            <a:ext cx="622990" cy="622990"/>
          </a:xfrm>
          <a:prstGeom prst="rect">
            <a:avLst/>
          </a:prstGeom>
        </p:spPr>
      </p:pic>
      <p:pic>
        <p:nvPicPr>
          <p:cNvPr id="39" name="Picture 38">
            <a:extLst>
              <a:ext uri="{FF2B5EF4-FFF2-40B4-BE49-F238E27FC236}">
                <a16:creationId xmlns:a16="http://schemas.microsoft.com/office/drawing/2014/main" id="{DA9C78DA-7D15-4AB1-8BD1-E508E6E5336A}"/>
              </a:ext>
            </a:extLst>
          </p:cNvPr>
          <p:cNvPicPr>
            <a:picLocks noChangeAspect="1"/>
          </p:cNvPicPr>
          <p:nvPr/>
        </p:nvPicPr>
        <p:blipFill>
          <a:blip r:embed="rId9"/>
          <a:stretch>
            <a:fillRect/>
          </a:stretch>
        </p:blipFill>
        <p:spPr>
          <a:xfrm>
            <a:off x="2624336" y="2417887"/>
            <a:ext cx="1229877" cy="1229877"/>
          </a:xfrm>
          <a:prstGeom prst="rect">
            <a:avLst/>
          </a:prstGeom>
        </p:spPr>
      </p:pic>
      <p:sp>
        <p:nvSpPr>
          <p:cNvPr id="41" name="Shape 111">
            <a:extLst>
              <a:ext uri="{FF2B5EF4-FFF2-40B4-BE49-F238E27FC236}">
                <a16:creationId xmlns:a16="http://schemas.microsoft.com/office/drawing/2014/main" id="{EFC18116-9F35-4812-B67C-2E99A94F0E1C}"/>
              </a:ext>
            </a:extLst>
          </p:cNvPr>
          <p:cNvSpPr txBox="1"/>
          <p:nvPr/>
        </p:nvSpPr>
        <p:spPr>
          <a:xfrm>
            <a:off x="5502346" y="224783"/>
            <a:ext cx="530962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dirty="0">
                <a:solidFill>
                  <a:schemeClr val="bg1"/>
                </a:solidFill>
                <a:latin typeface="Poppins" panose="00000500000000000000" pitchFamily="2" charset="0"/>
                <a:ea typeface="Century Gothic"/>
                <a:cs typeface="Poppins" panose="00000500000000000000" pitchFamily="2" charset="0"/>
                <a:sym typeface="Century Gothic"/>
              </a:rPr>
              <a:t>5xx Handling</a:t>
            </a:r>
            <a:endParaRPr sz="3600" dirty="0">
              <a:solidFill>
                <a:schemeClr val="bg1"/>
              </a:solidFill>
              <a:latin typeface="Poppins" panose="00000500000000000000" pitchFamily="2" charset="0"/>
              <a:ea typeface="Century Gothic"/>
              <a:cs typeface="Poppins" panose="00000500000000000000" pitchFamily="2" charset="0"/>
              <a:sym typeface="Century Gothic"/>
            </a:endParaRPr>
          </a:p>
        </p:txBody>
      </p:sp>
    </p:spTree>
    <p:extLst>
      <p:ext uri="{BB962C8B-B14F-4D97-AF65-F5344CB8AC3E}">
        <p14:creationId xmlns:p14="http://schemas.microsoft.com/office/powerpoint/2010/main" val="2431856100"/>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530614" y="6333564"/>
            <a:ext cx="11235561" cy="467873"/>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03" name="Shape 103"/>
          <p:cNvSpPr/>
          <p:nvPr/>
        </p:nvSpPr>
        <p:spPr>
          <a:xfrm>
            <a:off x="8666"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08" name="Shape 108"/>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Poppins" panose="00000500000000000000" pitchFamily="2" charset="0"/>
                <a:ea typeface="Century Gothic"/>
                <a:cs typeface="Poppins" panose="00000500000000000000" pitchFamily="2" charset="0"/>
                <a:sym typeface="Century Gothic"/>
              </a:rPr>
              <a:t>7</a:t>
            </a:r>
            <a:endParaRPr>
              <a:latin typeface="Poppins" panose="00000500000000000000" pitchFamily="2" charset="0"/>
              <a:cs typeface="Poppins" panose="00000500000000000000" pitchFamily="2" charset="0"/>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Poppins" panose="00000500000000000000" pitchFamily="2" charset="0"/>
              <a:ea typeface="Calibri"/>
              <a:cs typeface="Poppins" panose="00000500000000000000" pitchFamily="2" charset="0"/>
              <a:sym typeface="Calibri"/>
            </a:endParaRPr>
          </a:p>
        </p:txBody>
      </p:sp>
      <p:sp>
        <p:nvSpPr>
          <p:cNvPr id="111" name="Shape 111"/>
          <p:cNvSpPr txBox="1"/>
          <p:nvPr/>
        </p:nvSpPr>
        <p:spPr>
          <a:xfrm>
            <a:off x="474960" y="261104"/>
            <a:ext cx="530962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2800" dirty="0">
                <a:latin typeface="Poppins" panose="00000500000000000000" pitchFamily="2" charset="0"/>
                <a:ea typeface="Century Gothic"/>
                <a:cs typeface="Poppins" panose="00000500000000000000" pitchFamily="2" charset="0"/>
                <a:sym typeface="Century Gothic"/>
              </a:rPr>
              <a:t>Impact of Varnish Cache</a:t>
            </a:r>
            <a:endParaRPr sz="2800" dirty="0">
              <a:latin typeface="Poppins" panose="00000500000000000000" pitchFamily="2" charset="0"/>
              <a:ea typeface="Century Gothic"/>
              <a:cs typeface="Poppins" panose="00000500000000000000" pitchFamily="2" charset="0"/>
              <a:sym typeface="Century Gothic"/>
            </a:endParaRPr>
          </a:p>
        </p:txBody>
      </p:sp>
      <p:pic>
        <p:nvPicPr>
          <p:cNvPr id="2" name="Picture 1">
            <a:extLst>
              <a:ext uri="{FF2B5EF4-FFF2-40B4-BE49-F238E27FC236}">
                <a16:creationId xmlns:a16="http://schemas.microsoft.com/office/drawing/2014/main" id="{C5AA47FF-038B-4421-A71D-9C952A6DC4A8}"/>
              </a:ext>
            </a:extLst>
          </p:cNvPr>
          <p:cNvPicPr>
            <a:picLocks noChangeAspect="1"/>
          </p:cNvPicPr>
          <p:nvPr/>
        </p:nvPicPr>
        <p:blipFill>
          <a:blip r:embed="rId4"/>
          <a:stretch>
            <a:fillRect/>
          </a:stretch>
        </p:blipFill>
        <p:spPr>
          <a:xfrm>
            <a:off x="619688" y="1168539"/>
            <a:ext cx="3752850" cy="5067300"/>
          </a:xfrm>
          <a:prstGeom prst="rect">
            <a:avLst/>
          </a:prstGeom>
        </p:spPr>
      </p:pic>
      <p:sp>
        <p:nvSpPr>
          <p:cNvPr id="3" name="TextBox 2">
            <a:extLst>
              <a:ext uri="{FF2B5EF4-FFF2-40B4-BE49-F238E27FC236}">
                <a16:creationId xmlns:a16="http://schemas.microsoft.com/office/drawing/2014/main" id="{E3590DF5-CD24-44B1-93DB-B345A6B5063D}"/>
              </a:ext>
            </a:extLst>
          </p:cNvPr>
          <p:cNvSpPr txBox="1"/>
          <p:nvPr/>
        </p:nvSpPr>
        <p:spPr>
          <a:xfrm>
            <a:off x="5784588" y="2645948"/>
            <a:ext cx="5787162" cy="646331"/>
          </a:xfrm>
          <a:prstGeom prst="rect">
            <a:avLst/>
          </a:prstGeom>
          <a:noFill/>
        </p:spPr>
        <p:txBody>
          <a:bodyPr wrap="none" rtlCol="0">
            <a:spAutoFit/>
          </a:bodyPr>
          <a:lstStyle/>
          <a:p>
            <a:r>
              <a:rPr lang="en-US" sz="3600" dirty="0">
                <a:latin typeface="Poppins" panose="00000500000000000000" pitchFamily="2" charset="0"/>
                <a:cs typeface="Poppins" panose="00000500000000000000" pitchFamily="2" charset="0"/>
              </a:rPr>
              <a:t>57% </a:t>
            </a:r>
            <a:r>
              <a:rPr lang="en-US" sz="2800" dirty="0">
                <a:latin typeface="Poppins" panose="00000500000000000000" pitchFamily="2" charset="0"/>
                <a:cs typeface="Poppins" panose="00000500000000000000" pitchFamily="2" charset="0"/>
              </a:rPr>
              <a:t>Decrease in </a:t>
            </a:r>
            <a:r>
              <a:rPr lang="en-US" sz="3200" b="1" dirty="0">
                <a:latin typeface="Poppins" panose="00000500000000000000" pitchFamily="2" charset="0"/>
                <a:cs typeface="Poppins" panose="00000500000000000000" pitchFamily="2" charset="0"/>
              </a:rPr>
              <a:t>Crawl Time </a:t>
            </a:r>
            <a:endParaRPr lang="en-IN" sz="3600" b="1" dirty="0">
              <a:latin typeface="Poppins" panose="00000500000000000000" pitchFamily="2" charset="0"/>
              <a:cs typeface="Poppins" panose="00000500000000000000" pitchFamily="2" charset="0"/>
            </a:endParaRPr>
          </a:p>
        </p:txBody>
      </p:sp>
      <p:sp>
        <p:nvSpPr>
          <p:cNvPr id="33" name="TextBox 32">
            <a:extLst>
              <a:ext uri="{FF2B5EF4-FFF2-40B4-BE49-F238E27FC236}">
                <a16:creationId xmlns:a16="http://schemas.microsoft.com/office/drawing/2014/main" id="{4BE15A5B-0DBA-4A82-96B4-C7CCF9E8DD74}"/>
              </a:ext>
            </a:extLst>
          </p:cNvPr>
          <p:cNvSpPr txBox="1"/>
          <p:nvPr/>
        </p:nvSpPr>
        <p:spPr>
          <a:xfrm>
            <a:off x="5784588" y="3390004"/>
            <a:ext cx="6181500" cy="646331"/>
          </a:xfrm>
          <a:prstGeom prst="rect">
            <a:avLst/>
          </a:prstGeom>
          <a:noFill/>
        </p:spPr>
        <p:txBody>
          <a:bodyPr wrap="none" rtlCol="0">
            <a:spAutoFit/>
          </a:bodyPr>
          <a:lstStyle/>
          <a:p>
            <a:r>
              <a:rPr lang="en-US" sz="3600" dirty="0">
                <a:latin typeface="Poppins" panose="00000500000000000000" pitchFamily="2" charset="0"/>
                <a:cs typeface="Poppins" panose="00000500000000000000" pitchFamily="2" charset="0"/>
              </a:rPr>
              <a:t>14% </a:t>
            </a:r>
            <a:r>
              <a:rPr lang="en-US" sz="2800" dirty="0">
                <a:latin typeface="Poppins" panose="00000500000000000000" pitchFamily="2" charset="0"/>
                <a:cs typeface="Poppins" panose="00000500000000000000" pitchFamily="2" charset="0"/>
              </a:rPr>
              <a:t>Increase in </a:t>
            </a:r>
            <a:r>
              <a:rPr lang="en-US" sz="3200" b="1" dirty="0">
                <a:latin typeface="Poppins" panose="00000500000000000000" pitchFamily="2" charset="0"/>
                <a:cs typeface="Poppins" panose="00000500000000000000" pitchFamily="2" charset="0"/>
              </a:rPr>
              <a:t>Pages Crawled</a:t>
            </a:r>
            <a:endParaRPr lang="en-IN" sz="3600" b="1" dirty="0">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4825C481-2BFD-4D18-BE87-DAD7AF94BA48}"/>
              </a:ext>
            </a:extLst>
          </p:cNvPr>
          <p:cNvPicPr>
            <a:picLocks noChangeAspect="1"/>
          </p:cNvPicPr>
          <p:nvPr/>
        </p:nvPicPr>
        <p:blipFill>
          <a:blip r:embed="rId5"/>
          <a:stretch>
            <a:fillRect/>
          </a:stretch>
        </p:blipFill>
        <p:spPr>
          <a:xfrm>
            <a:off x="5210985" y="3096236"/>
            <a:ext cx="573603" cy="573603"/>
          </a:xfrm>
          <a:prstGeom prst="rect">
            <a:avLst/>
          </a:prstGeom>
        </p:spPr>
      </p:pic>
      <p:sp>
        <p:nvSpPr>
          <p:cNvPr id="16" name="TextBox 15">
            <a:extLst>
              <a:ext uri="{FF2B5EF4-FFF2-40B4-BE49-F238E27FC236}">
                <a16:creationId xmlns:a16="http://schemas.microsoft.com/office/drawing/2014/main" id="{BC825670-2B15-4EB1-AD5F-A378A67A32EA}"/>
              </a:ext>
            </a:extLst>
          </p:cNvPr>
          <p:cNvSpPr txBox="1"/>
          <p:nvPr/>
        </p:nvSpPr>
        <p:spPr>
          <a:xfrm>
            <a:off x="5784588" y="4167853"/>
            <a:ext cx="5360763" cy="1261884"/>
          </a:xfrm>
          <a:prstGeom prst="rect">
            <a:avLst/>
          </a:prstGeom>
          <a:noFill/>
        </p:spPr>
        <p:txBody>
          <a:bodyPr wrap="none" rtlCol="0">
            <a:spAutoFit/>
          </a:bodyPr>
          <a:lstStyle/>
          <a:p>
            <a:r>
              <a:rPr lang="en-US" sz="3600" dirty="0">
                <a:latin typeface="Poppins" panose="00000500000000000000" pitchFamily="2" charset="0"/>
                <a:cs typeface="Poppins" panose="00000500000000000000" pitchFamily="2" charset="0"/>
              </a:rPr>
              <a:t>425ms </a:t>
            </a:r>
            <a:r>
              <a:rPr lang="en-US" sz="2000" dirty="0">
                <a:latin typeface="Poppins" panose="00000500000000000000" pitchFamily="2" charset="0"/>
                <a:cs typeface="Poppins" panose="00000500000000000000" pitchFamily="2" charset="0"/>
              </a:rPr>
              <a:t>Normal Req. Response Time</a:t>
            </a:r>
            <a:endParaRPr lang="en-US" sz="3200" b="1" dirty="0">
              <a:latin typeface="Poppins" panose="00000500000000000000" pitchFamily="2" charset="0"/>
              <a:cs typeface="Poppins" panose="00000500000000000000" pitchFamily="2" charset="0"/>
            </a:endParaRPr>
          </a:p>
          <a:p>
            <a:r>
              <a:rPr lang="en-US" sz="4000" dirty="0">
                <a:latin typeface="Poppins" panose="00000500000000000000" pitchFamily="2" charset="0"/>
                <a:cs typeface="Poppins" panose="00000500000000000000" pitchFamily="2" charset="0"/>
              </a:rPr>
              <a:t>1ms </a:t>
            </a:r>
            <a:r>
              <a:rPr lang="en-US" sz="2000" dirty="0">
                <a:latin typeface="Poppins" panose="00000500000000000000" pitchFamily="2" charset="0"/>
                <a:cs typeface="Poppins" panose="00000500000000000000" pitchFamily="2" charset="0"/>
              </a:rPr>
              <a:t>Cached Req. Response Time </a:t>
            </a:r>
            <a:endParaRPr lang="en-US" sz="36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966867145"/>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530614" y="6333564"/>
            <a:ext cx="11235561" cy="467873"/>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3" name="Shape 103"/>
          <p:cNvSpPr/>
          <p:nvPr/>
        </p:nvSpPr>
        <p:spPr>
          <a:xfrm>
            <a:off x="8666"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8" name="Shape 108"/>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Century Gothic"/>
                <a:ea typeface="Century Gothic"/>
                <a:cs typeface="Century Gothic"/>
                <a:sym typeface="Century Gothic"/>
              </a:rPr>
              <a:t>7</a:t>
            </a:r>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1" name="Shape 111"/>
          <p:cNvSpPr txBox="1"/>
          <p:nvPr/>
        </p:nvSpPr>
        <p:spPr>
          <a:xfrm>
            <a:off x="474960" y="261104"/>
            <a:ext cx="530962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dirty="0">
                <a:latin typeface="Poppins" panose="00000500000000000000" pitchFamily="2" charset="0"/>
                <a:ea typeface="Century Gothic"/>
                <a:cs typeface="Poppins" panose="00000500000000000000" pitchFamily="2" charset="0"/>
                <a:sym typeface="Century Gothic"/>
              </a:rPr>
              <a:t>DIR Varnish Setup</a:t>
            </a:r>
            <a:endParaRPr sz="3600" dirty="0">
              <a:latin typeface="Poppins" panose="00000500000000000000" pitchFamily="2" charset="0"/>
              <a:ea typeface="Century Gothic"/>
              <a:cs typeface="Poppins" panose="00000500000000000000" pitchFamily="2" charset="0"/>
              <a:sym typeface="Century Gothic"/>
            </a:endParaRPr>
          </a:p>
        </p:txBody>
      </p:sp>
      <p:pic>
        <p:nvPicPr>
          <p:cNvPr id="1026" name="Picture 2" descr="https://cloud.google.com/images/products/load-balancing/global-load-balancing.png">
            <a:extLst>
              <a:ext uri="{FF2B5EF4-FFF2-40B4-BE49-F238E27FC236}">
                <a16:creationId xmlns:a16="http://schemas.microsoft.com/office/drawing/2014/main" id="{3684C91A-4B23-4D86-88CE-1E2543889F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3657" y="2112722"/>
            <a:ext cx="1302116" cy="90582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icture containing silhouette&#10;&#10;Description generated with very high confidence">
            <a:extLst>
              <a:ext uri="{FF2B5EF4-FFF2-40B4-BE49-F238E27FC236}">
                <a16:creationId xmlns:a16="http://schemas.microsoft.com/office/drawing/2014/main" id="{8DF6F3D5-7347-4F1F-B2CF-4307E9139C57}"/>
              </a:ext>
            </a:extLst>
          </p:cNvPr>
          <p:cNvPicPr>
            <a:picLocks noChangeAspect="1"/>
          </p:cNvPicPr>
          <p:nvPr/>
        </p:nvPicPr>
        <p:blipFill>
          <a:blip r:embed="rId5"/>
          <a:stretch>
            <a:fillRect/>
          </a:stretch>
        </p:blipFill>
        <p:spPr>
          <a:xfrm>
            <a:off x="5046629" y="944706"/>
            <a:ext cx="936171" cy="936171"/>
          </a:xfrm>
          <a:prstGeom prst="rect">
            <a:avLst/>
          </a:prstGeom>
        </p:spPr>
      </p:pic>
      <p:pic>
        <p:nvPicPr>
          <p:cNvPr id="10" name="Picture 9">
            <a:extLst>
              <a:ext uri="{FF2B5EF4-FFF2-40B4-BE49-F238E27FC236}">
                <a16:creationId xmlns:a16="http://schemas.microsoft.com/office/drawing/2014/main" id="{77819A98-AC50-462D-827B-BE9EF0D26D55}"/>
              </a:ext>
            </a:extLst>
          </p:cNvPr>
          <p:cNvPicPr>
            <a:picLocks noChangeAspect="1"/>
          </p:cNvPicPr>
          <p:nvPr/>
        </p:nvPicPr>
        <p:blipFill>
          <a:blip r:embed="rId6"/>
          <a:stretch>
            <a:fillRect/>
          </a:stretch>
        </p:blipFill>
        <p:spPr>
          <a:xfrm>
            <a:off x="2502183" y="3976878"/>
            <a:ext cx="6140353" cy="1503942"/>
          </a:xfrm>
          <a:prstGeom prst="rect">
            <a:avLst/>
          </a:prstGeom>
        </p:spPr>
      </p:pic>
      <p:pic>
        <p:nvPicPr>
          <p:cNvPr id="12" name="Picture 11" descr="A close up of a device&#10;&#10;Description generated with high confidence">
            <a:extLst>
              <a:ext uri="{FF2B5EF4-FFF2-40B4-BE49-F238E27FC236}">
                <a16:creationId xmlns:a16="http://schemas.microsoft.com/office/drawing/2014/main" id="{852CD7F3-EC13-4C11-BEBD-74F1A9D9D5EA}"/>
              </a:ext>
            </a:extLst>
          </p:cNvPr>
          <p:cNvPicPr>
            <a:picLocks noChangeAspect="1"/>
          </p:cNvPicPr>
          <p:nvPr/>
        </p:nvPicPr>
        <p:blipFill>
          <a:blip r:embed="rId7"/>
          <a:stretch>
            <a:fillRect/>
          </a:stretch>
        </p:blipFill>
        <p:spPr>
          <a:xfrm>
            <a:off x="3762938" y="3262002"/>
            <a:ext cx="636784" cy="636784"/>
          </a:xfrm>
          <a:prstGeom prst="rect">
            <a:avLst/>
          </a:prstGeom>
        </p:spPr>
      </p:pic>
      <p:pic>
        <p:nvPicPr>
          <p:cNvPr id="30" name="Picture 29" descr="A close up of a device&#10;&#10;Description generated with high confidence">
            <a:extLst>
              <a:ext uri="{FF2B5EF4-FFF2-40B4-BE49-F238E27FC236}">
                <a16:creationId xmlns:a16="http://schemas.microsoft.com/office/drawing/2014/main" id="{EC4D8ADE-B742-44F9-AFBF-AED17D3DD86B}"/>
              </a:ext>
            </a:extLst>
          </p:cNvPr>
          <p:cNvPicPr>
            <a:picLocks noChangeAspect="1"/>
          </p:cNvPicPr>
          <p:nvPr/>
        </p:nvPicPr>
        <p:blipFill>
          <a:blip r:embed="rId7"/>
          <a:stretch>
            <a:fillRect/>
          </a:stretch>
        </p:blipFill>
        <p:spPr>
          <a:xfrm>
            <a:off x="6936834" y="3262002"/>
            <a:ext cx="636784" cy="636784"/>
          </a:xfrm>
          <a:prstGeom prst="rect">
            <a:avLst/>
          </a:prstGeom>
        </p:spPr>
      </p:pic>
      <p:cxnSp>
        <p:nvCxnSpPr>
          <p:cNvPr id="14" name="Connector: Elbow 13">
            <a:extLst>
              <a:ext uri="{FF2B5EF4-FFF2-40B4-BE49-F238E27FC236}">
                <a16:creationId xmlns:a16="http://schemas.microsoft.com/office/drawing/2014/main" id="{1F9195C1-8978-459A-8CB2-87C373CD9DFD}"/>
              </a:ext>
            </a:extLst>
          </p:cNvPr>
          <p:cNvCxnSpPr>
            <a:cxnSpLocks/>
            <a:endCxn id="12" idx="0"/>
          </p:cNvCxnSpPr>
          <p:nvPr/>
        </p:nvCxnSpPr>
        <p:spPr>
          <a:xfrm rot="10800000" flipV="1">
            <a:off x="4081331" y="2555254"/>
            <a:ext cx="1000029" cy="706747"/>
          </a:xfrm>
          <a:prstGeom prst="bentConnector2">
            <a:avLst/>
          </a:prstGeom>
          <a:ln>
            <a:solidFill>
              <a:srgbClr val="4E556A"/>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FFCC47C5-343B-4DE2-B524-63EF3AEB10AC}"/>
              </a:ext>
            </a:extLst>
          </p:cNvPr>
          <p:cNvCxnSpPr>
            <a:cxnSpLocks/>
            <a:stCxn id="1026" idx="3"/>
            <a:endCxn id="30" idx="0"/>
          </p:cNvCxnSpPr>
          <p:nvPr/>
        </p:nvCxnSpPr>
        <p:spPr>
          <a:xfrm>
            <a:off x="6165773" y="2565632"/>
            <a:ext cx="1089453" cy="696370"/>
          </a:xfrm>
          <a:prstGeom prst="bentConnector2">
            <a:avLst/>
          </a:prstGeom>
          <a:ln>
            <a:solidFill>
              <a:srgbClr val="556080"/>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C323494C-BCF2-456B-A983-13431F337E04}"/>
              </a:ext>
            </a:extLst>
          </p:cNvPr>
          <p:cNvCxnSpPr>
            <a:stCxn id="12" idx="2"/>
          </p:cNvCxnSpPr>
          <p:nvPr/>
        </p:nvCxnSpPr>
        <p:spPr>
          <a:xfrm>
            <a:off x="4081330" y="3898786"/>
            <a:ext cx="0" cy="408171"/>
          </a:xfrm>
          <a:prstGeom prst="straightConnector1">
            <a:avLst/>
          </a:prstGeom>
          <a:ln>
            <a:solidFill>
              <a:srgbClr val="4E556A"/>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D8723D60-0179-4C53-927A-A88E0C3C97D4}"/>
              </a:ext>
            </a:extLst>
          </p:cNvPr>
          <p:cNvCxnSpPr/>
          <p:nvPr/>
        </p:nvCxnSpPr>
        <p:spPr>
          <a:xfrm>
            <a:off x="7255226" y="3898785"/>
            <a:ext cx="0" cy="408171"/>
          </a:xfrm>
          <a:prstGeom prst="straightConnector1">
            <a:avLst/>
          </a:prstGeom>
          <a:ln>
            <a:solidFill>
              <a:srgbClr val="556080"/>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33" name="Picture 32" descr="A picture containing iPod&#10;&#10;Description generated with very high confidence">
            <a:extLst>
              <a:ext uri="{FF2B5EF4-FFF2-40B4-BE49-F238E27FC236}">
                <a16:creationId xmlns:a16="http://schemas.microsoft.com/office/drawing/2014/main" id="{7F427D18-A9C9-4C06-8CF4-9BAF9EBAE5A6}"/>
              </a:ext>
            </a:extLst>
          </p:cNvPr>
          <p:cNvPicPr>
            <a:picLocks noChangeAspect="1"/>
          </p:cNvPicPr>
          <p:nvPr/>
        </p:nvPicPr>
        <p:blipFill>
          <a:blip r:embed="rId8"/>
          <a:stretch>
            <a:fillRect/>
          </a:stretch>
        </p:blipFill>
        <p:spPr>
          <a:xfrm>
            <a:off x="4955565" y="5439994"/>
            <a:ext cx="695892" cy="695892"/>
          </a:xfrm>
          <a:prstGeom prst="rect">
            <a:avLst/>
          </a:prstGeom>
        </p:spPr>
      </p:pic>
      <p:pic>
        <p:nvPicPr>
          <p:cNvPr id="46" name="Picture 45" descr="A picture containing iPod&#10;&#10;Description generated with very high confidence">
            <a:extLst>
              <a:ext uri="{FF2B5EF4-FFF2-40B4-BE49-F238E27FC236}">
                <a16:creationId xmlns:a16="http://schemas.microsoft.com/office/drawing/2014/main" id="{23ABE61A-B72D-4B33-8A87-CA9A7FAEB104}"/>
              </a:ext>
            </a:extLst>
          </p:cNvPr>
          <p:cNvPicPr>
            <a:picLocks noChangeAspect="1"/>
          </p:cNvPicPr>
          <p:nvPr/>
        </p:nvPicPr>
        <p:blipFill>
          <a:blip r:embed="rId8"/>
          <a:stretch>
            <a:fillRect/>
          </a:stretch>
        </p:blipFill>
        <p:spPr>
          <a:xfrm>
            <a:off x="5847674" y="5450281"/>
            <a:ext cx="695892" cy="695892"/>
          </a:xfrm>
          <a:prstGeom prst="rect">
            <a:avLst/>
          </a:prstGeom>
        </p:spPr>
      </p:pic>
      <p:pic>
        <p:nvPicPr>
          <p:cNvPr id="47" name="Picture 46" descr="A picture containing iPod&#10;&#10;Description generated with very high confidence">
            <a:extLst>
              <a:ext uri="{FF2B5EF4-FFF2-40B4-BE49-F238E27FC236}">
                <a16:creationId xmlns:a16="http://schemas.microsoft.com/office/drawing/2014/main" id="{80A5C942-4CF1-45B3-A358-38C3A16ECD9D}"/>
              </a:ext>
            </a:extLst>
          </p:cNvPr>
          <p:cNvPicPr>
            <a:picLocks noChangeAspect="1"/>
          </p:cNvPicPr>
          <p:nvPr/>
        </p:nvPicPr>
        <p:blipFill>
          <a:blip r:embed="rId8"/>
          <a:stretch>
            <a:fillRect/>
          </a:stretch>
        </p:blipFill>
        <p:spPr>
          <a:xfrm>
            <a:off x="7960585" y="5447935"/>
            <a:ext cx="695892" cy="695892"/>
          </a:xfrm>
          <a:prstGeom prst="rect">
            <a:avLst/>
          </a:prstGeom>
        </p:spPr>
      </p:pic>
      <p:pic>
        <p:nvPicPr>
          <p:cNvPr id="48" name="Picture 47" descr="A picture containing iPod&#10;&#10;Description generated with very high confidence">
            <a:extLst>
              <a:ext uri="{FF2B5EF4-FFF2-40B4-BE49-F238E27FC236}">
                <a16:creationId xmlns:a16="http://schemas.microsoft.com/office/drawing/2014/main" id="{3132D2FF-BE49-40FC-BA16-3934B02F47F8}"/>
              </a:ext>
            </a:extLst>
          </p:cNvPr>
          <p:cNvPicPr>
            <a:picLocks noChangeAspect="1"/>
          </p:cNvPicPr>
          <p:nvPr/>
        </p:nvPicPr>
        <p:blipFill>
          <a:blip r:embed="rId8"/>
          <a:stretch>
            <a:fillRect/>
          </a:stretch>
        </p:blipFill>
        <p:spPr>
          <a:xfrm>
            <a:off x="8838753" y="5447935"/>
            <a:ext cx="695892" cy="695892"/>
          </a:xfrm>
          <a:prstGeom prst="rect">
            <a:avLst/>
          </a:prstGeom>
        </p:spPr>
      </p:pic>
      <p:sp>
        <p:nvSpPr>
          <p:cNvPr id="41" name="TextBox 40">
            <a:extLst>
              <a:ext uri="{FF2B5EF4-FFF2-40B4-BE49-F238E27FC236}">
                <a16:creationId xmlns:a16="http://schemas.microsoft.com/office/drawing/2014/main" id="{BB7F9984-58F7-4E40-99D0-32FF181CA968}"/>
              </a:ext>
            </a:extLst>
          </p:cNvPr>
          <p:cNvSpPr txBox="1"/>
          <p:nvPr/>
        </p:nvSpPr>
        <p:spPr>
          <a:xfrm>
            <a:off x="6165773" y="1412792"/>
            <a:ext cx="670376"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Users</a:t>
            </a:r>
            <a:endParaRPr lang="en-IN" dirty="0">
              <a:latin typeface="Poppins" panose="00000500000000000000" pitchFamily="2" charset="0"/>
              <a:cs typeface="Poppins" panose="00000500000000000000" pitchFamily="2" charset="0"/>
            </a:endParaRPr>
          </a:p>
        </p:txBody>
      </p:sp>
      <p:sp>
        <p:nvSpPr>
          <p:cNvPr id="56" name="TextBox 55">
            <a:extLst>
              <a:ext uri="{FF2B5EF4-FFF2-40B4-BE49-F238E27FC236}">
                <a16:creationId xmlns:a16="http://schemas.microsoft.com/office/drawing/2014/main" id="{76137494-6AD9-41B2-BFCF-3E1CE3516726}"/>
              </a:ext>
            </a:extLst>
          </p:cNvPr>
          <p:cNvSpPr txBox="1"/>
          <p:nvPr/>
        </p:nvSpPr>
        <p:spPr>
          <a:xfrm>
            <a:off x="4622158" y="3054052"/>
            <a:ext cx="2092239"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Global Load Balancer</a:t>
            </a:r>
            <a:endParaRPr lang="en-IN" dirty="0">
              <a:latin typeface="Poppins" panose="00000500000000000000" pitchFamily="2" charset="0"/>
              <a:cs typeface="Poppins" panose="00000500000000000000" pitchFamily="2" charset="0"/>
            </a:endParaRPr>
          </a:p>
        </p:txBody>
      </p:sp>
      <p:sp>
        <p:nvSpPr>
          <p:cNvPr id="57" name="TextBox 56">
            <a:extLst>
              <a:ext uri="{FF2B5EF4-FFF2-40B4-BE49-F238E27FC236}">
                <a16:creationId xmlns:a16="http://schemas.microsoft.com/office/drawing/2014/main" id="{434AFA66-75EE-46B8-9856-B985AFF42E01}"/>
              </a:ext>
            </a:extLst>
          </p:cNvPr>
          <p:cNvSpPr txBox="1"/>
          <p:nvPr/>
        </p:nvSpPr>
        <p:spPr>
          <a:xfrm>
            <a:off x="7639697" y="3462239"/>
            <a:ext cx="2005677"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Varnish India Server</a:t>
            </a:r>
            <a:endParaRPr lang="en-IN" dirty="0">
              <a:latin typeface="Poppins" panose="00000500000000000000" pitchFamily="2" charset="0"/>
              <a:cs typeface="Poppins" panose="00000500000000000000" pitchFamily="2" charset="0"/>
            </a:endParaRPr>
          </a:p>
        </p:txBody>
      </p:sp>
      <p:sp>
        <p:nvSpPr>
          <p:cNvPr id="58" name="TextBox 57">
            <a:extLst>
              <a:ext uri="{FF2B5EF4-FFF2-40B4-BE49-F238E27FC236}">
                <a16:creationId xmlns:a16="http://schemas.microsoft.com/office/drawing/2014/main" id="{EAC7570D-8F5C-4FBD-9C8C-ABA0D080477C}"/>
              </a:ext>
            </a:extLst>
          </p:cNvPr>
          <p:cNvSpPr txBox="1"/>
          <p:nvPr/>
        </p:nvSpPr>
        <p:spPr>
          <a:xfrm>
            <a:off x="1256489" y="3396618"/>
            <a:ext cx="2491388"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Varnish US-Central Server</a:t>
            </a:r>
            <a:endParaRPr lang="en-IN" dirty="0">
              <a:latin typeface="Poppins" panose="00000500000000000000" pitchFamily="2" charset="0"/>
              <a:cs typeface="Poppins" panose="00000500000000000000" pitchFamily="2" charset="0"/>
            </a:endParaRPr>
          </a:p>
        </p:txBody>
      </p:sp>
      <p:sp>
        <p:nvSpPr>
          <p:cNvPr id="59" name="TextBox 58">
            <a:extLst>
              <a:ext uri="{FF2B5EF4-FFF2-40B4-BE49-F238E27FC236}">
                <a16:creationId xmlns:a16="http://schemas.microsoft.com/office/drawing/2014/main" id="{615AAE46-0E58-499D-A065-457F2FE18A4C}"/>
              </a:ext>
            </a:extLst>
          </p:cNvPr>
          <p:cNvSpPr txBox="1"/>
          <p:nvPr/>
        </p:nvSpPr>
        <p:spPr>
          <a:xfrm>
            <a:off x="1051113" y="4711202"/>
            <a:ext cx="2345514"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DIR-Instance-US Central</a:t>
            </a:r>
            <a:endParaRPr lang="en-IN" dirty="0">
              <a:latin typeface="Poppins" panose="00000500000000000000" pitchFamily="2" charset="0"/>
              <a:cs typeface="Poppins" panose="00000500000000000000" pitchFamily="2" charset="0"/>
            </a:endParaRPr>
          </a:p>
        </p:txBody>
      </p:sp>
      <p:sp>
        <p:nvSpPr>
          <p:cNvPr id="61" name="TextBox 60">
            <a:extLst>
              <a:ext uri="{FF2B5EF4-FFF2-40B4-BE49-F238E27FC236}">
                <a16:creationId xmlns:a16="http://schemas.microsoft.com/office/drawing/2014/main" id="{8A371BAB-C125-4720-B0B8-FCBD298DF6B1}"/>
              </a:ext>
            </a:extLst>
          </p:cNvPr>
          <p:cNvSpPr txBox="1"/>
          <p:nvPr/>
        </p:nvSpPr>
        <p:spPr>
          <a:xfrm>
            <a:off x="3991597" y="5608463"/>
            <a:ext cx="816249"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Search</a:t>
            </a:r>
            <a:endParaRPr lang="en-IN" dirty="0">
              <a:latin typeface="Poppins" panose="00000500000000000000" pitchFamily="2" charset="0"/>
              <a:cs typeface="Poppins" panose="00000500000000000000" pitchFamily="2" charset="0"/>
            </a:endParaRPr>
          </a:p>
        </p:txBody>
      </p:sp>
      <p:sp>
        <p:nvSpPr>
          <p:cNvPr id="62" name="TextBox 61">
            <a:extLst>
              <a:ext uri="{FF2B5EF4-FFF2-40B4-BE49-F238E27FC236}">
                <a16:creationId xmlns:a16="http://schemas.microsoft.com/office/drawing/2014/main" id="{A95DE953-479A-4737-80AB-3BC95D50C39E}"/>
              </a:ext>
            </a:extLst>
          </p:cNvPr>
          <p:cNvSpPr txBox="1"/>
          <p:nvPr/>
        </p:nvSpPr>
        <p:spPr>
          <a:xfrm>
            <a:off x="7103033" y="5599414"/>
            <a:ext cx="830677" cy="523220"/>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IMPCAT</a:t>
            </a:r>
          </a:p>
          <a:p>
            <a:r>
              <a:rPr lang="en-US" dirty="0">
                <a:latin typeface="Poppins" panose="00000500000000000000" pitchFamily="2" charset="0"/>
                <a:cs typeface="Poppins" panose="00000500000000000000" pitchFamily="2" charset="0"/>
              </a:rPr>
              <a:t>   API</a:t>
            </a:r>
            <a:endParaRPr lang="en-IN" dirty="0">
              <a:latin typeface="Poppins" panose="00000500000000000000" pitchFamily="2" charset="0"/>
              <a:cs typeface="Poppins" panose="00000500000000000000" pitchFamily="2" charset="0"/>
            </a:endParaRPr>
          </a:p>
        </p:txBody>
      </p:sp>
      <p:sp>
        <p:nvSpPr>
          <p:cNvPr id="63" name="TextBox 62">
            <a:extLst>
              <a:ext uri="{FF2B5EF4-FFF2-40B4-BE49-F238E27FC236}">
                <a16:creationId xmlns:a16="http://schemas.microsoft.com/office/drawing/2014/main" id="{ADD7C041-00C4-49F7-B1CF-3B2952DC1499}"/>
              </a:ext>
            </a:extLst>
          </p:cNvPr>
          <p:cNvSpPr txBox="1"/>
          <p:nvPr/>
        </p:nvSpPr>
        <p:spPr>
          <a:xfrm>
            <a:off x="10522384" y="5608462"/>
            <a:ext cx="1157689"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US-Central</a:t>
            </a:r>
            <a:endParaRPr lang="en-IN" dirty="0">
              <a:latin typeface="Poppins" panose="00000500000000000000" pitchFamily="2" charset="0"/>
              <a:cs typeface="Poppins" panose="00000500000000000000" pitchFamily="2" charset="0"/>
            </a:endParaRPr>
          </a:p>
        </p:txBody>
      </p:sp>
      <p:cxnSp>
        <p:nvCxnSpPr>
          <p:cNvPr id="44" name="Straight Arrow Connector 43">
            <a:extLst>
              <a:ext uri="{FF2B5EF4-FFF2-40B4-BE49-F238E27FC236}">
                <a16:creationId xmlns:a16="http://schemas.microsoft.com/office/drawing/2014/main" id="{055E57FA-D2E9-4BEC-9869-075F25C7BFEC}"/>
              </a:ext>
            </a:extLst>
          </p:cNvPr>
          <p:cNvCxnSpPr>
            <a:cxnSpLocks/>
            <a:stCxn id="4" idx="2"/>
            <a:endCxn id="1026" idx="0"/>
          </p:cNvCxnSpPr>
          <p:nvPr/>
        </p:nvCxnSpPr>
        <p:spPr>
          <a:xfrm>
            <a:off x="5514715" y="1880877"/>
            <a:ext cx="0" cy="231845"/>
          </a:xfrm>
          <a:prstGeom prst="straightConnector1">
            <a:avLst/>
          </a:prstGeom>
          <a:ln>
            <a:solidFill>
              <a:srgbClr val="4E556A"/>
            </a:solidFill>
            <a:tailEnd type="triangle"/>
          </a:ln>
        </p:spPr>
        <p:style>
          <a:lnRef idx="2">
            <a:schemeClr val="accent1"/>
          </a:lnRef>
          <a:fillRef idx="0">
            <a:schemeClr val="accent1"/>
          </a:fillRef>
          <a:effectRef idx="1">
            <a:schemeClr val="accent1"/>
          </a:effectRef>
          <a:fontRef idx="minor">
            <a:schemeClr val="tx1"/>
          </a:fontRef>
        </p:style>
      </p:cxnSp>
      <p:sp>
        <p:nvSpPr>
          <p:cNvPr id="50" name="Rectangle 49">
            <a:extLst>
              <a:ext uri="{FF2B5EF4-FFF2-40B4-BE49-F238E27FC236}">
                <a16:creationId xmlns:a16="http://schemas.microsoft.com/office/drawing/2014/main" id="{D84ADBC3-C6D8-4C1F-8897-DA0E6134C5DE}"/>
              </a:ext>
            </a:extLst>
          </p:cNvPr>
          <p:cNvSpPr/>
          <p:nvPr/>
        </p:nvSpPr>
        <p:spPr>
          <a:xfrm>
            <a:off x="3991597" y="5327374"/>
            <a:ext cx="7774575" cy="918669"/>
          </a:xfrm>
          <a:prstGeom prst="rect">
            <a:avLst/>
          </a:prstGeom>
          <a:noFill/>
          <a:ln>
            <a:solidFill>
              <a:srgbClr val="4E55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25" name="Connector: Elbow 124">
            <a:extLst>
              <a:ext uri="{FF2B5EF4-FFF2-40B4-BE49-F238E27FC236}">
                <a16:creationId xmlns:a16="http://schemas.microsoft.com/office/drawing/2014/main" id="{C1EE010B-17A6-4B19-A335-1750578D374F}"/>
              </a:ext>
            </a:extLst>
          </p:cNvPr>
          <p:cNvCxnSpPr>
            <a:cxnSpLocks/>
          </p:cNvCxnSpPr>
          <p:nvPr/>
        </p:nvCxnSpPr>
        <p:spPr>
          <a:xfrm>
            <a:off x="8150272" y="4328600"/>
            <a:ext cx="3629337" cy="1479753"/>
          </a:xfrm>
          <a:prstGeom prst="bentConnector3">
            <a:avLst>
              <a:gd name="adj1" fmla="val 106299"/>
            </a:avLst>
          </a:prstGeom>
          <a:ln>
            <a:solidFill>
              <a:srgbClr val="4E556A"/>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30" name="TextBox 129">
            <a:extLst>
              <a:ext uri="{FF2B5EF4-FFF2-40B4-BE49-F238E27FC236}">
                <a16:creationId xmlns:a16="http://schemas.microsoft.com/office/drawing/2014/main" id="{C908D269-9FFB-4F45-804E-BF40C5DD1433}"/>
              </a:ext>
            </a:extLst>
          </p:cNvPr>
          <p:cNvSpPr txBox="1"/>
          <p:nvPr/>
        </p:nvSpPr>
        <p:spPr>
          <a:xfrm>
            <a:off x="8205395" y="4779488"/>
            <a:ext cx="3161443"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2 Server for IMPCAT &amp; 2 for Search</a:t>
            </a:r>
            <a:endParaRPr lang="en-IN"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79615572"/>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3" name="Shape 103"/>
          <p:cNvSpPr/>
          <p:nvPr/>
        </p:nvSpPr>
        <p:spPr>
          <a:xfrm>
            <a:off x="8666"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1" name="Shape 111"/>
          <p:cNvSpPr txBox="1"/>
          <p:nvPr/>
        </p:nvSpPr>
        <p:spPr>
          <a:xfrm>
            <a:off x="266422" y="259408"/>
            <a:ext cx="530962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dirty="0">
                <a:latin typeface="Poppins" panose="00000500000000000000" pitchFamily="2" charset="0"/>
                <a:ea typeface="Century Gothic"/>
                <a:cs typeface="Poppins" panose="00000500000000000000" pitchFamily="2" charset="0"/>
                <a:sym typeface="Century Gothic"/>
              </a:rPr>
              <a:t>Mobile Varnish Setup</a:t>
            </a:r>
            <a:endParaRPr sz="3600" dirty="0">
              <a:latin typeface="Poppins" panose="00000500000000000000" pitchFamily="2" charset="0"/>
              <a:ea typeface="Century Gothic"/>
              <a:cs typeface="Poppins" panose="00000500000000000000" pitchFamily="2" charset="0"/>
              <a:sym typeface="Century Gothic"/>
            </a:endParaRPr>
          </a:p>
        </p:txBody>
      </p:sp>
      <p:pic>
        <p:nvPicPr>
          <p:cNvPr id="4" name="Picture 3" descr="A picture containing silhouette&#10;&#10;Description generated with very high confidence">
            <a:extLst>
              <a:ext uri="{FF2B5EF4-FFF2-40B4-BE49-F238E27FC236}">
                <a16:creationId xmlns:a16="http://schemas.microsoft.com/office/drawing/2014/main" id="{8DF6F3D5-7347-4F1F-B2CF-4307E9139C57}"/>
              </a:ext>
            </a:extLst>
          </p:cNvPr>
          <p:cNvPicPr>
            <a:picLocks noChangeAspect="1"/>
          </p:cNvPicPr>
          <p:nvPr/>
        </p:nvPicPr>
        <p:blipFill>
          <a:blip r:embed="rId4"/>
          <a:stretch>
            <a:fillRect/>
          </a:stretch>
        </p:blipFill>
        <p:spPr>
          <a:xfrm>
            <a:off x="5046629" y="944706"/>
            <a:ext cx="936171" cy="936171"/>
          </a:xfrm>
          <a:prstGeom prst="rect">
            <a:avLst/>
          </a:prstGeom>
        </p:spPr>
      </p:pic>
      <p:cxnSp>
        <p:nvCxnSpPr>
          <p:cNvPr id="14" name="Connector: Elbow 13">
            <a:extLst>
              <a:ext uri="{FF2B5EF4-FFF2-40B4-BE49-F238E27FC236}">
                <a16:creationId xmlns:a16="http://schemas.microsoft.com/office/drawing/2014/main" id="{1F9195C1-8978-459A-8CB2-87C373CD9DFD}"/>
              </a:ext>
            </a:extLst>
          </p:cNvPr>
          <p:cNvCxnSpPr>
            <a:cxnSpLocks/>
          </p:cNvCxnSpPr>
          <p:nvPr/>
        </p:nvCxnSpPr>
        <p:spPr>
          <a:xfrm rot="10800000" flipV="1">
            <a:off x="4081331" y="2555254"/>
            <a:ext cx="1000029" cy="706747"/>
          </a:xfrm>
          <a:prstGeom prst="bentConnector2">
            <a:avLst/>
          </a:prstGeom>
          <a:ln>
            <a:solidFill>
              <a:srgbClr val="4E556A"/>
            </a:solidFill>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FFCC47C5-343B-4DE2-B524-63EF3AEB10AC}"/>
              </a:ext>
            </a:extLst>
          </p:cNvPr>
          <p:cNvCxnSpPr>
            <a:cxnSpLocks/>
            <a:endCxn id="38" idx="0"/>
          </p:cNvCxnSpPr>
          <p:nvPr/>
        </p:nvCxnSpPr>
        <p:spPr>
          <a:xfrm>
            <a:off x="6165773" y="2565632"/>
            <a:ext cx="1949136" cy="357711"/>
          </a:xfrm>
          <a:prstGeom prst="bentConnector2">
            <a:avLst/>
          </a:prstGeom>
          <a:ln>
            <a:solidFill>
              <a:srgbClr val="556080"/>
            </a:solidFill>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BB7F9984-58F7-4E40-99D0-32FF181CA968}"/>
              </a:ext>
            </a:extLst>
          </p:cNvPr>
          <p:cNvSpPr txBox="1"/>
          <p:nvPr/>
        </p:nvSpPr>
        <p:spPr>
          <a:xfrm>
            <a:off x="6165773" y="1412792"/>
            <a:ext cx="670376"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Users</a:t>
            </a:r>
            <a:endParaRPr lang="en-IN" dirty="0">
              <a:latin typeface="Poppins" panose="00000500000000000000" pitchFamily="2" charset="0"/>
              <a:cs typeface="Poppins" panose="00000500000000000000" pitchFamily="2" charset="0"/>
            </a:endParaRPr>
          </a:p>
        </p:txBody>
      </p:sp>
      <p:sp>
        <p:nvSpPr>
          <p:cNvPr id="56" name="TextBox 55">
            <a:extLst>
              <a:ext uri="{FF2B5EF4-FFF2-40B4-BE49-F238E27FC236}">
                <a16:creationId xmlns:a16="http://schemas.microsoft.com/office/drawing/2014/main" id="{76137494-6AD9-41B2-BFCF-3E1CE3516726}"/>
              </a:ext>
            </a:extLst>
          </p:cNvPr>
          <p:cNvSpPr txBox="1"/>
          <p:nvPr/>
        </p:nvSpPr>
        <p:spPr>
          <a:xfrm>
            <a:off x="5214395" y="2353088"/>
            <a:ext cx="814920" cy="461665"/>
          </a:xfrm>
          <a:prstGeom prst="rect">
            <a:avLst/>
          </a:prstGeom>
          <a:noFill/>
        </p:spPr>
        <p:txBody>
          <a:bodyPr wrap="square" rtlCol="0">
            <a:spAutoFit/>
          </a:bodyPr>
          <a:lstStyle/>
          <a:p>
            <a:r>
              <a:rPr lang="en-US" sz="2400" dirty="0">
                <a:latin typeface="Poppins" panose="00000500000000000000" pitchFamily="2" charset="0"/>
                <a:cs typeface="Poppins" panose="00000500000000000000" pitchFamily="2" charset="0"/>
              </a:rPr>
              <a:t>DNS</a:t>
            </a:r>
            <a:endParaRPr lang="en-IN" sz="1800" dirty="0">
              <a:latin typeface="Poppins" panose="00000500000000000000" pitchFamily="2" charset="0"/>
              <a:cs typeface="Poppins" panose="00000500000000000000" pitchFamily="2" charset="0"/>
            </a:endParaRPr>
          </a:p>
        </p:txBody>
      </p:sp>
      <p:cxnSp>
        <p:nvCxnSpPr>
          <p:cNvPr id="44" name="Straight Arrow Connector 43">
            <a:extLst>
              <a:ext uri="{FF2B5EF4-FFF2-40B4-BE49-F238E27FC236}">
                <a16:creationId xmlns:a16="http://schemas.microsoft.com/office/drawing/2014/main" id="{055E57FA-D2E9-4BEC-9869-075F25C7BFEC}"/>
              </a:ext>
            </a:extLst>
          </p:cNvPr>
          <p:cNvCxnSpPr>
            <a:cxnSpLocks/>
            <a:stCxn id="4" idx="2"/>
          </p:cNvCxnSpPr>
          <p:nvPr/>
        </p:nvCxnSpPr>
        <p:spPr>
          <a:xfrm>
            <a:off x="5514715" y="1880877"/>
            <a:ext cx="0" cy="231845"/>
          </a:xfrm>
          <a:prstGeom prst="straightConnector1">
            <a:avLst/>
          </a:prstGeom>
          <a:ln>
            <a:solidFill>
              <a:srgbClr val="4E556A"/>
            </a:solidFill>
            <a:tailEnd type="triangle"/>
          </a:ln>
        </p:spPr>
        <p:style>
          <a:lnRef idx="2">
            <a:schemeClr val="accent1"/>
          </a:lnRef>
          <a:fillRef idx="0">
            <a:schemeClr val="accent1"/>
          </a:fillRef>
          <a:effectRef idx="1">
            <a:schemeClr val="accent1"/>
          </a:effectRef>
          <a:fontRef idx="minor">
            <a:schemeClr val="tx1"/>
          </a:fontRef>
        </p:style>
      </p:cxnSp>
      <p:pic>
        <p:nvPicPr>
          <p:cNvPr id="38" name="Picture 2" descr="https://cloud.google.com/images/products/load-balancing/global-load-balancing.png">
            <a:extLst>
              <a:ext uri="{FF2B5EF4-FFF2-40B4-BE49-F238E27FC236}">
                <a16:creationId xmlns:a16="http://schemas.microsoft.com/office/drawing/2014/main" id="{F4693D80-35D4-4612-A505-34D9B1B95B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4393" y="2923343"/>
            <a:ext cx="1001032" cy="696370"/>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A close up of a device&#10;&#10;Description generated with high confidence">
            <a:extLst>
              <a:ext uri="{FF2B5EF4-FFF2-40B4-BE49-F238E27FC236}">
                <a16:creationId xmlns:a16="http://schemas.microsoft.com/office/drawing/2014/main" id="{0E742F4F-2855-4965-B205-AA96F5B465F2}"/>
              </a:ext>
            </a:extLst>
          </p:cNvPr>
          <p:cNvPicPr>
            <a:picLocks noChangeAspect="1"/>
          </p:cNvPicPr>
          <p:nvPr/>
        </p:nvPicPr>
        <p:blipFill>
          <a:blip r:embed="rId6"/>
          <a:stretch>
            <a:fillRect/>
          </a:stretch>
        </p:blipFill>
        <p:spPr>
          <a:xfrm>
            <a:off x="6821949" y="3934658"/>
            <a:ext cx="636784" cy="636784"/>
          </a:xfrm>
          <a:prstGeom prst="rect">
            <a:avLst/>
          </a:prstGeom>
        </p:spPr>
      </p:pic>
      <p:pic>
        <p:nvPicPr>
          <p:cNvPr id="42" name="Picture 41" descr="A close up of a device&#10;&#10;Description generated with high confidence">
            <a:extLst>
              <a:ext uri="{FF2B5EF4-FFF2-40B4-BE49-F238E27FC236}">
                <a16:creationId xmlns:a16="http://schemas.microsoft.com/office/drawing/2014/main" id="{0E07055C-11AD-40D6-8028-3C14E98AC847}"/>
              </a:ext>
            </a:extLst>
          </p:cNvPr>
          <p:cNvPicPr>
            <a:picLocks noChangeAspect="1"/>
          </p:cNvPicPr>
          <p:nvPr/>
        </p:nvPicPr>
        <p:blipFill>
          <a:blip r:embed="rId6"/>
          <a:stretch>
            <a:fillRect/>
          </a:stretch>
        </p:blipFill>
        <p:spPr>
          <a:xfrm>
            <a:off x="9351552" y="3934658"/>
            <a:ext cx="636784" cy="636784"/>
          </a:xfrm>
          <a:prstGeom prst="rect">
            <a:avLst/>
          </a:prstGeom>
        </p:spPr>
      </p:pic>
      <p:pic>
        <p:nvPicPr>
          <p:cNvPr id="8" name="Picture 7">
            <a:extLst>
              <a:ext uri="{FF2B5EF4-FFF2-40B4-BE49-F238E27FC236}">
                <a16:creationId xmlns:a16="http://schemas.microsoft.com/office/drawing/2014/main" id="{1D524968-B04A-49C3-B2BF-6F047DB79BEC}"/>
              </a:ext>
            </a:extLst>
          </p:cNvPr>
          <p:cNvPicPr>
            <a:picLocks noChangeAspect="1"/>
          </p:cNvPicPr>
          <p:nvPr/>
        </p:nvPicPr>
        <p:blipFill>
          <a:blip r:embed="rId7"/>
          <a:stretch>
            <a:fillRect/>
          </a:stretch>
        </p:blipFill>
        <p:spPr>
          <a:xfrm rot="10800000">
            <a:off x="8178588" y="5019050"/>
            <a:ext cx="832889" cy="832889"/>
          </a:xfrm>
          <a:prstGeom prst="rect">
            <a:avLst/>
          </a:prstGeom>
        </p:spPr>
      </p:pic>
      <p:cxnSp>
        <p:nvCxnSpPr>
          <p:cNvPr id="11" name="Connector: Elbow 10">
            <a:extLst>
              <a:ext uri="{FF2B5EF4-FFF2-40B4-BE49-F238E27FC236}">
                <a16:creationId xmlns:a16="http://schemas.microsoft.com/office/drawing/2014/main" id="{777766E9-FFFB-4A25-B2D2-A8B8B046D694}"/>
              </a:ext>
            </a:extLst>
          </p:cNvPr>
          <p:cNvCxnSpPr>
            <a:cxnSpLocks/>
            <a:stCxn id="40" idx="2"/>
          </p:cNvCxnSpPr>
          <p:nvPr/>
        </p:nvCxnSpPr>
        <p:spPr>
          <a:xfrm rot="16200000" flipH="1">
            <a:off x="7409733" y="4302049"/>
            <a:ext cx="537222" cy="1076007"/>
          </a:xfrm>
          <a:prstGeom prst="bentConnector2">
            <a:avLst/>
          </a:prstGeom>
          <a:ln>
            <a:solidFill>
              <a:srgbClr val="4E556A"/>
            </a:solidFill>
            <a:tailEnd type="triangle"/>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E0DCB379-B1F3-4592-BD5A-C1E6E40ABB32}"/>
              </a:ext>
            </a:extLst>
          </p:cNvPr>
          <p:cNvCxnSpPr>
            <a:stCxn id="42" idx="2"/>
          </p:cNvCxnSpPr>
          <p:nvPr/>
        </p:nvCxnSpPr>
        <p:spPr>
          <a:xfrm rot="5400000">
            <a:off x="9012466" y="4451186"/>
            <a:ext cx="537222" cy="777735"/>
          </a:xfrm>
          <a:prstGeom prst="bentConnector2">
            <a:avLst/>
          </a:prstGeom>
          <a:ln>
            <a:solidFill>
              <a:srgbClr val="4E556A"/>
            </a:solidFill>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A17A3FE8-7171-47E8-B0CA-C2370FF3E335}"/>
              </a:ext>
            </a:extLst>
          </p:cNvPr>
          <p:cNvCxnSpPr>
            <a:cxnSpLocks/>
            <a:stCxn id="38" idx="1"/>
            <a:endCxn id="40" idx="0"/>
          </p:cNvCxnSpPr>
          <p:nvPr/>
        </p:nvCxnSpPr>
        <p:spPr>
          <a:xfrm rot="10800000" flipV="1">
            <a:off x="7140341" y="3271528"/>
            <a:ext cx="474052" cy="663130"/>
          </a:xfrm>
          <a:prstGeom prst="bentConnector2">
            <a:avLst/>
          </a:prstGeom>
          <a:ln>
            <a:solidFill>
              <a:srgbClr val="4E556A"/>
            </a:solidFill>
            <a:tailEnd type="triangle"/>
          </a:ln>
        </p:spPr>
        <p:style>
          <a:lnRef idx="2">
            <a:schemeClr val="accent1"/>
          </a:lnRef>
          <a:fillRef idx="0">
            <a:schemeClr val="accent1"/>
          </a:fillRef>
          <a:effectRef idx="1">
            <a:schemeClr val="accent1"/>
          </a:effectRef>
          <a:fontRef idx="minor">
            <a:schemeClr val="tx1"/>
          </a:fontRef>
        </p:style>
      </p:cxnSp>
      <p:cxnSp>
        <p:nvCxnSpPr>
          <p:cNvPr id="20" name="Connector: Elbow 19">
            <a:extLst>
              <a:ext uri="{FF2B5EF4-FFF2-40B4-BE49-F238E27FC236}">
                <a16:creationId xmlns:a16="http://schemas.microsoft.com/office/drawing/2014/main" id="{DC69159B-CA22-4970-9212-7FD69BD66A4B}"/>
              </a:ext>
            </a:extLst>
          </p:cNvPr>
          <p:cNvCxnSpPr>
            <a:stCxn id="38" idx="3"/>
            <a:endCxn id="42" idx="0"/>
          </p:cNvCxnSpPr>
          <p:nvPr/>
        </p:nvCxnSpPr>
        <p:spPr>
          <a:xfrm>
            <a:off x="8615425" y="3271528"/>
            <a:ext cx="1054519" cy="663130"/>
          </a:xfrm>
          <a:prstGeom prst="bentConnector2">
            <a:avLst/>
          </a:prstGeom>
          <a:ln>
            <a:solidFill>
              <a:srgbClr val="4E556A"/>
            </a:solidFill>
            <a:tailEnd type="triangle"/>
          </a:ln>
        </p:spPr>
        <p:style>
          <a:lnRef idx="2">
            <a:schemeClr val="accent1"/>
          </a:lnRef>
          <a:fillRef idx="0">
            <a:schemeClr val="accent1"/>
          </a:fillRef>
          <a:effectRef idx="1">
            <a:schemeClr val="accent1"/>
          </a:effectRef>
          <a:fontRef idx="minor">
            <a:schemeClr val="tx1"/>
          </a:fontRef>
        </p:style>
      </p:cxnSp>
      <p:pic>
        <p:nvPicPr>
          <p:cNvPr id="25" name="Picture 24">
            <a:extLst>
              <a:ext uri="{FF2B5EF4-FFF2-40B4-BE49-F238E27FC236}">
                <a16:creationId xmlns:a16="http://schemas.microsoft.com/office/drawing/2014/main" id="{837FCC1F-CDA8-473F-8A1B-2CD4FE913C25}"/>
              </a:ext>
            </a:extLst>
          </p:cNvPr>
          <p:cNvPicPr>
            <a:picLocks noChangeAspect="1"/>
          </p:cNvPicPr>
          <p:nvPr/>
        </p:nvPicPr>
        <p:blipFill>
          <a:blip r:embed="rId8"/>
          <a:stretch>
            <a:fillRect/>
          </a:stretch>
        </p:blipFill>
        <p:spPr>
          <a:xfrm>
            <a:off x="3390032" y="3287294"/>
            <a:ext cx="1457060" cy="819596"/>
          </a:xfrm>
          <a:prstGeom prst="rect">
            <a:avLst/>
          </a:prstGeom>
        </p:spPr>
      </p:pic>
      <p:cxnSp>
        <p:nvCxnSpPr>
          <p:cNvPr id="28" name="Straight Arrow Connector 27">
            <a:extLst>
              <a:ext uri="{FF2B5EF4-FFF2-40B4-BE49-F238E27FC236}">
                <a16:creationId xmlns:a16="http://schemas.microsoft.com/office/drawing/2014/main" id="{2F3C0630-C695-4933-9A36-6289FAE9B344}"/>
              </a:ext>
            </a:extLst>
          </p:cNvPr>
          <p:cNvCxnSpPr>
            <a:cxnSpLocks/>
          </p:cNvCxnSpPr>
          <p:nvPr/>
        </p:nvCxnSpPr>
        <p:spPr>
          <a:xfrm>
            <a:off x="4086442" y="4078000"/>
            <a:ext cx="1516" cy="941050"/>
          </a:xfrm>
          <a:prstGeom prst="straightConnector1">
            <a:avLst/>
          </a:prstGeom>
          <a:ln>
            <a:solidFill>
              <a:srgbClr val="4E556A"/>
            </a:solidFill>
            <a:tailEnd type="triangle"/>
          </a:ln>
        </p:spPr>
        <p:style>
          <a:lnRef idx="2">
            <a:schemeClr val="accent1"/>
          </a:lnRef>
          <a:fillRef idx="0">
            <a:schemeClr val="accent1"/>
          </a:fillRef>
          <a:effectRef idx="1">
            <a:schemeClr val="accent1"/>
          </a:effectRef>
          <a:fontRef idx="minor">
            <a:schemeClr val="tx1"/>
          </a:fontRef>
        </p:style>
      </p:cxnSp>
      <p:pic>
        <p:nvPicPr>
          <p:cNvPr id="66" name="Picture 65" descr="A close up of a device&#10;&#10;Description generated with high confidence">
            <a:extLst>
              <a:ext uri="{FF2B5EF4-FFF2-40B4-BE49-F238E27FC236}">
                <a16:creationId xmlns:a16="http://schemas.microsoft.com/office/drawing/2014/main" id="{9C010E47-CFD0-4BDF-BC3C-13C72AE66F72}"/>
              </a:ext>
            </a:extLst>
          </p:cNvPr>
          <p:cNvPicPr>
            <a:picLocks noChangeAspect="1"/>
          </p:cNvPicPr>
          <p:nvPr/>
        </p:nvPicPr>
        <p:blipFill>
          <a:blip r:embed="rId6"/>
          <a:stretch>
            <a:fillRect/>
          </a:stretch>
        </p:blipFill>
        <p:spPr>
          <a:xfrm>
            <a:off x="3805280" y="5019050"/>
            <a:ext cx="636784" cy="778129"/>
          </a:xfrm>
          <a:prstGeom prst="rect">
            <a:avLst/>
          </a:prstGeom>
        </p:spPr>
      </p:pic>
      <p:sp>
        <p:nvSpPr>
          <p:cNvPr id="67" name="TextBox 66">
            <a:extLst>
              <a:ext uri="{FF2B5EF4-FFF2-40B4-BE49-F238E27FC236}">
                <a16:creationId xmlns:a16="http://schemas.microsoft.com/office/drawing/2014/main" id="{05EB0E34-8609-43ED-8E80-502E6E7E4696}"/>
              </a:ext>
            </a:extLst>
          </p:cNvPr>
          <p:cNvSpPr txBox="1"/>
          <p:nvPr/>
        </p:nvSpPr>
        <p:spPr>
          <a:xfrm>
            <a:off x="5388473" y="4078000"/>
            <a:ext cx="1518364" cy="523220"/>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Varnish Server </a:t>
            </a:r>
          </a:p>
          <a:p>
            <a:r>
              <a:rPr lang="en-US" dirty="0">
                <a:latin typeface="Poppins" panose="00000500000000000000" pitchFamily="2" charset="0"/>
                <a:cs typeface="Poppins" panose="00000500000000000000" pitchFamily="2" charset="0"/>
              </a:rPr>
              <a:t>(India)</a:t>
            </a:r>
            <a:endParaRPr lang="en-IN" dirty="0">
              <a:latin typeface="Poppins" panose="00000500000000000000" pitchFamily="2" charset="0"/>
              <a:cs typeface="Poppins" panose="00000500000000000000" pitchFamily="2" charset="0"/>
            </a:endParaRPr>
          </a:p>
        </p:txBody>
      </p:sp>
      <p:sp>
        <p:nvSpPr>
          <p:cNvPr id="68" name="TextBox 67">
            <a:extLst>
              <a:ext uri="{FF2B5EF4-FFF2-40B4-BE49-F238E27FC236}">
                <a16:creationId xmlns:a16="http://schemas.microsoft.com/office/drawing/2014/main" id="{D79548F9-BCD6-42B7-8FFD-E8050082F510}"/>
              </a:ext>
            </a:extLst>
          </p:cNvPr>
          <p:cNvSpPr txBox="1"/>
          <p:nvPr/>
        </p:nvSpPr>
        <p:spPr>
          <a:xfrm>
            <a:off x="9965281" y="3991440"/>
            <a:ext cx="1518364" cy="523220"/>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Varnish Server </a:t>
            </a:r>
          </a:p>
          <a:p>
            <a:r>
              <a:rPr lang="en-US" dirty="0">
                <a:latin typeface="Poppins" panose="00000500000000000000" pitchFamily="2" charset="0"/>
                <a:cs typeface="Poppins" panose="00000500000000000000" pitchFamily="2" charset="0"/>
              </a:rPr>
              <a:t>(US)</a:t>
            </a:r>
            <a:endParaRPr lang="en-IN" dirty="0">
              <a:latin typeface="Poppins" panose="00000500000000000000" pitchFamily="2" charset="0"/>
              <a:cs typeface="Poppins" panose="00000500000000000000" pitchFamily="2" charset="0"/>
            </a:endParaRPr>
          </a:p>
        </p:txBody>
      </p:sp>
      <p:sp>
        <p:nvSpPr>
          <p:cNvPr id="69" name="TextBox 68">
            <a:extLst>
              <a:ext uri="{FF2B5EF4-FFF2-40B4-BE49-F238E27FC236}">
                <a16:creationId xmlns:a16="http://schemas.microsoft.com/office/drawing/2014/main" id="{4E15C6FC-E796-4A7F-BCAC-ECB87C2ED51E}"/>
              </a:ext>
            </a:extLst>
          </p:cNvPr>
          <p:cNvSpPr txBox="1"/>
          <p:nvPr/>
        </p:nvSpPr>
        <p:spPr>
          <a:xfrm>
            <a:off x="8419102" y="2893811"/>
            <a:ext cx="2185214"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Global Load Balancers</a:t>
            </a:r>
            <a:endParaRPr lang="en-IN" dirty="0">
              <a:latin typeface="Poppins" panose="00000500000000000000" pitchFamily="2" charset="0"/>
              <a:cs typeface="Poppins" panose="00000500000000000000" pitchFamily="2" charset="0"/>
            </a:endParaRPr>
          </a:p>
        </p:txBody>
      </p:sp>
      <p:sp>
        <p:nvSpPr>
          <p:cNvPr id="70" name="TextBox 69">
            <a:extLst>
              <a:ext uri="{FF2B5EF4-FFF2-40B4-BE49-F238E27FC236}">
                <a16:creationId xmlns:a16="http://schemas.microsoft.com/office/drawing/2014/main" id="{75417CC1-43C4-4C19-9B11-BA8C2832A072}"/>
              </a:ext>
            </a:extLst>
          </p:cNvPr>
          <p:cNvSpPr txBox="1"/>
          <p:nvPr/>
        </p:nvSpPr>
        <p:spPr>
          <a:xfrm>
            <a:off x="2058383" y="2623275"/>
            <a:ext cx="2060179"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Country-Europe Only</a:t>
            </a:r>
            <a:endParaRPr lang="en-IN" dirty="0">
              <a:latin typeface="Poppins" panose="00000500000000000000" pitchFamily="2" charset="0"/>
              <a:cs typeface="Poppins" panose="00000500000000000000" pitchFamily="2" charset="0"/>
            </a:endParaRPr>
          </a:p>
        </p:txBody>
      </p:sp>
      <p:sp>
        <p:nvSpPr>
          <p:cNvPr id="71" name="TextBox 70">
            <a:extLst>
              <a:ext uri="{FF2B5EF4-FFF2-40B4-BE49-F238E27FC236}">
                <a16:creationId xmlns:a16="http://schemas.microsoft.com/office/drawing/2014/main" id="{93BFD117-AD6E-4038-8528-D265B7EE9819}"/>
              </a:ext>
            </a:extLst>
          </p:cNvPr>
          <p:cNvSpPr txBox="1"/>
          <p:nvPr/>
        </p:nvSpPr>
        <p:spPr>
          <a:xfrm>
            <a:off x="2172270" y="3626881"/>
            <a:ext cx="1301959" cy="523220"/>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Varnish AWS</a:t>
            </a:r>
          </a:p>
          <a:p>
            <a:r>
              <a:rPr lang="en-US" dirty="0">
                <a:latin typeface="Poppins" panose="00000500000000000000" pitchFamily="2" charset="0"/>
                <a:cs typeface="Poppins" panose="00000500000000000000" pitchFamily="2" charset="0"/>
              </a:rPr>
              <a:t>     (US)</a:t>
            </a:r>
            <a:endParaRPr lang="en-IN" dirty="0">
              <a:latin typeface="Poppins" panose="00000500000000000000" pitchFamily="2" charset="0"/>
              <a:cs typeface="Poppins" panose="00000500000000000000" pitchFamily="2" charset="0"/>
            </a:endParaRPr>
          </a:p>
        </p:txBody>
      </p:sp>
      <p:sp>
        <p:nvSpPr>
          <p:cNvPr id="72" name="TextBox 71">
            <a:extLst>
              <a:ext uri="{FF2B5EF4-FFF2-40B4-BE49-F238E27FC236}">
                <a16:creationId xmlns:a16="http://schemas.microsoft.com/office/drawing/2014/main" id="{52DB9FFD-BF8E-41BF-BE46-BFA73BF836C0}"/>
              </a:ext>
            </a:extLst>
          </p:cNvPr>
          <p:cNvSpPr txBox="1"/>
          <p:nvPr/>
        </p:nvSpPr>
        <p:spPr>
          <a:xfrm>
            <a:off x="4081331" y="2978457"/>
            <a:ext cx="2081019"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Elastic Load Balancer</a:t>
            </a:r>
            <a:endParaRPr lang="en-IN" dirty="0">
              <a:latin typeface="Poppins" panose="00000500000000000000" pitchFamily="2" charset="0"/>
              <a:cs typeface="Poppins" panose="00000500000000000000" pitchFamily="2" charset="0"/>
            </a:endParaRPr>
          </a:p>
        </p:txBody>
      </p:sp>
      <p:sp>
        <p:nvSpPr>
          <p:cNvPr id="73" name="TextBox 72">
            <a:extLst>
              <a:ext uri="{FF2B5EF4-FFF2-40B4-BE49-F238E27FC236}">
                <a16:creationId xmlns:a16="http://schemas.microsoft.com/office/drawing/2014/main" id="{4ECD7BBC-8550-4F7F-8EDF-3CD2DA1A4B41}"/>
              </a:ext>
            </a:extLst>
          </p:cNvPr>
          <p:cNvSpPr txBox="1"/>
          <p:nvPr/>
        </p:nvSpPr>
        <p:spPr>
          <a:xfrm>
            <a:off x="7564942" y="6005284"/>
            <a:ext cx="3446777"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6 GCP Mobile Instances in US Central</a:t>
            </a:r>
            <a:endParaRPr lang="en-IN" dirty="0">
              <a:latin typeface="Poppins" panose="00000500000000000000" pitchFamily="2" charset="0"/>
              <a:cs typeface="Poppins" panose="00000500000000000000" pitchFamily="2" charset="0"/>
            </a:endParaRPr>
          </a:p>
        </p:txBody>
      </p:sp>
      <p:sp>
        <p:nvSpPr>
          <p:cNvPr id="74" name="TextBox 73">
            <a:extLst>
              <a:ext uri="{FF2B5EF4-FFF2-40B4-BE49-F238E27FC236}">
                <a16:creationId xmlns:a16="http://schemas.microsoft.com/office/drawing/2014/main" id="{C46DF576-BB64-416D-B29F-175C3594F229}"/>
              </a:ext>
            </a:extLst>
          </p:cNvPr>
          <p:cNvSpPr txBox="1"/>
          <p:nvPr/>
        </p:nvSpPr>
        <p:spPr>
          <a:xfrm>
            <a:off x="2513795" y="6005283"/>
            <a:ext cx="3209533" cy="307777"/>
          </a:xfrm>
          <a:prstGeom prst="rect">
            <a:avLst/>
          </a:prstGeom>
          <a:noFill/>
        </p:spPr>
        <p:txBody>
          <a:bodyPr wrap="none" rtlCol="0">
            <a:spAutoFit/>
          </a:bodyPr>
          <a:lstStyle/>
          <a:p>
            <a:r>
              <a:rPr lang="en-US" dirty="0">
                <a:latin typeface="Poppins" panose="00000500000000000000" pitchFamily="2" charset="0"/>
                <a:cs typeface="Poppins" panose="00000500000000000000" pitchFamily="2" charset="0"/>
              </a:rPr>
              <a:t>6 AWS Mobile Instances in Virginia</a:t>
            </a:r>
            <a:endParaRPr lang="en-IN"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413397472"/>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530614" y="6333564"/>
            <a:ext cx="11235561" cy="467873"/>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3" name="Shape 103"/>
          <p:cNvSpPr/>
          <p:nvPr/>
        </p:nvSpPr>
        <p:spPr>
          <a:xfrm>
            <a:off x="8666"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8" name="Shape 108"/>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Century Gothic"/>
                <a:ea typeface="Century Gothic"/>
                <a:cs typeface="Century Gothic"/>
                <a:sym typeface="Century Gothic"/>
              </a:rPr>
              <a:t>7</a:t>
            </a:r>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1" name="Shape 111"/>
          <p:cNvSpPr txBox="1"/>
          <p:nvPr/>
        </p:nvSpPr>
        <p:spPr>
          <a:xfrm>
            <a:off x="474960" y="261104"/>
            <a:ext cx="530962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dirty="0">
                <a:latin typeface="Poppins" panose="00000500000000000000" pitchFamily="2" charset="0"/>
                <a:ea typeface="Century Gothic"/>
                <a:cs typeface="Poppins" panose="00000500000000000000" pitchFamily="2" charset="0"/>
                <a:sym typeface="Century Gothic"/>
              </a:rPr>
              <a:t>How to Test Varnish?</a:t>
            </a:r>
            <a:endParaRPr sz="3600" dirty="0">
              <a:latin typeface="Poppins" panose="00000500000000000000" pitchFamily="2" charset="0"/>
              <a:ea typeface="Century Gothic"/>
              <a:cs typeface="Poppins" panose="00000500000000000000" pitchFamily="2" charset="0"/>
              <a:sym typeface="Century Gothic"/>
            </a:endParaRPr>
          </a:p>
        </p:txBody>
      </p:sp>
      <p:sp>
        <p:nvSpPr>
          <p:cNvPr id="2" name="TextBox 1">
            <a:extLst>
              <a:ext uri="{FF2B5EF4-FFF2-40B4-BE49-F238E27FC236}">
                <a16:creationId xmlns:a16="http://schemas.microsoft.com/office/drawing/2014/main" id="{FC87AABC-A606-4145-9FE3-9547EA38D11B}"/>
              </a:ext>
            </a:extLst>
          </p:cNvPr>
          <p:cNvSpPr txBox="1"/>
          <p:nvPr/>
        </p:nvSpPr>
        <p:spPr>
          <a:xfrm>
            <a:off x="940904" y="1577009"/>
            <a:ext cx="9660835" cy="1477328"/>
          </a:xfrm>
          <a:prstGeom prst="rect">
            <a:avLst/>
          </a:prstGeom>
          <a:noFill/>
        </p:spPr>
        <p:txBody>
          <a:bodyPr wrap="square" rtlCol="0">
            <a:spAutoFit/>
          </a:bodyPr>
          <a:lstStyle/>
          <a:p>
            <a:endParaRPr lang="en-US" sz="1800" dirty="0">
              <a:latin typeface="Poppins" panose="00000500000000000000" pitchFamily="2" charset="0"/>
              <a:cs typeface="Poppins" panose="00000500000000000000" pitchFamily="2" charset="0"/>
            </a:endParaRPr>
          </a:p>
          <a:p>
            <a:r>
              <a:rPr lang="en-US" sz="1800" dirty="0">
                <a:latin typeface="Poppins" panose="00000500000000000000" pitchFamily="2" charset="0"/>
                <a:cs typeface="Poppins" panose="00000500000000000000" pitchFamily="2" charset="0"/>
              </a:rPr>
              <a:t>S</a:t>
            </a:r>
            <a:r>
              <a:rPr lang="en-IN" sz="1800" dirty="0" err="1">
                <a:latin typeface="Poppins" panose="00000500000000000000" pitchFamily="2" charset="0"/>
                <a:cs typeface="Poppins" panose="00000500000000000000" pitchFamily="2" charset="0"/>
              </a:rPr>
              <a:t>tep</a:t>
            </a:r>
            <a:r>
              <a:rPr lang="en-IN" sz="1800" dirty="0">
                <a:latin typeface="Poppins" panose="00000500000000000000" pitchFamily="2" charset="0"/>
                <a:cs typeface="Poppins" panose="00000500000000000000" pitchFamily="2" charset="0"/>
              </a:rPr>
              <a:t> 1 : Download “</a:t>
            </a:r>
            <a:r>
              <a:rPr lang="en-IN" sz="1800" b="1" dirty="0">
                <a:latin typeface="Poppins" panose="00000500000000000000" pitchFamily="2" charset="0"/>
                <a:cs typeface="Poppins" panose="00000500000000000000" pitchFamily="2" charset="0"/>
              </a:rPr>
              <a:t>Header-Editor</a:t>
            </a:r>
            <a:r>
              <a:rPr lang="en-IN" sz="1800" dirty="0">
                <a:latin typeface="Poppins" panose="00000500000000000000" pitchFamily="2" charset="0"/>
                <a:cs typeface="Poppins" panose="00000500000000000000" pitchFamily="2" charset="0"/>
              </a:rPr>
              <a:t>” Chrome Extension</a:t>
            </a:r>
          </a:p>
          <a:p>
            <a:endParaRPr lang="en-IN" sz="1800" dirty="0">
              <a:latin typeface="Poppins" panose="00000500000000000000" pitchFamily="2" charset="0"/>
              <a:cs typeface="Poppins" panose="00000500000000000000" pitchFamily="2" charset="0"/>
            </a:endParaRPr>
          </a:p>
          <a:p>
            <a:r>
              <a:rPr lang="en-IN" sz="1800" dirty="0">
                <a:latin typeface="Poppins" panose="00000500000000000000" pitchFamily="2" charset="0"/>
                <a:cs typeface="Poppins" panose="00000500000000000000" pitchFamily="2" charset="0"/>
              </a:rPr>
              <a:t>Step 2 : Make Following Entry  in “</a:t>
            </a:r>
            <a:r>
              <a:rPr lang="en-IN" sz="1800" b="1" dirty="0">
                <a:latin typeface="Poppins" panose="00000500000000000000" pitchFamily="2" charset="0"/>
                <a:cs typeface="Poppins" panose="00000500000000000000" pitchFamily="2" charset="0"/>
              </a:rPr>
              <a:t>Request</a:t>
            </a:r>
            <a:r>
              <a:rPr lang="en-IN" sz="1800" dirty="0">
                <a:latin typeface="Poppins" panose="00000500000000000000" pitchFamily="2" charset="0"/>
                <a:cs typeface="Poppins" panose="00000500000000000000" pitchFamily="2" charset="0"/>
              </a:rPr>
              <a:t> </a:t>
            </a:r>
            <a:r>
              <a:rPr lang="en-IN" sz="1800" b="1" dirty="0">
                <a:latin typeface="Poppins" panose="00000500000000000000" pitchFamily="2" charset="0"/>
                <a:cs typeface="Poppins" panose="00000500000000000000" pitchFamily="2" charset="0"/>
              </a:rPr>
              <a:t>Field</a:t>
            </a:r>
            <a:r>
              <a:rPr lang="en-IN" sz="1800" dirty="0">
                <a:latin typeface="Poppins" panose="00000500000000000000" pitchFamily="2" charset="0"/>
                <a:cs typeface="Poppins" panose="00000500000000000000" pitchFamily="2" charset="0"/>
              </a:rPr>
              <a:t>” </a:t>
            </a:r>
          </a:p>
          <a:p>
            <a:r>
              <a:rPr lang="en-US" sz="1800" dirty="0">
                <a:latin typeface="Poppins" panose="00000500000000000000" pitchFamily="2" charset="0"/>
                <a:cs typeface="Poppins" panose="00000500000000000000" pitchFamily="2" charset="0"/>
              </a:rPr>
              <a:t> </a:t>
            </a:r>
            <a:r>
              <a:rPr lang="en-IN" sz="1800" dirty="0">
                <a:latin typeface="Poppins" panose="00000500000000000000" pitchFamily="2" charset="0"/>
                <a:cs typeface="Poppins" panose="00000500000000000000" pitchFamily="2" charset="0"/>
              </a:rPr>
              <a:t>               </a:t>
            </a:r>
          </a:p>
        </p:txBody>
      </p:sp>
      <p:pic>
        <p:nvPicPr>
          <p:cNvPr id="4" name="Picture 3">
            <a:extLst>
              <a:ext uri="{FF2B5EF4-FFF2-40B4-BE49-F238E27FC236}">
                <a16:creationId xmlns:a16="http://schemas.microsoft.com/office/drawing/2014/main" id="{B570C362-7A8C-47FE-BE51-03C8520AD706}"/>
              </a:ext>
            </a:extLst>
          </p:cNvPr>
          <p:cNvPicPr>
            <a:picLocks noChangeAspect="1"/>
          </p:cNvPicPr>
          <p:nvPr/>
        </p:nvPicPr>
        <p:blipFill>
          <a:blip r:embed="rId4"/>
          <a:stretch>
            <a:fillRect/>
          </a:stretch>
        </p:blipFill>
        <p:spPr>
          <a:xfrm>
            <a:off x="7645636" y="1001059"/>
            <a:ext cx="4533900" cy="1200150"/>
          </a:xfrm>
          <a:prstGeom prst="rect">
            <a:avLst/>
          </a:prstGeom>
        </p:spPr>
      </p:pic>
      <p:pic>
        <p:nvPicPr>
          <p:cNvPr id="5" name="Picture 4">
            <a:extLst>
              <a:ext uri="{FF2B5EF4-FFF2-40B4-BE49-F238E27FC236}">
                <a16:creationId xmlns:a16="http://schemas.microsoft.com/office/drawing/2014/main" id="{80BAEE81-AB0A-489E-8560-2DD599303E87}"/>
              </a:ext>
            </a:extLst>
          </p:cNvPr>
          <p:cNvPicPr>
            <a:picLocks noChangeAspect="1"/>
          </p:cNvPicPr>
          <p:nvPr/>
        </p:nvPicPr>
        <p:blipFill>
          <a:blip r:embed="rId5"/>
          <a:stretch>
            <a:fillRect/>
          </a:stretch>
        </p:blipFill>
        <p:spPr>
          <a:xfrm>
            <a:off x="1842052" y="2847951"/>
            <a:ext cx="4631220" cy="1162098"/>
          </a:xfrm>
          <a:prstGeom prst="rect">
            <a:avLst/>
          </a:prstGeom>
        </p:spPr>
      </p:pic>
      <p:sp>
        <p:nvSpPr>
          <p:cNvPr id="6" name="TextBox 5">
            <a:extLst>
              <a:ext uri="{FF2B5EF4-FFF2-40B4-BE49-F238E27FC236}">
                <a16:creationId xmlns:a16="http://schemas.microsoft.com/office/drawing/2014/main" id="{378756C8-F4D2-4A08-87C7-95DD5BDBBC44}"/>
              </a:ext>
            </a:extLst>
          </p:cNvPr>
          <p:cNvSpPr txBox="1"/>
          <p:nvPr/>
        </p:nvSpPr>
        <p:spPr>
          <a:xfrm>
            <a:off x="1051113" y="4433142"/>
            <a:ext cx="10948831" cy="646331"/>
          </a:xfrm>
          <a:prstGeom prst="rect">
            <a:avLst/>
          </a:prstGeom>
          <a:noFill/>
        </p:spPr>
        <p:txBody>
          <a:bodyPr wrap="none" rtlCol="0">
            <a:spAutoFit/>
          </a:bodyPr>
          <a:lstStyle/>
          <a:p>
            <a:r>
              <a:rPr lang="en-US" sz="1800" dirty="0">
                <a:latin typeface="Poppins" panose="00000500000000000000" pitchFamily="2" charset="0"/>
                <a:cs typeface="Poppins" panose="00000500000000000000" pitchFamily="2" charset="0"/>
              </a:rPr>
              <a:t>Step 3: Add “edge-cache” request header in Google Chrome Developer Console, Always open </a:t>
            </a:r>
          </a:p>
          <a:p>
            <a:r>
              <a:rPr lang="en-US" sz="1800" dirty="0">
                <a:latin typeface="Poppins" panose="00000500000000000000" pitchFamily="2" charset="0"/>
                <a:cs typeface="Poppins" panose="00000500000000000000" pitchFamily="2" charset="0"/>
              </a:rPr>
              <a:t>New tab to test the varnish  </a:t>
            </a:r>
            <a:endParaRPr lang="en-IN" sz="1800" dirty="0">
              <a:latin typeface="Poppins" panose="00000500000000000000" pitchFamily="2" charset="0"/>
              <a:cs typeface="Poppins" panose="00000500000000000000" pitchFamily="2" charset="0"/>
            </a:endParaRPr>
          </a:p>
        </p:txBody>
      </p:sp>
      <p:pic>
        <p:nvPicPr>
          <p:cNvPr id="7" name="Picture 6">
            <a:extLst>
              <a:ext uri="{FF2B5EF4-FFF2-40B4-BE49-F238E27FC236}">
                <a16:creationId xmlns:a16="http://schemas.microsoft.com/office/drawing/2014/main" id="{F206692A-687E-4EA8-A12B-1D2ED415B5C6}"/>
              </a:ext>
            </a:extLst>
          </p:cNvPr>
          <p:cNvPicPr>
            <a:picLocks noChangeAspect="1"/>
          </p:cNvPicPr>
          <p:nvPr/>
        </p:nvPicPr>
        <p:blipFill>
          <a:blip r:embed="rId6"/>
          <a:stretch>
            <a:fillRect/>
          </a:stretch>
        </p:blipFill>
        <p:spPr>
          <a:xfrm>
            <a:off x="1166151" y="5029911"/>
            <a:ext cx="8746435" cy="1045212"/>
          </a:xfrm>
          <a:prstGeom prst="rect">
            <a:avLst/>
          </a:prstGeom>
        </p:spPr>
      </p:pic>
    </p:spTree>
    <p:extLst>
      <p:ext uri="{BB962C8B-B14F-4D97-AF65-F5344CB8AC3E}">
        <p14:creationId xmlns:p14="http://schemas.microsoft.com/office/powerpoint/2010/main" val="3742403944"/>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530614" y="6333564"/>
            <a:ext cx="11235561" cy="467873"/>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3" name="Shape 103"/>
          <p:cNvSpPr/>
          <p:nvPr/>
        </p:nvSpPr>
        <p:spPr>
          <a:xfrm>
            <a:off x="8666"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8" name="Shape 108"/>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Century Gothic"/>
                <a:ea typeface="Century Gothic"/>
                <a:cs typeface="Century Gothic"/>
                <a:sym typeface="Century Gothic"/>
              </a:rPr>
              <a:t>7</a:t>
            </a:r>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1" name="Shape 111"/>
          <p:cNvSpPr txBox="1"/>
          <p:nvPr/>
        </p:nvSpPr>
        <p:spPr>
          <a:xfrm>
            <a:off x="474960" y="261104"/>
            <a:ext cx="530962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dirty="0">
                <a:latin typeface="Poppins" panose="00000500000000000000" pitchFamily="2" charset="0"/>
                <a:ea typeface="Century Gothic"/>
                <a:cs typeface="Poppins" panose="00000500000000000000" pitchFamily="2" charset="0"/>
                <a:sym typeface="Century Gothic"/>
              </a:rPr>
              <a:t>How to Test Varnish?</a:t>
            </a:r>
            <a:endParaRPr sz="3600" dirty="0">
              <a:latin typeface="Poppins" panose="00000500000000000000" pitchFamily="2" charset="0"/>
              <a:ea typeface="Century Gothic"/>
              <a:cs typeface="Poppins" panose="00000500000000000000" pitchFamily="2" charset="0"/>
              <a:sym typeface="Century Gothic"/>
            </a:endParaRPr>
          </a:p>
        </p:txBody>
      </p:sp>
      <p:pic>
        <p:nvPicPr>
          <p:cNvPr id="8" name="Picture 7">
            <a:extLst>
              <a:ext uri="{FF2B5EF4-FFF2-40B4-BE49-F238E27FC236}">
                <a16:creationId xmlns:a16="http://schemas.microsoft.com/office/drawing/2014/main" id="{7AC3D28B-555A-47B5-8296-279FDD3F63C0}"/>
              </a:ext>
            </a:extLst>
          </p:cNvPr>
          <p:cNvPicPr>
            <a:picLocks noChangeAspect="1"/>
          </p:cNvPicPr>
          <p:nvPr/>
        </p:nvPicPr>
        <p:blipFill>
          <a:blip r:embed="rId4"/>
          <a:stretch>
            <a:fillRect/>
          </a:stretch>
        </p:blipFill>
        <p:spPr>
          <a:xfrm>
            <a:off x="761385" y="1570131"/>
            <a:ext cx="10774017" cy="3717737"/>
          </a:xfrm>
          <a:prstGeom prst="rect">
            <a:avLst/>
          </a:prstGeom>
        </p:spPr>
      </p:pic>
    </p:spTree>
    <p:extLst>
      <p:ext uri="{BB962C8B-B14F-4D97-AF65-F5344CB8AC3E}">
        <p14:creationId xmlns:p14="http://schemas.microsoft.com/office/powerpoint/2010/main" val="156208773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530614" y="6333564"/>
            <a:ext cx="11235561" cy="467873"/>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3" name="Shape 103"/>
          <p:cNvSpPr/>
          <p:nvPr/>
        </p:nvSpPr>
        <p:spPr>
          <a:xfrm>
            <a:off x="8666"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8" name="Shape 108"/>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Century Gothic"/>
                <a:ea typeface="Century Gothic"/>
                <a:cs typeface="Century Gothic"/>
                <a:sym typeface="Century Gothic"/>
              </a:rPr>
              <a:t>7</a:t>
            </a:r>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1" name="Shape 111"/>
          <p:cNvSpPr txBox="1"/>
          <p:nvPr/>
        </p:nvSpPr>
        <p:spPr>
          <a:xfrm>
            <a:off x="474960" y="261104"/>
            <a:ext cx="530962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dirty="0">
                <a:latin typeface="Poppins" panose="00000500000000000000" pitchFamily="2" charset="0"/>
                <a:ea typeface="Century Gothic"/>
                <a:cs typeface="Poppins" panose="00000500000000000000" pitchFamily="2" charset="0"/>
                <a:sym typeface="Century Gothic"/>
              </a:rPr>
              <a:t>Roadmap Ahead</a:t>
            </a:r>
            <a:endParaRPr sz="3600" dirty="0">
              <a:latin typeface="Poppins" panose="00000500000000000000" pitchFamily="2" charset="0"/>
              <a:ea typeface="Century Gothic"/>
              <a:cs typeface="Poppins" panose="00000500000000000000" pitchFamily="2" charset="0"/>
              <a:sym typeface="Century Gothic"/>
            </a:endParaRPr>
          </a:p>
        </p:txBody>
      </p:sp>
      <p:sp>
        <p:nvSpPr>
          <p:cNvPr id="13" name="Shape 111">
            <a:extLst>
              <a:ext uri="{FF2B5EF4-FFF2-40B4-BE49-F238E27FC236}">
                <a16:creationId xmlns:a16="http://schemas.microsoft.com/office/drawing/2014/main" id="{DCDE8CD0-B665-4019-BAE2-823042F737D9}"/>
              </a:ext>
            </a:extLst>
          </p:cNvPr>
          <p:cNvSpPr txBox="1"/>
          <p:nvPr/>
        </p:nvSpPr>
        <p:spPr>
          <a:xfrm>
            <a:off x="819008" y="3105834"/>
            <a:ext cx="11099565" cy="646331"/>
          </a:xfrm>
          <a:prstGeom prst="rect">
            <a:avLst/>
          </a:prstGeom>
          <a:noFill/>
          <a:ln>
            <a:noFill/>
          </a:ln>
        </p:spPr>
        <p:txBody>
          <a:bodyPr spcFirstLastPara="1" wrap="square" lIns="91425" tIns="45700" rIns="91425" bIns="45700" anchor="t" anchorCtr="0">
            <a:noAutofit/>
          </a:bodyPr>
          <a:lstStyle/>
          <a:p>
            <a:pPr lvl="0">
              <a:buClr>
                <a:schemeClr val="dk1"/>
              </a:buClr>
            </a:pPr>
            <a:r>
              <a:rPr lang="en-US" sz="2800" dirty="0">
                <a:latin typeface="Poppins" panose="00000500000000000000" pitchFamily="2" charset="0"/>
                <a:ea typeface="Century Gothic"/>
                <a:cs typeface="Poppins" panose="00000500000000000000" pitchFamily="2" charset="0"/>
                <a:sym typeface="Century Gothic"/>
              </a:rPr>
              <a:t>Disaster Recovery in case of GCP downtime on Desktop</a:t>
            </a:r>
            <a:endParaRPr sz="2800" dirty="0">
              <a:latin typeface="Poppins" panose="00000500000000000000" pitchFamily="2" charset="0"/>
              <a:ea typeface="Century Gothic"/>
              <a:cs typeface="Poppins" panose="00000500000000000000" pitchFamily="2" charset="0"/>
              <a:sym typeface="Century Gothic"/>
            </a:endParaRPr>
          </a:p>
        </p:txBody>
      </p:sp>
      <p:sp>
        <p:nvSpPr>
          <p:cNvPr id="14" name="Shape 111">
            <a:extLst>
              <a:ext uri="{FF2B5EF4-FFF2-40B4-BE49-F238E27FC236}">
                <a16:creationId xmlns:a16="http://schemas.microsoft.com/office/drawing/2014/main" id="{844B32B9-1BFE-4E7C-9BAB-2BFC313F8003}"/>
              </a:ext>
            </a:extLst>
          </p:cNvPr>
          <p:cNvSpPr txBox="1"/>
          <p:nvPr/>
        </p:nvSpPr>
        <p:spPr>
          <a:xfrm>
            <a:off x="819009" y="2366569"/>
            <a:ext cx="11099565" cy="646331"/>
          </a:xfrm>
          <a:prstGeom prst="rect">
            <a:avLst/>
          </a:prstGeom>
          <a:noFill/>
          <a:ln>
            <a:noFill/>
          </a:ln>
        </p:spPr>
        <p:txBody>
          <a:bodyPr spcFirstLastPara="1" wrap="square" lIns="91425" tIns="45700" rIns="91425" bIns="45700" anchor="t" anchorCtr="0">
            <a:noAutofit/>
          </a:bodyPr>
          <a:lstStyle/>
          <a:p>
            <a:pPr lvl="0">
              <a:buClr>
                <a:schemeClr val="dk1"/>
              </a:buClr>
            </a:pPr>
            <a:r>
              <a:rPr lang="en-US" sz="2800" dirty="0">
                <a:latin typeface="Poppins" panose="00000500000000000000" pitchFamily="2" charset="0"/>
                <a:ea typeface="Century Gothic"/>
                <a:cs typeface="Poppins" panose="00000500000000000000" pitchFamily="2" charset="0"/>
                <a:sym typeface="Century Gothic"/>
              </a:rPr>
              <a:t>Varnish Cache Creation for multilingual pages</a:t>
            </a:r>
            <a:endParaRPr sz="2800" dirty="0">
              <a:latin typeface="Poppins" panose="00000500000000000000" pitchFamily="2" charset="0"/>
              <a:ea typeface="Century Gothic"/>
              <a:cs typeface="Poppins" panose="00000500000000000000" pitchFamily="2" charset="0"/>
              <a:sym typeface="Century Gothic"/>
            </a:endParaRPr>
          </a:p>
        </p:txBody>
      </p:sp>
    </p:spTree>
    <p:extLst>
      <p:ext uri="{BB962C8B-B14F-4D97-AF65-F5344CB8AC3E}">
        <p14:creationId xmlns:p14="http://schemas.microsoft.com/office/powerpoint/2010/main" val="3358424119"/>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530614" y="6333564"/>
            <a:ext cx="11235561" cy="467873"/>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3" name="Shape 103"/>
          <p:cNvSpPr/>
          <p:nvPr/>
        </p:nvSpPr>
        <p:spPr>
          <a:xfrm>
            <a:off x="0"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8" name="Shape 108"/>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Century Gothic"/>
                <a:ea typeface="Century Gothic"/>
                <a:cs typeface="Century Gothic"/>
                <a:sym typeface="Century Gothic"/>
              </a:rPr>
              <a:t>7</a:t>
            </a:r>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1" name="Shape 111"/>
          <p:cNvSpPr txBox="1"/>
          <p:nvPr/>
        </p:nvSpPr>
        <p:spPr>
          <a:xfrm>
            <a:off x="446602" y="268064"/>
            <a:ext cx="497704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dirty="0">
                <a:latin typeface="Poppins" panose="00000500000000000000" pitchFamily="2" charset="0"/>
                <a:ea typeface="Century Gothic"/>
                <a:cs typeface="Poppins" panose="00000500000000000000" pitchFamily="2" charset="0"/>
                <a:sym typeface="Century Gothic"/>
              </a:rPr>
              <a:t>Overview</a:t>
            </a:r>
            <a:endParaRPr sz="3600" dirty="0">
              <a:latin typeface="Poppins" panose="00000500000000000000" pitchFamily="2" charset="0"/>
              <a:ea typeface="Century Gothic"/>
              <a:cs typeface="Poppins" panose="00000500000000000000" pitchFamily="2" charset="0"/>
              <a:sym typeface="Century Gothic"/>
            </a:endParaRPr>
          </a:p>
        </p:txBody>
      </p:sp>
      <p:sp>
        <p:nvSpPr>
          <p:cNvPr id="112" name="Shape 112"/>
          <p:cNvSpPr txBox="1"/>
          <p:nvPr/>
        </p:nvSpPr>
        <p:spPr>
          <a:xfrm>
            <a:off x="446600" y="1182449"/>
            <a:ext cx="11094900" cy="4938900"/>
          </a:xfrm>
          <a:prstGeom prst="rect">
            <a:avLst/>
          </a:prstGeom>
          <a:noFill/>
          <a:ln>
            <a:noFill/>
          </a:ln>
        </p:spPr>
        <p:txBody>
          <a:bodyPr spcFirstLastPara="1" wrap="square" lIns="91425" tIns="45700" rIns="91425" bIns="45700" anchor="t" anchorCtr="0">
            <a:noAutofit/>
          </a:bodyPr>
          <a:lstStyle/>
          <a:p>
            <a:pPr marL="0" marR="0" lvl="0" indent="0" rtl="0">
              <a:lnSpc>
                <a:spcPct val="150000"/>
              </a:lnSpc>
              <a:spcBef>
                <a:spcPts val="0"/>
              </a:spcBef>
              <a:spcAft>
                <a:spcPts val="0"/>
              </a:spcAft>
              <a:buClr>
                <a:schemeClr val="dk1"/>
              </a:buClr>
              <a:buFont typeface="Century Gothic"/>
              <a:buNone/>
            </a:pPr>
            <a:r>
              <a:rPr lang="en-US" sz="2800" dirty="0">
                <a:solidFill>
                  <a:schemeClr val="dk1"/>
                </a:solidFill>
                <a:latin typeface="Poppins" panose="00000500000000000000" pitchFamily="2" charset="0"/>
                <a:ea typeface="Century Gothic"/>
                <a:cs typeface="Poppins" panose="00000500000000000000" pitchFamily="2" charset="0"/>
                <a:sym typeface="Century Gothic"/>
              </a:rPr>
              <a:t>What &amp; Why caching?</a:t>
            </a:r>
          </a:p>
          <a:p>
            <a:pPr marL="0" marR="0" lvl="0" indent="0" rtl="0">
              <a:lnSpc>
                <a:spcPct val="150000"/>
              </a:lnSpc>
              <a:spcBef>
                <a:spcPts val="0"/>
              </a:spcBef>
              <a:spcAft>
                <a:spcPts val="0"/>
              </a:spcAft>
              <a:buClr>
                <a:schemeClr val="dk1"/>
              </a:buClr>
              <a:buFont typeface="Century Gothic"/>
              <a:buNone/>
            </a:pPr>
            <a:r>
              <a:rPr lang="en-US" sz="2800" dirty="0">
                <a:solidFill>
                  <a:schemeClr val="dk1"/>
                </a:solidFill>
                <a:latin typeface="Poppins" panose="00000500000000000000" pitchFamily="2" charset="0"/>
                <a:ea typeface="Century Gothic"/>
                <a:cs typeface="Poppins" panose="00000500000000000000" pitchFamily="2" charset="0"/>
                <a:sym typeface="Century Gothic"/>
              </a:rPr>
              <a:t>Types of Caching</a:t>
            </a:r>
          </a:p>
          <a:p>
            <a:pPr marL="0" marR="0" lvl="0" indent="0" rtl="0">
              <a:lnSpc>
                <a:spcPct val="150000"/>
              </a:lnSpc>
              <a:spcBef>
                <a:spcPts val="0"/>
              </a:spcBef>
              <a:spcAft>
                <a:spcPts val="0"/>
              </a:spcAft>
              <a:buNone/>
            </a:pPr>
            <a:r>
              <a:rPr lang="en-US" sz="2800" dirty="0">
                <a:solidFill>
                  <a:schemeClr val="dk1"/>
                </a:solidFill>
                <a:latin typeface="Poppins" panose="00000500000000000000" pitchFamily="2" charset="0"/>
                <a:ea typeface="Century Gothic"/>
                <a:cs typeface="Poppins" panose="00000500000000000000" pitchFamily="2" charset="0"/>
                <a:sym typeface="Century Gothic"/>
              </a:rPr>
              <a:t>Caching Implementation on </a:t>
            </a:r>
            <a:r>
              <a:rPr lang="en-US" sz="2800" dirty="0" err="1">
                <a:solidFill>
                  <a:schemeClr val="dk1"/>
                </a:solidFill>
                <a:latin typeface="Poppins" panose="00000500000000000000" pitchFamily="2" charset="0"/>
                <a:ea typeface="Century Gothic"/>
                <a:cs typeface="Poppins" panose="00000500000000000000" pitchFamily="2" charset="0"/>
                <a:sym typeface="Century Gothic"/>
              </a:rPr>
              <a:t>IndiaMART</a:t>
            </a:r>
            <a:endParaRPr dirty="0">
              <a:latin typeface="Poppins" panose="00000500000000000000" pitchFamily="2" charset="0"/>
              <a:cs typeface="Poppins" panose="00000500000000000000" pitchFamily="2" charset="0"/>
            </a:endParaRPr>
          </a:p>
          <a:p>
            <a:pPr lvl="0">
              <a:lnSpc>
                <a:spcPct val="150000"/>
              </a:lnSpc>
            </a:pPr>
            <a:r>
              <a:rPr lang="en-US" sz="2800" dirty="0">
                <a:solidFill>
                  <a:schemeClr val="dk1"/>
                </a:solidFill>
                <a:latin typeface="Poppins" panose="00000500000000000000" pitchFamily="2" charset="0"/>
                <a:ea typeface="Century Gothic"/>
                <a:cs typeface="Poppins" panose="00000500000000000000" pitchFamily="2" charset="0"/>
                <a:sym typeface="Century Gothic"/>
              </a:rPr>
              <a:t>Challenges &amp; Solutions</a:t>
            </a:r>
          </a:p>
          <a:p>
            <a:pPr lvl="0">
              <a:lnSpc>
                <a:spcPct val="150000"/>
              </a:lnSpc>
            </a:pPr>
            <a:r>
              <a:rPr lang="en-US" sz="2800" dirty="0">
                <a:solidFill>
                  <a:schemeClr val="dk1"/>
                </a:solidFill>
                <a:latin typeface="Poppins" panose="00000500000000000000" pitchFamily="2" charset="0"/>
                <a:ea typeface="Century Gothic"/>
                <a:cs typeface="Poppins" panose="00000500000000000000" pitchFamily="2" charset="0"/>
                <a:sym typeface="Century Gothic"/>
              </a:rPr>
              <a:t>Architecture &amp; Condition’s on Dir.IM &amp;  WWW</a:t>
            </a:r>
          </a:p>
          <a:p>
            <a:pPr marL="0" marR="0" lvl="0" indent="0" rtl="0">
              <a:lnSpc>
                <a:spcPct val="150000"/>
              </a:lnSpc>
              <a:spcBef>
                <a:spcPts val="0"/>
              </a:spcBef>
              <a:spcAft>
                <a:spcPts val="0"/>
              </a:spcAft>
              <a:buNone/>
            </a:pPr>
            <a:r>
              <a:rPr lang="en-US" sz="2800" dirty="0">
                <a:solidFill>
                  <a:schemeClr val="dk1"/>
                </a:solidFill>
                <a:latin typeface="Poppins" panose="00000500000000000000" pitchFamily="2" charset="0"/>
                <a:ea typeface="Century Gothic"/>
                <a:cs typeface="Poppins" panose="00000500000000000000" pitchFamily="2" charset="0"/>
                <a:sym typeface="Century Gothic"/>
              </a:rPr>
              <a:t>Impact of Caching	</a:t>
            </a:r>
          </a:p>
          <a:p>
            <a:pPr marL="0" marR="0" lvl="0" indent="0" rtl="0">
              <a:lnSpc>
                <a:spcPct val="150000"/>
              </a:lnSpc>
              <a:spcBef>
                <a:spcPts val="0"/>
              </a:spcBef>
              <a:spcAft>
                <a:spcPts val="0"/>
              </a:spcAft>
              <a:buNone/>
            </a:pPr>
            <a:r>
              <a:rPr lang="en-US" sz="2800" dirty="0">
                <a:solidFill>
                  <a:schemeClr val="dk1"/>
                </a:solidFill>
                <a:latin typeface="Poppins" panose="00000500000000000000" pitchFamily="2" charset="0"/>
                <a:ea typeface="Century Gothic"/>
                <a:cs typeface="Poppins" panose="00000500000000000000" pitchFamily="2" charset="0"/>
                <a:sym typeface="Century Gothic"/>
              </a:rPr>
              <a:t>Roadmap Ahead		</a:t>
            </a:r>
            <a:endParaRPr dirty="0">
              <a:latin typeface="Poppins" panose="00000500000000000000" pitchFamily="2" charset="0"/>
              <a:cs typeface="Poppins" panose="00000500000000000000" pitchFamily="2" charset="0"/>
            </a:endParaRPr>
          </a:p>
          <a:p>
            <a:pPr marL="0" marR="0" lvl="0" indent="0" algn="l" rtl="0">
              <a:spcBef>
                <a:spcPts val="0"/>
              </a:spcBef>
              <a:spcAft>
                <a:spcPts val="0"/>
              </a:spcAft>
              <a:buClr>
                <a:schemeClr val="dk1"/>
              </a:buClr>
              <a:buFont typeface="Calibri"/>
              <a:buNone/>
            </a:pPr>
            <a:endParaRPr sz="2800" dirty="0">
              <a:solidFill>
                <a:schemeClr val="dk1"/>
              </a:solidFill>
              <a:latin typeface="Poppins" panose="00000500000000000000" pitchFamily="2" charset="0"/>
              <a:ea typeface="Century Gothic"/>
              <a:cs typeface="Poppins" panose="00000500000000000000" pitchFamily="2" charset="0"/>
              <a:sym typeface="Century Gothic"/>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Shape 133"/>
          <p:cNvSpPr/>
          <p:nvPr/>
        </p:nvSpPr>
        <p:spPr>
          <a:xfrm>
            <a:off x="0" y="3593805"/>
            <a:ext cx="12192000" cy="3259926"/>
          </a:xfrm>
          <a:prstGeom prst="rect">
            <a:avLst/>
          </a:prstGeom>
          <a:solidFill>
            <a:srgbClr val="DB2327"/>
          </a:solidFill>
          <a:ln w="12700" cap="flat" cmpd="sng">
            <a:solidFill>
              <a:srgbClr val="DB232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4" name="Shape 134"/>
          <p:cNvSpPr/>
          <p:nvPr/>
        </p:nvSpPr>
        <p:spPr>
          <a:xfrm flipH="1">
            <a:off x="-1" y="3593804"/>
            <a:ext cx="5159829" cy="3264195"/>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5" name="Shape 135"/>
          <p:cNvPicPr preferRelativeResize="0"/>
          <p:nvPr/>
        </p:nvPicPr>
        <p:blipFill rotWithShape="1">
          <a:blip r:embed="rId3">
            <a:alphaModFix/>
          </a:blip>
          <a:srcRect/>
          <a:stretch/>
        </p:blipFill>
        <p:spPr>
          <a:xfrm>
            <a:off x="4028503" y="2877005"/>
            <a:ext cx="3436764" cy="712531"/>
          </a:xfrm>
          <a:prstGeom prst="rect">
            <a:avLst/>
          </a:prstGeom>
          <a:noFill/>
          <a:ln>
            <a:noFill/>
          </a:ln>
        </p:spPr>
      </p:pic>
      <p:sp>
        <p:nvSpPr>
          <p:cNvPr id="136" name="Shape 136"/>
          <p:cNvSpPr txBox="1"/>
          <p:nvPr/>
        </p:nvSpPr>
        <p:spPr>
          <a:xfrm>
            <a:off x="3646955" y="1414130"/>
            <a:ext cx="419986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a:solidFill>
                  <a:schemeClr val="dk1"/>
                </a:solidFill>
                <a:latin typeface="Century Gothic"/>
                <a:ea typeface="Century Gothic"/>
                <a:cs typeface="Century Gothic"/>
                <a:sym typeface="Century Gothic"/>
              </a:rPr>
              <a:t>Thank you</a:t>
            </a:r>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530614" y="6333564"/>
            <a:ext cx="11235561" cy="467873"/>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3" name="Shape 103"/>
          <p:cNvSpPr/>
          <p:nvPr/>
        </p:nvSpPr>
        <p:spPr>
          <a:xfrm>
            <a:off x="8666"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8" name="Shape 108"/>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Century Gothic"/>
                <a:ea typeface="Century Gothic"/>
                <a:cs typeface="Century Gothic"/>
                <a:sym typeface="Century Gothic"/>
              </a:rPr>
              <a:t>7</a:t>
            </a:r>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1" name="Shape 111"/>
          <p:cNvSpPr txBox="1"/>
          <p:nvPr/>
        </p:nvSpPr>
        <p:spPr>
          <a:xfrm>
            <a:off x="184474" y="268037"/>
            <a:ext cx="530962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dirty="0">
                <a:latin typeface="Poppins" panose="00000500000000000000" pitchFamily="2" charset="0"/>
                <a:ea typeface="Century Gothic"/>
                <a:cs typeface="Poppins" panose="00000500000000000000" pitchFamily="2" charset="0"/>
                <a:sym typeface="Century Gothic"/>
              </a:rPr>
              <a:t>What is Caching?</a:t>
            </a:r>
            <a:endParaRPr sz="3600" dirty="0">
              <a:latin typeface="Poppins" panose="00000500000000000000" pitchFamily="2" charset="0"/>
              <a:ea typeface="Century Gothic"/>
              <a:cs typeface="Poppins" panose="00000500000000000000" pitchFamily="2" charset="0"/>
              <a:sym typeface="Century Gothic"/>
            </a:endParaRPr>
          </a:p>
        </p:txBody>
      </p:sp>
      <p:sp>
        <p:nvSpPr>
          <p:cNvPr id="112" name="Shape 112"/>
          <p:cNvSpPr txBox="1"/>
          <p:nvPr/>
        </p:nvSpPr>
        <p:spPr>
          <a:xfrm>
            <a:off x="2514863" y="1582436"/>
            <a:ext cx="7267062" cy="1150138"/>
          </a:xfrm>
          <a:prstGeom prst="rect">
            <a:avLst/>
          </a:prstGeom>
          <a:noFill/>
          <a:ln>
            <a:noFill/>
          </a:ln>
        </p:spPr>
        <p:txBody>
          <a:bodyPr spcFirstLastPara="1" wrap="square" lIns="91425" tIns="45700" rIns="91425" bIns="45700" anchor="t" anchorCtr="0">
            <a:noAutofit/>
          </a:bodyPr>
          <a:lstStyle/>
          <a:p>
            <a:pPr lvl="0">
              <a:lnSpc>
                <a:spcPct val="150000"/>
              </a:lnSpc>
              <a:buClr>
                <a:schemeClr val="dk1"/>
              </a:buClr>
            </a:pPr>
            <a:r>
              <a:rPr lang="en-US" sz="3200" b="1" dirty="0">
                <a:latin typeface="Poppins" panose="00000500000000000000" pitchFamily="2" charset="0"/>
                <a:cs typeface="Poppins" panose="00000500000000000000" pitchFamily="2" charset="0"/>
              </a:rPr>
              <a:t>What did you have for breakfast? </a:t>
            </a:r>
            <a:endParaRPr sz="5400" dirty="0">
              <a:solidFill>
                <a:schemeClr val="dk1"/>
              </a:solidFill>
              <a:latin typeface="Poppins" panose="00000500000000000000" pitchFamily="2" charset="0"/>
              <a:ea typeface="Century Gothic"/>
              <a:cs typeface="Poppins" panose="00000500000000000000" pitchFamily="2" charset="0"/>
              <a:sym typeface="Century Gothic"/>
            </a:endParaRPr>
          </a:p>
        </p:txBody>
      </p:sp>
      <p:pic>
        <p:nvPicPr>
          <p:cNvPr id="4" name="Picture 3">
            <a:extLst>
              <a:ext uri="{FF2B5EF4-FFF2-40B4-BE49-F238E27FC236}">
                <a16:creationId xmlns:a16="http://schemas.microsoft.com/office/drawing/2014/main" id="{300E0BED-BAE7-481E-B434-71FB229EFF10}"/>
              </a:ext>
            </a:extLst>
          </p:cNvPr>
          <p:cNvPicPr>
            <a:picLocks noChangeAspect="1"/>
          </p:cNvPicPr>
          <p:nvPr/>
        </p:nvPicPr>
        <p:blipFill>
          <a:blip r:embed="rId4"/>
          <a:stretch>
            <a:fillRect/>
          </a:stretch>
        </p:blipFill>
        <p:spPr>
          <a:xfrm>
            <a:off x="4372538" y="2897251"/>
            <a:ext cx="3271636" cy="3271636"/>
          </a:xfrm>
          <a:prstGeom prst="rect">
            <a:avLst/>
          </a:prstGeom>
        </p:spPr>
      </p:pic>
    </p:spTree>
    <p:extLst>
      <p:ext uri="{BB962C8B-B14F-4D97-AF65-F5344CB8AC3E}">
        <p14:creationId xmlns:p14="http://schemas.microsoft.com/office/powerpoint/2010/main" val="16340905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xEl>
                                              <p:pRg st="0" end="0"/>
                                            </p:txEl>
                                          </p:spTgt>
                                        </p:tgtEl>
                                        <p:attrNameLst>
                                          <p:attrName>style.visibility</p:attrName>
                                        </p:attrNameLst>
                                      </p:cBhvr>
                                      <p:to>
                                        <p:strVal val="visible"/>
                                      </p:to>
                                    </p:set>
                                    <p:animEffect transition="in" filter="fade">
                                      <p:cBhvr>
                                        <p:cTn id="7" dur="500"/>
                                        <p:tgtEl>
                                          <p:spTgt spid="1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p:nvPr/>
        </p:nvSpPr>
        <p:spPr>
          <a:xfrm>
            <a:off x="530614" y="6333564"/>
            <a:ext cx="11235600" cy="468000"/>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8" name="Shape 118"/>
          <p:cNvSpPr/>
          <p:nvPr/>
        </p:nvSpPr>
        <p:spPr>
          <a:xfrm>
            <a:off x="0" y="-4268"/>
            <a:ext cx="12192000" cy="918600"/>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pic>
        <p:nvPicPr>
          <p:cNvPr id="119" name="Shape 119"/>
          <p:cNvPicPr preferRelativeResize="0"/>
          <p:nvPr/>
        </p:nvPicPr>
        <p:blipFill rotWithShape="1">
          <a:blip r:embed="rId4">
            <a:alphaModFix/>
          </a:blip>
          <a:srcRect/>
          <a:stretch/>
        </p:blipFill>
        <p:spPr>
          <a:xfrm>
            <a:off x="11330406" y="108932"/>
            <a:ext cx="732900" cy="692400"/>
          </a:xfrm>
          <a:prstGeom prst="rect">
            <a:avLst/>
          </a:prstGeom>
          <a:noFill/>
          <a:ln>
            <a:noFill/>
          </a:ln>
        </p:spPr>
      </p:pic>
      <p:sp>
        <p:nvSpPr>
          <p:cNvPr id="120" name="Shape 120"/>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21" name="Shape 121"/>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22" name="Shape 122"/>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23" name="Shape 123"/>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Century Gothic"/>
                <a:ea typeface="Century Gothic"/>
                <a:cs typeface="Century Gothic"/>
                <a:sym typeface="Century Gothic"/>
              </a:rPr>
              <a:t>7</a:t>
            </a:r>
            <a:endParaRPr/>
          </a:p>
        </p:txBody>
      </p:sp>
      <p:sp>
        <p:nvSpPr>
          <p:cNvPr id="124" name="Shape 124"/>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25" name="Shape 125"/>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26" name="Shape 126"/>
          <p:cNvSpPr txBox="1"/>
          <p:nvPr/>
        </p:nvSpPr>
        <p:spPr>
          <a:xfrm>
            <a:off x="446602" y="268064"/>
            <a:ext cx="4977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endParaRPr/>
          </a:p>
        </p:txBody>
      </p:sp>
      <p:sp>
        <p:nvSpPr>
          <p:cNvPr id="128" name="Shape 128"/>
          <p:cNvSpPr txBox="1"/>
          <p:nvPr/>
        </p:nvSpPr>
        <p:spPr>
          <a:xfrm>
            <a:off x="446602" y="268064"/>
            <a:ext cx="49770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dirty="0">
                <a:latin typeface="Poppins" panose="00000500000000000000" pitchFamily="2" charset="0"/>
                <a:ea typeface="Century Gothic"/>
                <a:cs typeface="Poppins" panose="00000500000000000000" pitchFamily="2" charset="0"/>
                <a:sym typeface="Century Gothic"/>
              </a:rPr>
              <a:t>Caching Overview</a:t>
            </a:r>
            <a:endParaRPr sz="3600" dirty="0">
              <a:latin typeface="Poppins" panose="00000500000000000000" pitchFamily="2" charset="0"/>
              <a:ea typeface="Century Gothic"/>
              <a:cs typeface="Poppins" panose="00000500000000000000" pitchFamily="2" charset="0"/>
              <a:sym typeface="Century Gothic"/>
            </a:endParaRPr>
          </a:p>
        </p:txBody>
      </p:sp>
      <p:pic>
        <p:nvPicPr>
          <p:cNvPr id="3" name="Online Media 2">
            <a:hlinkClick r:id="" action="ppaction://media"/>
            <a:extLst>
              <a:ext uri="{FF2B5EF4-FFF2-40B4-BE49-F238E27FC236}">
                <a16:creationId xmlns:a16="http://schemas.microsoft.com/office/drawing/2014/main" id="{FDADBA8D-2A4A-46C4-881B-6DE5A309275E}"/>
              </a:ext>
            </a:extLst>
          </p:cNvPr>
          <p:cNvPicPr>
            <a:picLocks noRot="1" noChangeAspect="1"/>
          </p:cNvPicPr>
          <p:nvPr>
            <a:videoFile r:link="rId1"/>
          </p:nvPr>
        </p:nvPicPr>
        <p:blipFill>
          <a:blip r:embed="rId5"/>
          <a:stretch>
            <a:fillRect/>
          </a:stretch>
        </p:blipFill>
        <p:spPr>
          <a:xfrm>
            <a:off x="2745955" y="1182328"/>
            <a:ext cx="6804918" cy="5103689"/>
          </a:xfrm>
          <a:prstGeom prst="rect">
            <a:avLst/>
          </a:prstGeom>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530614" y="6333564"/>
            <a:ext cx="11235561" cy="467873"/>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3" name="Shape 103"/>
          <p:cNvSpPr/>
          <p:nvPr/>
        </p:nvSpPr>
        <p:spPr>
          <a:xfrm>
            <a:off x="8666"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8" name="Shape 108"/>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Century Gothic"/>
                <a:ea typeface="Century Gothic"/>
                <a:cs typeface="Century Gothic"/>
                <a:sym typeface="Century Gothic"/>
              </a:rPr>
              <a:t>7</a:t>
            </a:r>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1" name="Shape 111"/>
          <p:cNvSpPr txBox="1"/>
          <p:nvPr/>
        </p:nvSpPr>
        <p:spPr>
          <a:xfrm>
            <a:off x="277768" y="289838"/>
            <a:ext cx="530962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dirty="0">
                <a:latin typeface="Poppins" panose="00000500000000000000" pitchFamily="2" charset="0"/>
                <a:ea typeface="Century Gothic"/>
                <a:cs typeface="Poppins" panose="00000500000000000000" pitchFamily="2" charset="0"/>
                <a:sym typeface="Century Gothic"/>
              </a:rPr>
              <a:t>Why Caching?</a:t>
            </a:r>
            <a:endParaRPr sz="3600" dirty="0">
              <a:latin typeface="Poppins" panose="00000500000000000000" pitchFamily="2" charset="0"/>
              <a:ea typeface="Century Gothic"/>
              <a:cs typeface="Poppins" panose="00000500000000000000" pitchFamily="2" charset="0"/>
              <a:sym typeface="Century Gothic"/>
            </a:endParaRPr>
          </a:p>
        </p:txBody>
      </p:sp>
      <p:sp>
        <p:nvSpPr>
          <p:cNvPr id="2" name="TextBox 1">
            <a:extLst>
              <a:ext uri="{FF2B5EF4-FFF2-40B4-BE49-F238E27FC236}">
                <a16:creationId xmlns:a16="http://schemas.microsoft.com/office/drawing/2014/main" id="{6590B4B1-25D3-405E-A5F7-31DD9579E390}"/>
              </a:ext>
            </a:extLst>
          </p:cNvPr>
          <p:cNvSpPr txBox="1"/>
          <p:nvPr/>
        </p:nvSpPr>
        <p:spPr>
          <a:xfrm>
            <a:off x="2711825" y="1720887"/>
            <a:ext cx="6555000" cy="1077218"/>
          </a:xfrm>
          <a:prstGeom prst="rect">
            <a:avLst/>
          </a:prstGeom>
          <a:noFill/>
        </p:spPr>
        <p:txBody>
          <a:bodyPr wrap="none" rtlCol="0">
            <a:spAutoFit/>
          </a:bodyPr>
          <a:lstStyle/>
          <a:p>
            <a:r>
              <a:rPr lang="en-US" sz="3200" dirty="0">
                <a:latin typeface="Poppins" panose="00000500000000000000" pitchFamily="2" charset="0"/>
                <a:cs typeface="Poppins" panose="00000500000000000000" pitchFamily="2" charset="0"/>
              </a:rPr>
              <a:t>Big wins from low-hanging fruit</a:t>
            </a:r>
          </a:p>
          <a:p>
            <a:endParaRPr lang="en-IN" sz="3200" dirty="0">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5CD373F8-7325-4C2E-8104-618663F54C62}"/>
              </a:ext>
            </a:extLst>
          </p:cNvPr>
          <p:cNvSpPr txBox="1"/>
          <p:nvPr/>
        </p:nvSpPr>
        <p:spPr>
          <a:xfrm>
            <a:off x="1792874" y="3096256"/>
            <a:ext cx="9047670" cy="1077218"/>
          </a:xfrm>
          <a:prstGeom prst="rect">
            <a:avLst/>
          </a:prstGeom>
          <a:noFill/>
        </p:spPr>
        <p:txBody>
          <a:bodyPr wrap="none" rtlCol="0">
            <a:spAutoFit/>
          </a:bodyPr>
          <a:lstStyle/>
          <a:p>
            <a:r>
              <a:rPr lang="en-US" sz="3200" dirty="0">
                <a:latin typeface="Poppins" panose="00000500000000000000" pitchFamily="2" charset="0"/>
                <a:cs typeface="Poppins" panose="00000500000000000000" pitchFamily="2" charset="0"/>
              </a:rPr>
              <a:t>With great scale comes great responsibility</a:t>
            </a:r>
          </a:p>
          <a:p>
            <a:endParaRPr lang="en-IN" sz="3200" dirty="0">
              <a:latin typeface="Poppins" panose="00000500000000000000" pitchFamily="2" charset="0"/>
              <a:cs typeface="Poppins" panose="00000500000000000000" pitchFamily="2" charset="0"/>
            </a:endParaRPr>
          </a:p>
        </p:txBody>
      </p:sp>
      <p:pic>
        <p:nvPicPr>
          <p:cNvPr id="6" name="Picture 5">
            <a:extLst>
              <a:ext uri="{FF2B5EF4-FFF2-40B4-BE49-F238E27FC236}">
                <a16:creationId xmlns:a16="http://schemas.microsoft.com/office/drawing/2014/main" id="{A376160A-E8C9-49B6-A750-9E5D904FFABA}"/>
              </a:ext>
            </a:extLst>
          </p:cNvPr>
          <p:cNvPicPr>
            <a:picLocks noChangeAspect="1"/>
          </p:cNvPicPr>
          <p:nvPr/>
        </p:nvPicPr>
        <p:blipFill>
          <a:blip r:embed="rId4"/>
          <a:stretch>
            <a:fillRect/>
          </a:stretch>
        </p:blipFill>
        <p:spPr>
          <a:xfrm>
            <a:off x="3136916" y="4398521"/>
            <a:ext cx="1252043" cy="1252043"/>
          </a:xfrm>
          <a:prstGeom prst="rect">
            <a:avLst/>
          </a:prstGeom>
        </p:spPr>
      </p:pic>
      <p:pic>
        <p:nvPicPr>
          <p:cNvPr id="10" name="Picture 9">
            <a:extLst>
              <a:ext uri="{FF2B5EF4-FFF2-40B4-BE49-F238E27FC236}">
                <a16:creationId xmlns:a16="http://schemas.microsoft.com/office/drawing/2014/main" id="{F73DAFC0-5C86-4C54-862C-D2C2AEDCA9AA}"/>
              </a:ext>
            </a:extLst>
          </p:cNvPr>
          <p:cNvPicPr>
            <a:picLocks noChangeAspect="1"/>
          </p:cNvPicPr>
          <p:nvPr/>
        </p:nvPicPr>
        <p:blipFill>
          <a:blip r:embed="rId5"/>
          <a:stretch>
            <a:fillRect/>
          </a:stretch>
        </p:blipFill>
        <p:spPr>
          <a:xfrm>
            <a:off x="6090798" y="4350867"/>
            <a:ext cx="1347350" cy="1347350"/>
          </a:xfrm>
          <a:prstGeom prst="rect">
            <a:avLst/>
          </a:prstGeom>
        </p:spPr>
      </p:pic>
      <p:pic>
        <p:nvPicPr>
          <p:cNvPr id="12" name="Picture 11">
            <a:extLst>
              <a:ext uri="{FF2B5EF4-FFF2-40B4-BE49-F238E27FC236}">
                <a16:creationId xmlns:a16="http://schemas.microsoft.com/office/drawing/2014/main" id="{AB6A95FC-B42B-488D-9874-D78126733322}"/>
              </a:ext>
            </a:extLst>
          </p:cNvPr>
          <p:cNvPicPr>
            <a:picLocks noChangeAspect="1"/>
          </p:cNvPicPr>
          <p:nvPr/>
        </p:nvPicPr>
        <p:blipFill>
          <a:blip r:embed="rId6"/>
          <a:stretch>
            <a:fillRect/>
          </a:stretch>
        </p:blipFill>
        <p:spPr>
          <a:xfrm>
            <a:off x="8944621" y="4285954"/>
            <a:ext cx="1477176" cy="1477176"/>
          </a:xfrm>
          <a:prstGeom prst="rect">
            <a:avLst/>
          </a:prstGeom>
        </p:spPr>
      </p:pic>
      <p:sp>
        <p:nvSpPr>
          <p:cNvPr id="13" name="TextBox 12">
            <a:extLst>
              <a:ext uri="{FF2B5EF4-FFF2-40B4-BE49-F238E27FC236}">
                <a16:creationId xmlns:a16="http://schemas.microsoft.com/office/drawing/2014/main" id="{969245CE-E280-43E0-BBF0-77A512082FD9}"/>
              </a:ext>
            </a:extLst>
          </p:cNvPr>
          <p:cNvSpPr txBox="1"/>
          <p:nvPr/>
        </p:nvSpPr>
        <p:spPr>
          <a:xfrm>
            <a:off x="2102226" y="5817514"/>
            <a:ext cx="3264035" cy="461665"/>
          </a:xfrm>
          <a:prstGeom prst="rect">
            <a:avLst/>
          </a:prstGeom>
          <a:noFill/>
        </p:spPr>
        <p:txBody>
          <a:bodyPr wrap="none" rtlCol="0">
            <a:spAutoFit/>
          </a:bodyPr>
          <a:lstStyle/>
          <a:p>
            <a:r>
              <a:rPr lang="en-US" sz="1800" dirty="0">
                <a:latin typeface="Poppins" panose="00000500000000000000" pitchFamily="2" charset="0"/>
                <a:cs typeface="Poppins" panose="00000500000000000000" pitchFamily="2" charset="0"/>
              </a:rPr>
              <a:t>Decreased </a:t>
            </a:r>
            <a:r>
              <a:rPr lang="en-US" sz="2400" b="1" dirty="0">
                <a:latin typeface="Poppins" panose="00000500000000000000" pitchFamily="2" charset="0"/>
                <a:cs typeface="Poppins" panose="00000500000000000000" pitchFamily="2" charset="0"/>
              </a:rPr>
              <a:t>Crawl</a:t>
            </a:r>
            <a:r>
              <a:rPr lang="en-US" sz="1800" b="1" dirty="0">
                <a:latin typeface="Poppins" panose="00000500000000000000" pitchFamily="2" charset="0"/>
                <a:cs typeface="Poppins" panose="00000500000000000000" pitchFamily="2" charset="0"/>
              </a:rPr>
              <a:t> </a:t>
            </a:r>
            <a:r>
              <a:rPr lang="en-US" sz="2400" b="1" dirty="0">
                <a:latin typeface="Poppins" panose="00000500000000000000" pitchFamily="2" charset="0"/>
                <a:cs typeface="Poppins" panose="00000500000000000000" pitchFamily="2" charset="0"/>
              </a:rPr>
              <a:t>Time</a:t>
            </a:r>
            <a:endParaRPr lang="en-IN" sz="1800" b="1" dirty="0">
              <a:latin typeface="Poppins" panose="00000500000000000000" pitchFamily="2" charset="0"/>
              <a:cs typeface="Poppins" panose="00000500000000000000" pitchFamily="2" charset="0"/>
            </a:endParaRPr>
          </a:p>
        </p:txBody>
      </p:sp>
      <p:sp>
        <p:nvSpPr>
          <p:cNvPr id="25" name="TextBox 24">
            <a:extLst>
              <a:ext uri="{FF2B5EF4-FFF2-40B4-BE49-F238E27FC236}">
                <a16:creationId xmlns:a16="http://schemas.microsoft.com/office/drawing/2014/main" id="{4451301A-43C8-4FE5-892E-A3804BA4B67E}"/>
              </a:ext>
            </a:extLst>
          </p:cNvPr>
          <p:cNvSpPr txBox="1"/>
          <p:nvPr/>
        </p:nvSpPr>
        <p:spPr>
          <a:xfrm>
            <a:off x="5752388" y="5806986"/>
            <a:ext cx="2741456" cy="461665"/>
          </a:xfrm>
          <a:prstGeom prst="rect">
            <a:avLst/>
          </a:prstGeom>
          <a:noFill/>
        </p:spPr>
        <p:txBody>
          <a:bodyPr wrap="none" rtlCol="0">
            <a:spAutoFit/>
          </a:bodyPr>
          <a:lstStyle/>
          <a:p>
            <a:r>
              <a:rPr lang="en-US" sz="1800" dirty="0">
                <a:latin typeface="Poppins" panose="00000500000000000000" pitchFamily="2" charset="0"/>
                <a:cs typeface="Poppins" panose="00000500000000000000" pitchFamily="2" charset="0"/>
              </a:rPr>
              <a:t>Less</a:t>
            </a:r>
            <a:r>
              <a:rPr lang="en-US" sz="1800" b="1" dirty="0">
                <a:latin typeface="Poppins" panose="00000500000000000000" pitchFamily="2" charset="0"/>
                <a:cs typeface="Poppins" panose="00000500000000000000" pitchFamily="2" charset="0"/>
              </a:rPr>
              <a:t> </a:t>
            </a:r>
            <a:r>
              <a:rPr lang="en-US" sz="2400" b="1" dirty="0">
                <a:latin typeface="Poppins" panose="00000500000000000000" pitchFamily="2" charset="0"/>
                <a:cs typeface="Poppins" panose="00000500000000000000" pitchFamily="2" charset="0"/>
              </a:rPr>
              <a:t>Server Errors</a:t>
            </a:r>
            <a:endParaRPr lang="en-IN" sz="1800" b="1" dirty="0">
              <a:latin typeface="Poppins" panose="00000500000000000000" pitchFamily="2" charset="0"/>
              <a:cs typeface="Poppins" panose="00000500000000000000" pitchFamily="2" charset="0"/>
            </a:endParaRPr>
          </a:p>
        </p:txBody>
      </p:sp>
      <p:sp>
        <p:nvSpPr>
          <p:cNvPr id="26" name="TextBox 25">
            <a:extLst>
              <a:ext uri="{FF2B5EF4-FFF2-40B4-BE49-F238E27FC236}">
                <a16:creationId xmlns:a16="http://schemas.microsoft.com/office/drawing/2014/main" id="{6B68A13B-9260-4AA0-8108-0EF01F004B62}"/>
              </a:ext>
            </a:extLst>
          </p:cNvPr>
          <p:cNvSpPr txBox="1"/>
          <p:nvPr/>
        </p:nvSpPr>
        <p:spPr>
          <a:xfrm>
            <a:off x="8701209" y="5763130"/>
            <a:ext cx="2545890" cy="461665"/>
          </a:xfrm>
          <a:prstGeom prst="rect">
            <a:avLst/>
          </a:prstGeom>
          <a:noFill/>
        </p:spPr>
        <p:txBody>
          <a:bodyPr wrap="none" rtlCol="0">
            <a:spAutoFit/>
          </a:bodyPr>
          <a:lstStyle/>
          <a:p>
            <a:r>
              <a:rPr lang="en-US" sz="1800" dirty="0">
                <a:latin typeface="Poppins" panose="00000500000000000000" pitchFamily="2" charset="0"/>
                <a:cs typeface="Poppins" panose="00000500000000000000" pitchFamily="2" charset="0"/>
              </a:rPr>
              <a:t>Happy </a:t>
            </a:r>
            <a:r>
              <a:rPr lang="en-US" sz="2400" b="1" dirty="0">
                <a:latin typeface="Poppins" panose="00000500000000000000" pitchFamily="2" charset="0"/>
                <a:cs typeface="Poppins" panose="00000500000000000000" pitchFamily="2" charset="0"/>
              </a:rPr>
              <a:t>Database</a:t>
            </a:r>
            <a:endParaRPr lang="en-IN" sz="1800" b="1"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2043720791"/>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530614" y="6333564"/>
            <a:ext cx="11235561" cy="467873"/>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3" name="Shape 103"/>
          <p:cNvSpPr/>
          <p:nvPr/>
        </p:nvSpPr>
        <p:spPr>
          <a:xfrm>
            <a:off x="8666"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8" name="Shape 108"/>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Century Gothic"/>
                <a:ea typeface="Century Gothic"/>
                <a:cs typeface="Century Gothic"/>
                <a:sym typeface="Century Gothic"/>
              </a:rPr>
              <a:t>7</a:t>
            </a:r>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4" name="Shape 111">
            <a:extLst>
              <a:ext uri="{FF2B5EF4-FFF2-40B4-BE49-F238E27FC236}">
                <a16:creationId xmlns:a16="http://schemas.microsoft.com/office/drawing/2014/main" id="{1FAFBD8B-AA9C-4B33-A406-E1430FD577D3}"/>
              </a:ext>
            </a:extLst>
          </p:cNvPr>
          <p:cNvSpPr txBox="1"/>
          <p:nvPr/>
        </p:nvSpPr>
        <p:spPr>
          <a:xfrm>
            <a:off x="412587" y="268070"/>
            <a:ext cx="530962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dirty="0">
                <a:latin typeface="Poppins" panose="00000500000000000000" pitchFamily="2" charset="0"/>
                <a:ea typeface="Century Gothic"/>
                <a:cs typeface="Poppins" panose="00000500000000000000" pitchFamily="2" charset="0"/>
                <a:sym typeface="Century Gothic"/>
              </a:rPr>
              <a:t>Types of Caching</a:t>
            </a:r>
            <a:endParaRPr sz="3600" dirty="0">
              <a:latin typeface="Poppins" panose="00000500000000000000" pitchFamily="2" charset="0"/>
              <a:ea typeface="Century Gothic"/>
              <a:cs typeface="Poppins" panose="00000500000000000000" pitchFamily="2" charset="0"/>
              <a:sym typeface="Century Gothic"/>
            </a:endParaRPr>
          </a:p>
        </p:txBody>
      </p:sp>
      <p:pic>
        <p:nvPicPr>
          <p:cNvPr id="3" name="Picture 2">
            <a:extLst>
              <a:ext uri="{FF2B5EF4-FFF2-40B4-BE49-F238E27FC236}">
                <a16:creationId xmlns:a16="http://schemas.microsoft.com/office/drawing/2014/main" id="{F67F66DE-B4BE-4EAE-8FE7-CF319DF0D74D}"/>
              </a:ext>
            </a:extLst>
          </p:cNvPr>
          <p:cNvPicPr>
            <a:picLocks noChangeAspect="1"/>
          </p:cNvPicPr>
          <p:nvPr/>
        </p:nvPicPr>
        <p:blipFill>
          <a:blip r:embed="rId4"/>
          <a:stretch>
            <a:fillRect/>
          </a:stretch>
        </p:blipFill>
        <p:spPr>
          <a:xfrm>
            <a:off x="1024569" y="2285651"/>
            <a:ext cx="1546353" cy="1546353"/>
          </a:xfrm>
          <a:prstGeom prst="rect">
            <a:avLst/>
          </a:prstGeom>
        </p:spPr>
      </p:pic>
      <p:pic>
        <p:nvPicPr>
          <p:cNvPr id="5" name="Picture 4">
            <a:extLst>
              <a:ext uri="{FF2B5EF4-FFF2-40B4-BE49-F238E27FC236}">
                <a16:creationId xmlns:a16="http://schemas.microsoft.com/office/drawing/2014/main" id="{A6E48C6D-5095-4DD7-AAF1-B7D747123690}"/>
              </a:ext>
            </a:extLst>
          </p:cNvPr>
          <p:cNvPicPr>
            <a:picLocks noChangeAspect="1"/>
          </p:cNvPicPr>
          <p:nvPr/>
        </p:nvPicPr>
        <p:blipFill>
          <a:blip r:embed="rId5"/>
          <a:stretch>
            <a:fillRect/>
          </a:stretch>
        </p:blipFill>
        <p:spPr>
          <a:xfrm>
            <a:off x="3762938" y="2418158"/>
            <a:ext cx="1332207" cy="1332207"/>
          </a:xfrm>
          <a:prstGeom prst="rect">
            <a:avLst/>
          </a:prstGeom>
        </p:spPr>
      </p:pic>
      <p:pic>
        <p:nvPicPr>
          <p:cNvPr id="22" name="Picture 21">
            <a:extLst>
              <a:ext uri="{FF2B5EF4-FFF2-40B4-BE49-F238E27FC236}">
                <a16:creationId xmlns:a16="http://schemas.microsoft.com/office/drawing/2014/main" id="{1695CD91-1C44-4E13-8253-E9140BD070ED}"/>
              </a:ext>
            </a:extLst>
          </p:cNvPr>
          <p:cNvPicPr>
            <a:picLocks noChangeAspect="1"/>
          </p:cNvPicPr>
          <p:nvPr/>
        </p:nvPicPr>
        <p:blipFill>
          <a:blip r:embed="rId5"/>
          <a:stretch>
            <a:fillRect/>
          </a:stretch>
        </p:blipFill>
        <p:spPr>
          <a:xfrm>
            <a:off x="7160810" y="2338736"/>
            <a:ext cx="1411629" cy="1411629"/>
          </a:xfrm>
          <a:prstGeom prst="rect">
            <a:avLst/>
          </a:prstGeom>
        </p:spPr>
      </p:pic>
      <p:pic>
        <p:nvPicPr>
          <p:cNvPr id="7" name="Picture 6">
            <a:extLst>
              <a:ext uri="{FF2B5EF4-FFF2-40B4-BE49-F238E27FC236}">
                <a16:creationId xmlns:a16="http://schemas.microsoft.com/office/drawing/2014/main" id="{8F171BC5-305E-4B96-95C8-C57744F330D1}"/>
              </a:ext>
            </a:extLst>
          </p:cNvPr>
          <p:cNvPicPr>
            <a:picLocks noChangeAspect="1"/>
          </p:cNvPicPr>
          <p:nvPr/>
        </p:nvPicPr>
        <p:blipFill>
          <a:blip r:embed="rId6"/>
          <a:stretch>
            <a:fillRect/>
          </a:stretch>
        </p:blipFill>
        <p:spPr>
          <a:xfrm>
            <a:off x="10447501" y="2418158"/>
            <a:ext cx="1413195" cy="1413195"/>
          </a:xfrm>
          <a:prstGeom prst="rect">
            <a:avLst/>
          </a:prstGeom>
        </p:spPr>
      </p:pic>
      <p:sp>
        <p:nvSpPr>
          <p:cNvPr id="25" name="TextBox 24">
            <a:extLst>
              <a:ext uri="{FF2B5EF4-FFF2-40B4-BE49-F238E27FC236}">
                <a16:creationId xmlns:a16="http://schemas.microsoft.com/office/drawing/2014/main" id="{AB91F101-569F-4090-88ED-1C1295B3573C}"/>
              </a:ext>
            </a:extLst>
          </p:cNvPr>
          <p:cNvSpPr txBox="1"/>
          <p:nvPr/>
        </p:nvSpPr>
        <p:spPr>
          <a:xfrm>
            <a:off x="94946" y="4159717"/>
            <a:ext cx="2965877"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Client-Side Cache</a:t>
            </a:r>
            <a:endParaRPr lang="en-IN" sz="2400" dirty="0">
              <a:latin typeface="Poppins" panose="00000500000000000000" pitchFamily="2" charset="0"/>
              <a:cs typeface="Poppins" panose="00000500000000000000" pitchFamily="2" charset="0"/>
            </a:endParaRPr>
          </a:p>
        </p:txBody>
      </p:sp>
      <p:sp>
        <p:nvSpPr>
          <p:cNvPr id="26" name="TextBox 25">
            <a:extLst>
              <a:ext uri="{FF2B5EF4-FFF2-40B4-BE49-F238E27FC236}">
                <a16:creationId xmlns:a16="http://schemas.microsoft.com/office/drawing/2014/main" id="{FA486366-B75D-4E95-ABCB-9697EBC80815}"/>
              </a:ext>
            </a:extLst>
          </p:cNvPr>
          <p:cNvSpPr txBox="1"/>
          <p:nvPr/>
        </p:nvSpPr>
        <p:spPr>
          <a:xfrm>
            <a:off x="2846716" y="1744335"/>
            <a:ext cx="3406702"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Forward Proxy Cache</a:t>
            </a:r>
            <a:endParaRPr lang="en-IN" sz="2400" dirty="0">
              <a:latin typeface="Poppins" panose="00000500000000000000" pitchFamily="2" charset="0"/>
              <a:cs typeface="Poppins" panose="00000500000000000000" pitchFamily="2" charset="0"/>
            </a:endParaRPr>
          </a:p>
        </p:txBody>
      </p:sp>
      <p:sp>
        <p:nvSpPr>
          <p:cNvPr id="27" name="TextBox 26">
            <a:extLst>
              <a:ext uri="{FF2B5EF4-FFF2-40B4-BE49-F238E27FC236}">
                <a16:creationId xmlns:a16="http://schemas.microsoft.com/office/drawing/2014/main" id="{AC193BC5-1AC2-45A0-A845-7E4C39769EC1}"/>
              </a:ext>
            </a:extLst>
          </p:cNvPr>
          <p:cNvSpPr txBox="1"/>
          <p:nvPr/>
        </p:nvSpPr>
        <p:spPr>
          <a:xfrm>
            <a:off x="6729133" y="1740881"/>
            <a:ext cx="3363421"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Reverse Proxy Cache</a:t>
            </a:r>
            <a:endParaRPr lang="en-IN" sz="2400" dirty="0">
              <a:latin typeface="Poppins" panose="00000500000000000000" pitchFamily="2" charset="0"/>
              <a:cs typeface="Poppins" panose="00000500000000000000" pitchFamily="2" charset="0"/>
            </a:endParaRPr>
          </a:p>
        </p:txBody>
      </p:sp>
      <p:sp>
        <p:nvSpPr>
          <p:cNvPr id="28" name="TextBox 27">
            <a:extLst>
              <a:ext uri="{FF2B5EF4-FFF2-40B4-BE49-F238E27FC236}">
                <a16:creationId xmlns:a16="http://schemas.microsoft.com/office/drawing/2014/main" id="{608A5AF6-6283-4D60-AAAF-C1321780CAB7}"/>
              </a:ext>
            </a:extLst>
          </p:cNvPr>
          <p:cNvSpPr txBox="1"/>
          <p:nvPr/>
        </p:nvSpPr>
        <p:spPr>
          <a:xfrm>
            <a:off x="9966297" y="3928884"/>
            <a:ext cx="2252540"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Server Cache</a:t>
            </a:r>
            <a:endParaRPr lang="en-IN" sz="2400" dirty="0">
              <a:latin typeface="Poppins" panose="00000500000000000000" pitchFamily="2" charset="0"/>
              <a:cs typeface="Poppins" panose="00000500000000000000" pitchFamily="2" charset="0"/>
            </a:endParaRPr>
          </a:p>
        </p:txBody>
      </p:sp>
      <p:cxnSp>
        <p:nvCxnSpPr>
          <p:cNvPr id="29" name="Straight Arrow Connector 28">
            <a:extLst>
              <a:ext uri="{FF2B5EF4-FFF2-40B4-BE49-F238E27FC236}">
                <a16:creationId xmlns:a16="http://schemas.microsoft.com/office/drawing/2014/main" id="{7732C02F-F1CC-423C-A4E5-7FEC014BD60A}"/>
              </a:ext>
            </a:extLst>
          </p:cNvPr>
          <p:cNvCxnSpPr>
            <a:cxnSpLocks/>
          </p:cNvCxnSpPr>
          <p:nvPr/>
        </p:nvCxnSpPr>
        <p:spPr>
          <a:xfrm flipH="1">
            <a:off x="2604128" y="3245850"/>
            <a:ext cx="95596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866E1DBD-D26B-4787-87D4-D15C8BDA17F2}"/>
              </a:ext>
            </a:extLst>
          </p:cNvPr>
          <p:cNvCxnSpPr>
            <a:cxnSpLocks/>
          </p:cNvCxnSpPr>
          <p:nvPr/>
        </p:nvCxnSpPr>
        <p:spPr>
          <a:xfrm>
            <a:off x="2664990" y="2852563"/>
            <a:ext cx="99126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ED7AD5FE-BE62-4135-9DCE-7A35CE7D3D2F}"/>
              </a:ext>
            </a:extLst>
          </p:cNvPr>
          <p:cNvCxnSpPr>
            <a:cxnSpLocks/>
          </p:cNvCxnSpPr>
          <p:nvPr/>
        </p:nvCxnSpPr>
        <p:spPr>
          <a:xfrm flipH="1">
            <a:off x="5661353" y="3245850"/>
            <a:ext cx="95596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a:extLst>
              <a:ext uri="{FF2B5EF4-FFF2-40B4-BE49-F238E27FC236}">
                <a16:creationId xmlns:a16="http://schemas.microsoft.com/office/drawing/2014/main" id="{3D46EF86-8C4C-4642-999A-5AE0B28FE9B4}"/>
              </a:ext>
            </a:extLst>
          </p:cNvPr>
          <p:cNvCxnSpPr>
            <a:cxnSpLocks/>
          </p:cNvCxnSpPr>
          <p:nvPr/>
        </p:nvCxnSpPr>
        <p:spPr>
          <a:xfrm>
            <a:off x="5722215" y="2852563"/>
            <a:ext cx="99126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a:extLst>
              <a:ext uri="{FF2B5EF4-FFF2-40B4-BE49-F238E27FC236}">
                <a16:creationId xmlns:a16="http://schemas.microsoft.com/office/drawing/2014/main" id="{FE34CF2F-4F54-41CF-9BD5-2901DC2C49B2}"/>
              </a:ext>
            </a:extLst>
          </p:cNvPr>
          <p:cNvCxnSpPr>
            <a:cxnSpLocks/>
          </p:cNvCxnSpPr>
          <p:nvPr/>
        </p:nvCxnSpPr>
        <p:spPr>
          <a:xfrm flipH="1">
            <a:off x="8914175" y="3229317"/>
            <a:ext cx="955964"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4" name="Straight Arrow Connector 33">
            <a:extLst>
              <a:ext uri="{FF2B5EF4-FFF2-40B4-BE49-F238E27FC236}">
                <a16:creationId xmlns:a16="http://schemas.microsoft.com/office/drawing/2014/main" id="{FEB42E5F-4688-4989-9F95-BA7D6602B722}"/>
              </a:ext>
            </a:extLst>
          </p:cNvPr>
          <p:cNvCxnSpPr>
            <a:cxnSpLocks/>
          </p:cNvCxnSpPr>
          <p:nvPr/>
        </p:nvCxnSpPr>
        <p:spPr>
          <a:xfrm>
            <a:off x="8975037" y="2836030"/>
            <a:ext cx="99126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76369582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530614" y="6333564"/>
            <a:ext cx="11235561" cy="467873"/>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3" name="Shape 103"/>
          <p:cNvSpPr/>
          <p:nvPr/>
        </p:nvSpPr>
        <p:spPr>
          <a:xfrm>
            <a:off x="8666"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8" name="Shape 108"/>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Century Gothic"/>
                <a:ea typeface="Century Gothic"/>
                <a:cs typeface="Century Gothic"/>
                <a:sym typeface="Century Gothic"/>
              </a:rPr>
              <a:t>7</a:t>
            </a:r>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4" name="Shape 111">
            <a:extLst>
              <a:ext uri="{FF2B5EF4-FFF2-40B4-BE49-F238E27FC236}">
                <a16:creationId xmlns:a16="http://schemas.microsoft.com/office/drawing/2014/main" id="{1FAFBD8B-AA9C-4B33-A406-E1430FD577D3}"/>
              </a:ext>
            </a:extLst>
          </p:cNvPr>
          <p:cNvSpPr txBox="1"/>
          <p:nvPr/>
        </p:nvSpPr>
        <p:spPr>
          <a:xfrm>
            <a:off x="277768" y="268070"/>
            <a:ext cx="5309628"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200" dirty="0">
                <a:latin typeface="Poppins" panose="00000500000000000000" pitchFamily="2" charset="0"/>
                <a:ea typeface="Century Gothic"/>
                <a:cs typeface="Poppins" panose="00000500000000000000" pitchFamily="2" charset="0"/>
                <a:sym typeface="Century Gothic"/>
              </a:rPr>
              <a:t>Caching on </a:t>
            </a:r>
            <a:r>
              <a:rPr lang="en-US" sz="3200" dirty="0" err="1">
                <a:latin typeface="Poppins" panose="00000500000000000000" pitchFamily="2" charset="0"/>
                <a:ea typeface="Century Gothic"/>
                <a:cs typeface="Poppins" panose="00000500000000000000" pitchFamily="2" charset="0"/>
                <a:sym typeface="Century Gothic"/>
              </a:rPr>
              <a:t>IndiaMART</a:t>
            </a:r>
            <a:endParaRPr sz="3200" dirty="0">
              <a:latin typeface="Poppins" panose="00000500000000000000" pitchFamily="2" charset="0"/>
              <a:ea typeface="Century Gothic"/>
              <a:cs typeface="Poppins" panose="00000500000000000000" pitchFamily="2" charset="0"/>
              <a:sym typeface="Century Gothic"/>
            </a:endParaRPr>
          </a:p>
        </p:txBody>
      </p:sp>
      <p:sp>
        <p:nvSpPr>
          <p:cNvPr id="13" name="TextBox 12">
            <a:extLst>
              <a:ext uri="{FF2B5EF4-FFF2-40B4-BE49-F238E27FC236}">
                <a16:creationId xmlns:a16="http://schemas.microsoft.com/office/drawing/2014/main" id="{F4D8A76C-F77F-46D4-B5B8-818F05513051}"/>
              </a:ext>
            </a:extLst>
          </p:cNvPr>
          <p:cNvSpPr txBox="1"/>
          <p:nvPr/>
        </p:nvSpPr>
        <p:spPr>
          <a:xfrm>
            <a:off x="1530595" y="1761073"/>
            <a:ext cx="1417376" cy="646331"/>
          </a:xfrm>
          <a:prstGeom prst="rect">
            <a:avLst/>
          </a:prstGeom>
          <a:noFill/>
        </p:spPr>
        <p:txBody>
          <a:bodyPr wrap="none" rtlCol="0">
            <a:spAutoFit/>
          </a:bodyPr>
          <a:lstStyle/>
          <a:p>
            <a:r>
              <a:rPr lang="en-US" sz="3600" dirty="0">
                <a:latin typeface="Poppins" panose="00000500000000000000" pitchFamily="2" charset="0"/>
                <a:cs typeface="Poppins" panose="00000500000000000000" pitchFamily="2" charset="0"/>
              </a:rPr>
              <a:t>Dir.IM</a:t>
            </a:r>
            <a:endParaRPr lang="en-IN" sz="3600" dirty="0">
              <a:latin typeface="Poppins" panose="00000500000000000000" pitchFamily="2" charset="0"/>
              <a:cs typeface="Poppins" panose="00000500000000000000" pitchFamily="2" charset="0"/>
            </a:endParaRPr>
          </a:p>
        </p:txBody>
      </p:sp>
      <p:sp>
        <p:nvSpPr>
          <p:cNvPr id="15" name="TextBox 14">
            <a:extLst>
              <a:ext uri="{FF2B5EF4-FFF2-40B4-BE49-F238E27FC236}">
                <a16:creationId xmlns:a16="http://schemas.microsoft.com/office/drawing/2014/main" id="{13923305-76CA-4016-ABEE-6EAE49D742E9}"/>
              </a:ext>
            </a:extLst>
          </p:cNvPr>
          <p:cNvSpPr txBox="1"/>
          <p:nvPr/>
        </p:nvSpPr>
        <p:spPr>
          <a:xfrm>
            <a:off x="1530595" y="2894089"/>
            <a:ext cx="3530134" cy="1754326"/>
          </a:xfrm>
          <a:prstGeom prst="rect">
            <a:avLst/>
          </a:prstGeom>
          <a:noFill/>
        </p:spPr>
        <p:txBody>
          <a:bodyPr wrap="none" rtlCol="0">
            <a:spAutoFit/>
          </a:bodyPr>
          <a:lstStyle/>
          <a:p>
            <a:r>
              <a:rPr lang="en-US" sz="3600" dirty="0">
                <a:latin typeface="Poppins" panose="00000500000000000000" pitchFamily="2" charset="0"/>
                <a:cs typeface="Poppins" panose="00000500000000000000" pitchFamily="2" charset="0"/>
              </a:rPr>
              <a:t>Product-Detail</a:t>
            </a:r>
          </a:p>
          <a:p>
            <a:endParaRPr lang="en-US" sz="3600" dirty="0">
              <a:latin typeface="Poppins" panose="00000500000000000000" pitchFamily="2" charset="0"/>
              <a:cs typeface="Poppins" panose="00000500000000000000" pitchFamily="2" charset="0"/>
            </a:endParaRPr>
          </a:p>
          <a:p>
            <a:r>
              <a:rPr lang="en-US" sz="3600" dirty="0">
                <a:latin typeface="Poppins" panose="00000500000000000000" pitchFamily="2" charset="0"/>
                <a:cs typeface="Poppins" panose="00000500000000000000" pitchFamily="2" charset="0"/>
              </a:rPr>
              <a:t>FCP</a:t>
            </a:r>
            <a:endParaRPr lang="en-IN" sz="3600" dirty="0">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714D92A4-D37A-401B-952B-78C2220F8378}"/>
              </a:ext>
            </a:extLst>
          </p:cNvPr>
          <p:cNvPicPr>
            <a:picLocks noChangeAspect="1"/>
          </p:cNvPicPr>
          <p:nvPr/>
        </p:nvPicPr>
        <p:blipFill>
          <a:blip r:embed="rId4"/>
          <a:stretch>
            <a:fillRect/>
          </a:stretch>
        </p:blipFill>
        <p:spPr>
          <a:xfrm>
            <a:off x="8092072" y="1776147"/>
            <a:ext cx="3821632" cy="3821632"/>
          </a:xfrm>
          <a:prstGeom prst="rect">
            <a:avLst/>
          </a:prstGeom>
        </p:spPr>
      </p:pic>
      <p:sp>
        <p:nvSpPr>
          <p:cNvPr id="18" name="TextBox 17">
            <a:extLst>
              <a:ext uri="{FF2B5EF4-FFF2-40B4-BE49-F238E27FC236}">
                <a16:creationId xmlns:a16="http://schemas.microsoft.com/office/drawing/2014/main" id="{CE079217-E96E-4197-8DA5-29560548DDB4}"/>
              </a:ext>
            </a:extLst>
          </p:cNvPr>
          <p:cNvSpPr txBox="1"/>
          <p:nvPr/>
        </p:nvSpPr>
        <p:spPr>
          <a:xfrm>
            <a:off x="1530595" y="5014481"/>
            <a:ext cx="2619628" cy="646331"/>
          </a:xfrm>
          <a:prstGeom prst="rect">
            <a:avLst/>
          </a:prstGeom>
          <a:noFill/>
        </p:spPr>
        <p:txBody>
          <a:bodyPr wrap="none" rtlCol="0">
            <a:spAutoFit/>
          </a:bodyPr>
          <a:lstStyle/>
          <a:p>
            <a:r>
              <a:rPr lang="en-US" sz="3600" dirty="0">
                <a:latin typeface="Poppins" panose="00000500000000000000" pitchFamily="2" charset="0"/>
                <a:cs typeface="Poppins" panose="00000500000000000000" pitchFamily="2" charset="0"/>
              </a:rPr>
              <a:t>Mobile Site</a:t>
            </a:r>
            <a:endParaRPr lang="en-IN" sz="3600" dirty="0">
              <a:latin typeface="Poppins" panose="00000500000000000000" pitchFamily="2" charset="0"/>
              <a:cs typeface="Poppins" panose="00000500000000000000" pitchFamily="2" charset="0"/>
            </a:endParaRPr>
          </a:p>
        </p:txBody>
      </p:sp>
      <p:pic>
        <p:nvPicPr>
          <p:cNvPr id="7" name="Picture 6">
            <a:extLst>
              <a:ext uri="{FF2B5EF4-FFF2-40B4-BE49-F238E27FC236}">
                <a16:creationId xmlns:a16="http://schemas.microsoft.com/office/drawing/2014/main" id="{B71386D5-8184-42DB-95E3-3A54AB270668}"/>
              </a:ext>
            </a:extLst>
          </p:cNvPr>
          <p:cNvPicPr>
            <a:picLocks noChangeAspect="1"/>
          </p:cNvPicPr>
          <p:nvPr/>
        </p:nvPicPr>
        <p:blipFill>
          <a:blip r:embed="rId5"/>
          <a:stretch>
            <a:fillRect/>
          </a:stretch>
        </p:blipFill>
        <p:spPr>
          <a:xfrm>
            <a:off x="5639883" y="1607524"/>
            <a:ext cx="874802" cy="874802"/>
          </a:xfrm>
          <a:prstGeom prst="rect">
            <a:avLst/>
          </a:prstGeom>
        </p:spPr>
      </p:pic>
      <p:pic>
        <p:nvPicPr>
          <p:cNvPr id="21" name="Picture 20">
            <a:extLst>
              <a:ext uri="{FF2B5EF4-FFF2-40B4-BE49-F238E27FC236}">
                <a16:creationId xmlns:a16="http://schemas.microsoft.com/office/drawing/2014/main" id="{CFFCC69E-5C36-451F-A307-53C5190E8B7D}"/>
              </a:ext>
            </a:extLst>
          </p:cNvPr>
          <p:cNvPicPr>
            <a:picLocks noChangeAspect="1"/>
          </p:cNvPicPr>
          <p:nvPr/>
        </p:nvPicPr>
        <p:blipFill>
          <a:blip r:embed="rId5"/>
          <a:stretch>
            <a:fillRect/>
          </a:stretch>
        </p:blipFill>
        <p:spPr>
          <a:xfrm>
            <a:off x="5639882" y="2760065"/>
            <a:ext cx="874802" cy="874802"/>
          </a:xfrm>
          <a:prstGeom prst="rect">
            <a:avLst/>
          </a:prstGeom>
        </p:spPr>
      </p:pic>
      <p:pic>
        <p:nvPicPr>
          <p:cNvPr id="22" name="Picture 21">
            <a:extLst>
              <a:ext uri="{FF2B5EF4-FFF2-40B4-BE49-F238E27FC236}">
                <a16:creationId xmlns:a16="http://schemas.microsoft.com/office/drawing/2014/main" id="{133401D9-56F8-4798-936C-79ECAD041D69}"/>
              </a:ext>
            </a:extLst>
          </p:cNvPr>
          <p:cNvPicPr>
            <a:picLocks noChangeAspect="1"/>
          </p:cNvPicPr>
          <p:nvPr/>
        </p:nvPicPr>
        <p:blipFill>
          <a:blip r:embed="rId5"/>
          <a:stretch>
            <a:fillRect/>
          </a:stretch>
        </p:blipFill>
        <p:spPr>
          <a:xfrm>
            <a:off x="5667265" y="3887962"/>
            <a:ext cx="874802" cy="874802"/>
          </a:xfrm>
          <a:prstGeom prst="rect">
            <a:avLst/>
          </a:prstGeom>
        </p:spPr>
      </p:pic>
      <p:sp>
        <p:nvSpPr>
          <p:cNvPr id="20" name="TextBox 19">
            <a:extLst>
              <a:ext uri="{FF2B5EF4-FFF2-40B4-BE49-F238E27FC236}">
                <a16:creationId xmlns:a16="http://schemas.microsoft.com/office/drawing/2014/main" id="{C39D3920-367E-48C8-91EA-6A52E3E729B7}"/>
              </a:ext>
            </a:extLst>
          </p:cNvPr>
          <p:cNvSpPr txBox="1"/>
          <p:nvPr/>
        </p:nvSpPr>
        <p:spPr>
          <a:xfrm>
            <a:off x="9078544" y="5648198"/>
            <a:ext cx="2440092" cy="461665"/>
          </a:xfrm>
          <a:prstGeom prst="rect">
            <a:avLst/>
          </a:prstGeom>
          <a:noFill/>
        </p:spPr>
        <p:txBody>
          <a:bodyPr wrap="none" rtlCol="0">
            <a:spAutoFit/>
          </a:bodyPr>
          <a:lstStyle/>
          <a:p>
            <a:r>
              <a:rPr lang="en-US" sz="2400" dirty="0">
                <a:latin typeface="Poppins" panose="00000500000000000000" pitchFamily="2" charset="0"/>
                <a:cs typeface="Poppins" panose="00000500000000000000" pitchFamily="2" charset="0"/>
              </a:rPr>
              <a:t>Varnish Cache</a:t>
            </a:r>
            <a:endParaRPr lang="en-IN" sz="2400" dirty="0">
              <a:latin typeface="Poppins" panose="00000500000000000000" pitchFamily="2" charset="0"/>
              <a:cs typeface="Poppins" panose="00000500000000000000" pitchFamily="2" charset="0"/>
            </a:endParaRPr>
          </a:p>
        </p:txBody>
      </p:sp>
      <p:pic>
        <p:nvPicPr>
          <p:cNvPr id="23" name="Picture 22">
            <a:extLst>
              <a:ext uri="{FF2B5EF4-FFF2-40B4-BE49-F238E27FC236}">
                <a16:creationId xmlns:a16="http://schemas.microsoft.com/office/drawing/2014/main" id="{FD2822CD-DE0C-4DA0-A5F1-442ADDDE8001}"/>
              </a:ext>
            </a:extLst>
          </p:cNvPr>
          <p:cNvPicPr>
            <a:picLocks noChangeAspect="1"/>
          </p:cNvPicPr>
          <p:nvPr/>
        </p:nvPicPr>
        <p:blipFill>
          <a:blip r:embed="rId5"/>
          <a:stretch>
            <a:fillRect/>
          </a:stretch>
        </p:blipFill>
        <p:spPr>
          <a:xfrm>
            <a:off x="5587396" y="4900245"/>
            <a:ext cx="874802" cy="874802"/>
          </a:xfrm>
          <a:prstGeom prst="rect">
            <a:avLst/>
          </a:prstGeom>
        </p:spPr>
      </p:pic>
    </p:spTree>
    <p:extLst>
      <p:ext uri="{BB962C8B-B14F-4D97-AF65-F5344CB8AC3E}">
        <p14:creationId xmlns:p14="http://schemas.microsoft.com/office/powerpoint/2010/main" val="1895923750"/>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530614" y="6333564"/>
            <a:ext cx="11235561" cy="467873"/>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3" name="Shape 103"/>
          <p:cNvSpPr/>
          <p:nvPr/>
        </p:nvSpPr>
        <p:spPr>
          <a:xfrm>
            <a:off x="8666"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8" name="Shape 108"/>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Century Gothic"/>
                <a:ea typeface="Century Gothic"/>
                <a:cs typeface="Century Gothic"/>
                <a:sym typeface="Century Gothic"/>
              </a:rPr>
              <a:t>7</a:t>
            </a:r>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1" name="Shape 111"/>
          <p:cNvSpPr txBox="1"/>
          <p:nvPr/>
        </p:nvSpPr>
        <p:spPr>
          <a:xfrm>
            <a:off x="114022" y="246515"/>
            <a:ext cx="63000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dirty="0">
                <a:latin typeface="Poppins" panose="00000500000000000000" pitchFamily="2" charset="0"/>
                <a:ea typeface="Century Gothic"/>
                <a:cs typeface="Poppins" panose="00000500000000000000" pitchFamily="2" charset="0"/>
                <a:sym typeface="Century Gothic"/>
              </a:rPr>
              <a:t>Challenges &amp; Solutions</a:t>
            </a:r>
            <a:endParaRPr sz="3600" dirty="0">
              <a:latin typeface="Poppins" panose="00000500000000000000" pitchFamily="2" charset="0"/>
              <a:ea typeface="Century Gothic"/>
              <a:cs typeface="Poppins" panose="00000500000000000000" pitchFamily="2" charset="0"/>
              <a:sym typeface="Century Gothic"/>
            </a:endParaRPr>
          </a:p>
        </p:txBody>
      </p:sp>
      <p:sp>
        <p:nvSpPr>
          <p:cNvPr id="2" name="TextBox 1">
            <a:extLst>
              <a:ext uri="{FF2B5EF4-FFF2-40B4-BE49-F238E27FC236}">
                <a16:creationId xmlns:a16="http://schemas.microsoft.com/office/drawing/2014/main" id="{3A6F4862-F421-4434-80C2-A95B57DC61D0}"/>
              </a:ext>
            </a:extLst>
          </p:cNvPr>
          <p:cNvSpPr txBox="1"/>
          <p:nvPr/>
        </p:nvSpPr>
        <p:spPr>
          <a:xfrm>
            <a:off x="242282" y="1399429"/>
            <a:ext cx="11844909" cy="1015663"/>
          </a:xfrm>
          <a:prstGeom prst="rect">
            <a:avLst/>
          </a:prstGeom>
          <a:noFill/>
        </p:spPr>
        <p:txBody>
          <a:bodyPr wrap="none" rtlCol="0">
            <a:spAutoFit/>
          </a:bodyPr>
          <a:lstStyle/>
          <a:p>
            <a:pPr fontAlgn="base"/>
            <a:r>
              <a:rPr lang="en-US" sz="2000" i="1" dirty="0">
                <a:latin typeface="Poppins" panose="00000500000000000000" pitchFamily="2" charset="0"/>
                <a:cs typeface="Poppins" panose="00000500000000000000" pitchFamily="2" charset="0"/>
              </a:rPr>
              <a:t>There are only two hard things in Computer Science: cache invalidation and naming things.</a:t>
            </a:r>
          </a:p>
          <a:p>
            <a:pPr fontAlgn="base"/>
            <a:r>
              <a:rPr lang="en-US" sz="2000" i="1" dirty="0">
                <a:latin typeface="Poppins" panose="00000500000000000000" pitchFamily="2" charset="0"/>
                <a:cs typeface="Poppins" panose="00000500000000000000" pitchFamily="2" charset="0"/>
              </a:rPr>
              <a:t>                                                                                                                                         -- Phil </a:t>
            </a:r>
            <a:r>
              <a:rPr lang="en-US" sz="2000" i="1" dirty="0" err="1">
                <a:latin typeface="Poppins" panose="00000500000000000000" pitchFamily="2" charset="0"/>
                <a:cs typeface="Poppins" panose="00000500000000000000" pitchFamily="2" charset="0"/>
              </a:rPr>
              <a:t>Karlton</a:t>
            </a:r>
            <a:endParaRPr lang="en-US" sz="2000" i="1" dirty="0">
              <a:latin typeface="Poppins" panose="00000500000000000000" pitchFamily="2" charset="0"/>
              <a:cs typeface="Poppins" panose="00000500000000000000" pitchFamily="2" charset="0"/>
            </a:endParaRPr>
          </a:p>
          <a:p>
            <a:endParaRPr lang="en-IN" sz="2000" dirty="0">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84261F8A-395D-48A3-9399-8480A72E0BFF}"/>
              </a:ext>
            </a:extLst>
          </p:cNvPr>
          <p:cNvSpPr txBox="1"/>
          <p:nvPr/>
        </p:nvSpPr>
        <p:spPr>
          <a:xfrm>
            <a:off x="674546" y="3194842"/>
            <a:ext cx="3174267" cy="584775"/>
          </a:xfrm>
          <a:prstGeom prst="rect">
            <a:avLst/>
          </a:prstGeom>
          <a:noFill/>
        </p:spPr>
        <p:txBody>
          <a:bodyPr wrap="none" rtlCol="0">
            <a:spAutoFit/>
          </a:bodyPr>
          <a:lstStyle/>
          <a:p>
            <a:r>
              <a:rPr lang="en-US" sz="3200" b="1" dirty="0">
                <a:solidFill>
                  <a:schemeClr val="accent4"/>
                </a:solidFill>
                <a:latin typeface="Poppins" panose="00000500000000000000" pitchFamily="2" charset="0"/>
                <a:cs typeface="Poppins" panose="00000500000000000000" pitchFamily="2" charset="0"/>
              </a:rPr>
              <a:t>Product Detail</a:t>
            </a:r>
            <a:endParaRPr lang="en-IN" sz="3200" b="1" dirty="0">
              <a:solidFill>
                <a:schemeClr val="accent4"/>
              </a:solidFill>
              <a:latin typeface="Poppins" panose="00000500000000000000" pitchFamily="2" charset="0"/>
              <a:cs typeface="Poppins" panose="00000500000000000000" pitchFamily="2" charset="0"/>
            </a:endParaRPr>
          </a:p>
        </p:txBody>
      </p:sp>
      <p:sp>
        <p:nvSpPr>
          <p:cNvPr id="5" name="Rectangle 4">
            <a:extLst>
              <a:ext uri="{FF2B5EF4-FFF2-40B4-BE49-F238E27FC236}">
                <a16:creationId xmlns:a16="http://schemas.microsoft.com/office/drawing/2014/main" id="{0175E8E3-1A30-4CBE-9074-408C56679F1A}"/>
              </a:ext>
            </a:extLst>
          </p:cNvPr>
          <p:cNvSpPr/>
          <p:nvPr/>
        </p:nvSpPr>
        <p:spPr>
          <a:xfrm>
            <a:off x="638479" y="2360750"/>
            <a:ext cx="1372492" cy="584775"/>
          </a:xfrm>
          <a:prstGeom prst="rect">
            <a:avLst/>
          </a:prstGeom>
        </p:spPr>
        <p:txBody>
          <a:bodyPr wrap="none">
            <a:spAutoFit/>
          </a:bodyPr>
          <a:lstStyle/>
          <a:p>
            <a:pPr algn="ctr"/>
            <a:r>
              <a:rPr lang="en-US" sz="3200" b="1" dirty="0">
                <a:solidFill>
                  <a:schemeClr val="accent4"/>
                </a:solidFill>
                <a:latin typeface="Poppins" panose="00000500000000000000" pitchFamily="2" charset="0"/>
                <a:cs typeface="Poppins" panose="00000500000000000000" pitchFamily="2" charset="0"/>
              </a:rPr>
              <a:t>Dir.IM</a:t>
            </a:r>
          </a:p>
        </p:txBody>
      </p:sp>
      <p:sp>
        <p:nvSpPr>
          <p:cNvPr id="19" name="TextBox 18">
            <a:extLst>
              <a:ext uri="{FF2B5EF4-FFF2-40B4-BE49-F238E27FC236}">
                <a16:creationId xmlns:a16="http://schemas.microsoft.com/office/drawing/2014/main" id="{D7A41584-F9DF-4C34-B9D0-49C0758E6F34}"/>
              </a:ext>
            </a:extLst>
          </p:cNvPr>
          <p:cNvSpPr txBox="1"/>
          <p:nvPr/>
        </p:nvSpPr>
        <p:spPr>
          <a:xfrm>
            <a:off x="674546" y="4080603"/>
            <a:ext cx="974947" cy="584775"/>
          </a:xfrm>
          <a:prstGeom prst="rect">
            <a:avLst/>
          </a:prstGeom>
          <a:noFill/>
        </p:spPr>
        <p:txBody>
          <a:bodyPr wrap="none" rtlCol="0">
            <a:spAutoFit/>
          </a:bodyPr>
          <a:lstStyle/>
          <a:p>
            <a:r>
              <a:rPr lang="en-US" sz="3200" b="1" dirty="0">
                <a:solidFill>
                  <a:schemeClr val="accent4"/>
                </a:solidFill>
                <a:latin typeface="Poppins" panose="00000500000000000000" pitchFamily="2" charset="0"/>
                <a:cs typeface="Poppins" panose="00000500000000000000" pitchFamily="2" charset="0"/>
              </a:rPr>
              <a:t>FCP</a:t>
            </a:r>
            <a:endParaRPr lang="en-IN" sz="3200" b="1" dirty="0">
              <a:solidFill>
                <a:schemeClr val="accent4"/>
              </a:solidFill>
              <a:latin typeface="Poppins" panose="00000500000000000000" pitchFamily="2" charset="0"/>
              <a:cs typeface="Poppins" panose="00000500000000000000" pitchFamily="2" charset="0"/>
            </a:endParaRPr>
          </a:p>
        </p:txBody>
      </p:sp>
      <p:sp>
        <p:nvSpPr>
          <p:cNvPr id="20" name="Rectangle 19">
            <a:extLst>
              <a:ext uri="{FF2B5EF4-FFF2-40B4-BE49-F238E27FC236}">
                <a16:creationId xmlns:a16="http://schemas.microsoft.com/office/drawing/2014/main" id="{BC49F023-659A-45A0-87C7-4638DFAEEDEC}"/>
              </a:ext>
            </a:extLst>
          </p:cNvPr>
          <p:cNvSpPr/>
          <p:nvPr/>
        </p:nvSpPr>
        <p:spPr>
          <a:xfrm>
            <a:off x="6527685" y="2423630"/>
            <a:ext cx="1587294" cy="584775"/>
          </a:xfrm>
          <a:prstGeom prst="rect">
            <a:avLst/>
          </a:prstGeom>
        </p:spPr>
        <p:txBody>
          <a:bodyPr wrap="none">
            <a:spAutoFit/>
          </a:bodyPr>
          <a:lstStyle/>
          <a:p>
            <a:pPr algn="ctr"/>
            <a:r>
              <a:rPr lang="en-US" sz="3200" b="1" dirty="0">
                <a:solidFill>
                  <a:schemeClr val="accent5"/>
                </a:solidFill>
                <a:latin typeface="Century Gothic" panose="020B0502020202020204" pitchFamily="34" charset="0"/>
              </a:rPr>
              <a:t>200 OK</a:t>
            </a:r>
          </a:p>
        </p:txBody>
      </p:sp>
      <p:pic>
        <p:nvPicPr>
          <p:cNvPr id="7" name="Picture 6">
            <a:extLst>
              <a:ext uri="{FF2B5EF4-FFF2-40B4-BE49-F238E27FC236}">
                <a16:creationId xmlns:a16="http://schemas.microsoft.com/office/drawing/2014/main" id="{56A3BCE3-F14C-40E9-993C-3D553EADAC01}"/>
              </a:ext>
            </a:extLst>
          </p:cNvPr>
          <p:cNvPicPr>
            <a:picLocks noChangeAspect="1"/>
          </p:cNvPicPr>
          <p:nvPr/>
        </p:nvPicPr>
        <p:blipFill>
          <a:blip r:embed="rId4"/>
          <a:stretch>
            <a:fillRect/>
          </a:stretch>
        </p:blipFill>
        <p:spPr>
          <a:xfrm>
            <a:off x="8406842" y="2332378"/>
            <a:ext cx="676027" cy="676027"/>
          </a:xfrm>
          <a:prstGeom prst="rect">
            <a:avLst/>
          </a:prstGeom>
        </p:spPr>
      </p:pic>
      <p:pic>
        <p:nvPicPr>
          <p:cNvPr id="9" name="Picture 8">
            <a:extLst>
              <a:ext uri="{FF2B5EF4-FFF2-40B4-BE49-F238E27FC236}">
                <a16:creationId xmlns:a16="http://schemas.microsoft.com/office/drawing/2014/main" id="{77ED367F-600D-4269-9E01-2A74E9B54F49}"/>
              </a:ext>
            </a:extLst>
          </p:cNvPr>
          <p:cNvPicPr>
            <a:picLocks noChangeAspect="1"/>
          </p:cNvPicPr>
          <p:nvPr/>
        </p:nvPicPr>
        <p:blipFill>
          <a:blip r:embed="rId5"/>
          <a:stretch>
            <a:fillRect/>
          </a:stretch>
        </p:blipFill>
        <p:spPr>
          <a:xfrm>
            <a:off x="7044521" y="3422167"/>
            <a:ext cx="920037" cy="920037"/>
          </a:xfrm>
          <a:prstGeom prst="rect">
            <a:avLst/>
          </a:prstGeom>
        </p:spPr>
      </p:pic>
      <p:pic>
        <p:nvPicPr>
          <p:cNvPr id="11" name="Picture 10">
            <a:extLst>
              <a:ext uri="{FF2B5EF4-FFF2-40B4-BE49-F238E27FC236}">
                <a16:creationId xmlns:a16="http://schemas.microsoft.com/office/drawing/2014/main" id="{45E6FE3A-C09D-4301-9DE0-32A9C4E1BB53}"/>
              </a:ext>
            </a:extLst>
          </p:cNvPr>
          <p:cNvPicPr>
            <a:picLocks noChangeAspect="1"/>
          </p:cNvPicPr>
          <p:nvPr/>
        </p:nvPicPr>
        <p:blipFill>
          <a:blip r:embed="rId6"/>
          <a:stretch>
            <a:fillRect/>
          </a:stretch>
        </p:blipFill>
        <p:spPr>
          <a:xfrm>
            <a:off x="6860596" y="4906428"/>
            <a:ext cx="1103962" cy="1103962"/>
          </a:xfrm>
          <a:prstGeom prst="rect">
            <a:avLst/>
          </a:prstGeom>
        </p:spPr>
      </p:pic>
      <p:pic>
        <p:nvPicPr>
          <p:cNvPr id="27" name="Picture 26">
            <a:extLst>
              <a:ext uri="{FF2B5EF4-FFF2-40B4-BE49-F238E27FC236}">
                <a16:creationId xmlns:a16="http://schemas.microsoft.com/office/drawing/2014/main" id="{7A49FBF9-1309-4037-9318-5A230DEF2863}"/>
              </a:ext>
            </a:extLst>
          </p:cNvPr>
          <p:cNvPicPr>
            <a:picLocks noChangeAspect="1"/>
          </p:cNvPicPr>
          <p:nvPr/>
        </p:nvPicPr>
        <p:blipFill>
          <a:blip r:embed="rId4"/>
          <a:stretch>
            <a:fillRect/>
          </a:stretch>
        </p:blipFill>
        <p:spPr>
          <a:xfrm>
            <a:off x="8406842" y="3563533"/>
            <a:ext cx="676027" cy="676027"/>
          </a:xfrm>
          <a:prstGeom prst="rect">
            <a:avLst/>
          </a:prstGeom>
        </p:spPr>
      </p:pic>
      <p:pic>
        <p:nvPicPr>
          <p:cNvPr id="13" name="Picture 12">
            <a:extLst>
              <a:ext uri="{FF2B5EF4-FFF2-40B4-BE49-F238E27FC236}">
                <a16:creationId xmlns:a16="http://schemas.microsoft.com/office/drawing/2014/main" id="{A61E9318-419F-4122-BA24-4396E0CDB494}"/>
              </a:ext>
            </a:extLst>
          </p:cNvPr>
          <p:cNvPicPr>
            <a:picLocks noChangeAspect="1"/>
          </p:cNvPicPr>
          <p:nvPr/>
        </p:nvPicPr>
        <p:blipFill>
          <a:blip r:embed="rId7"/>
          <a:stretch>
            <a:fillRect/>
          </a:stretch>
        </p:blipFill>
        <p:spPr>
          <a:xfrm>
            <a:off x="8215170" y="4906428"/>
            <a:ext cx="1059369" cy="1059369"/>
          </a:xfrm>
          <a:prstGeom prst="rect">
            <a:avLst/>
          </a:prstGeom>
        </p:spPr>
      </p:pic>
    </p:spTree>
    <p:extLst>
      <p:ext uri="{BB962C8B-B14F-4D97-AF65-F5344CB8AC3E}">
        <p14:creationId xmlns:p14="http://schemas.microsoft.com/office/powerpoint/2010/main" val="862251052"/>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Shape 102"/>
          <p:cNvSpPr/>
          <p:nvPr/>
        </p:nvSpPr>
        <p:spPr>
          <a:xfrm>
            <a:off x="530614" y="6333564"/>
            <a:ext cx="11235561" cy="467873"/>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3" name="Shape 103"/>
          <p:cNvSpPr/>
          <p:nvPr/>
        </p:nvSpPr>
        <p:spPr>
          <a:xfrm>
            <a:off x="8666" y="-4268"/>
            <a:ext cx="12192000" cy="918669"/>
          </a:xfrm>
          <a:prstGeom prst="rect">
            <a:avLst/>
          </a:prstGeom>
          <a:solidFill>
            <a:srgbClr val="C00000"/>
          </a:solidFill>
          <a:ln w="12700" cap="flat" cmpd="sng">
            <a:solidFill>
              <a:srgbClr val="C00000"/>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pic>
        <p:nvPicPr>
          <p:cNvPr id="104" name="Shape 104"/>
          <p:cNvPicPr preferRelativeResize="0"/>
          <p:nvPr/>
        </p:nvPicPr>
        <p:blipFill rotWithShape="1">
          <a:blip r:embed="rId3">
            <a:alphaModFix/>
          </a:blip>
          <a:srcRect/>
          <a:stretch/>
        </p:blipFill>
        <p:spPr>
          <a:xfrm>
            <a:off x="11330406" y="108932"/>
            <a:ext cx="732863" cy="692264"/>
          </a:xfrm>
          <a:prstGeom prst="rect">
            <a:avLst/>
          </a:prstGeom>
          <a:noFill/>
          <a:ln>
            <a:noFill/>
          </a:ln>
        </p:spPr>
      </p:pic>
      <p:sp>
        <p:nvSpPr>
          <p:cNvPr id="105" name="Shape 105"/>
          <p:cNvSpPr/>
          <p:nvPr/>
        </p:nvSpPr>
        <p:spPr>
          <a:xfrm flipH="1">
            <a:off x="0"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6" name="Shape 106"/>
          <p:cNvSpPr/>
          <p:nvPr/>
        </p:nvSpPr>
        <p:spPr>
          <a:xfrm flipH="1">
            <a:off x="8666" y="6333564"/>
            <a:ext cx="1046083" cy="467872"/>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7" name="Shape 107"/>
          <p:cNvSpPr/>
          <p:nvPr/>
        </p:nvSpPr>
        <p:spPr>
          <a:xfrm flipH="1">
            <a:off x="11133453" y="6325026"/>
            <a:ext cx="1046083" cy="476410"/>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08" name="Shape 108"/>
          <p:cNvSpPr/>
          <p:nvPr/>
        </p:nvSpPr>
        <p:spPr>
          <a:xfrm flipH="1">
            <a:off x="10019396" y="6333564"/>
            <a:ext cx="1114057" cy="467872"/>
          </a:xfrm>
          <a:prstGeom prst="flowChartInputOutput">
            <a:avLst/>
          </a:prstGeom>
          <a:solidFill>
            <a:srgbClr val="931C17"/>
          </a:solidFill>
          <a:ln w="12700" cap="flat" cmpd="sng">
            <a:solidFill>
              <a:srgbClr val="931C17"/>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lt1"/>
              </a:buClr>
              <a:buFont typeface="Century Gothic"/>
              <a:buNone/>
            </a:pPr>
            <a:r>
              <a:rPr lang="en-US" sz="1800">
                <a:solidFill>
                  <a:schemeClr val="lt1"/>
                </a:solidFill>
                <a:latin typeface="Century Gothic"/>
                <a:ea typeface="Century Gothic"/>
                <a:cs typeface="Century Gothic"/>
                <a:sym typeface="Century Gothic"/>
              </a:rPr>
              <a:t>7</a:t>
            </a:r>
            <a:endParaRPr/>
          </a:p>
        </p:txBody>
      </p:sp>
      <p:sp>
        <p:nvSpPr>
          <p:cNvPr id="109" name="Shape 109"/>
          <p:cNvSpPr/>
          <p:nvPr/>
        </p:nvSpPr>
        <p:spPr>
          <a:xfrm flipH="1">
            <a:off x="1660712" y="0"/>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0" name="Shape 110"/>
          <p:cNvSpPr/>
          <p:nvPr/>
        </p:nvSpPr>
        <p:spPr>
          <a:xfrm flipH="1">
            <a:off x="3321425" y="-2"/>
            <a:ext cx="2102226" cy="936171"/>
          </a:xfrm>
          <a:prstGeom prst="flowChartInputOutput">
            <a:avLst/>
          </a:prstGeom>
          <a:solidFill>
            <a:schemeClr val="lt1"/>
          </a:solidFill>
          <a:ln w="127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endParaRPr sz="1800">
              <a:solidFill>
                <a:schemeClr val="lt1"/>
              </a:solidFill>
              <a:latin typeface="Calibri"/>
              <a:ea typeface="Calibri"/>
              <a:cs typeface="Calibri"/>
              <a:sym typeface="Calibri"/>
            </a:endParaRPr>
          </a:p>
        </p:txBody>
      </p:sp>
      <p:sp>
        <p:nvSpPr>
          <p:cNvPr id="111" name="Shape 111"/>
          <p:cNvSpPr txBox="1"/>
          <p:nvPr/>
        </p:nvSpPr>
        <p:spPr>
          <a:xfrm>
            <a:off x="114022" y="246515"/>
            <a:ext cx="630002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Font typeface="Century Gothic"/>
              <a:buNone/>
            </a:pPr>
            <a:r>
              <a:rPr lang="en-US" sz="3600" dirty="0">
                <a:latin typeface="Poppins" panose="00000500000000000000" pitchFamily="2" charset="0"/>
                <a:ea typeface="Century Gothic"/>
                <a:cs typeface="Poppins" panose="00000500000000000000" pitchFamily="2" charset="0"/>
                <a:sym typeface="Century Gothic"/>
              </a:rPr>
              <a:t>Challenges &amp; Solutions</a:t>
            </a:r>
            <a:endParaRPr sz="3600" dirty="0">
              <a:latin typeface="Poppins" panose="00000500000000000000" pitchFamily="2" charset="0"/>
              <a:ea typeface="Century Gothic"/>
              <a:cs typeface="Poppins" panose="00000500000000000000" pitchFamily="2" charset="0"/>
              <a:sym typeface="Century Gothic"/>
            </a:endParaRPr>
          </a:p>
        </p:txBody>
      </p:sp>
      <p:pic>
        <p:nvPicPr>
          <p:cNvPr id="2050" name="Picture 2" descr="https://lh3.googleusercontent.com/-3Ujz7igDHu0/XRMLvTyp4zI/AAAAAAAAU9g/LKfzmAuGl7gkccWp-8fJsFuWs-oOTXTVwCK8BGAs/s0/2019-06-25.png">
            <a:extLst>
              <a:ext uri="{FF2B5EF4-FFF2-40B4-BE49-F238E27FC236}">
                <a16:creationId xmlns:a16="http://schemas.microsoft.com/office/drawing/2014/main" id="{05D3EDAB-6816-4F0B-A292-4D79B37C60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5871" y="1110779"/>
            <a:ext cx="7340258" cy="46364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2585657"/>
      </p:ext>
    </p:extLst>
  </p:cSld>
  <p:clrMapOvr>
    <a:masterClrMapping/>
  </p:clrMapOvr>
  <p:transition spd="slow">
    <p:push/>
  </p:transition>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2527</TotalTime>
  <Words>549</Words>
  <Application>Microsoft Office PowerPoint</Application>
  <PresentationFormat>Widescreen</PresentationFormat>
  <Paragraphs>154</Paragraphs>
  <Slides>20</Slides>
  <Notes>20</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Poppins</vt:lpstr>
      <vt:lpstr>Arial</vt:lpstr>
      <vt:lpstr>Calibri Light</vt:lpstr>
      <vt:lpstr>Calibri</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Imart</dc:creator>
  <cp:lastModifiedBy>Shranik Kumar Jain</cp:lastModifiedBy>
  <cp:revision>139</cp:revision>
  <dcterms:modified xsi:type="dcterms:W3CDTF">2019-07-01T12:38:50Z</dcterms:modified>
</cp:coreProperties>
</file>