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9144000" cx="16256000"/>
  <p:notesSz cx="16256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W0Lw0/xOVMN8IIkPPznNi00Xt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043738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9207500" y="0"/>
            <a:ext cx="7045325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7043738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73a6cdbcf_3_58:notes"/>
          <p:cNvSpPr txBox="1"/>
          <p:nvPr>
            <p:ph idx="1" type="body"/>
          </p:nvPr>
        </p:nvSpPr>
        <p:spPr>
          <a:xfrm>
            <a:off x="1625600" y="4400550"/>
            <a:ext cx="130048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873a6cdbcf_3_58:notes"/>
          <p:cNvSpPr/>
          <p:nvPr>
            <p:ph idx="2" type="sldImg"/>
          </p:nvPr>
        </p:nvSpPr>
        <p:spPr>
          <a:xfrm>
            <a:off x="1625600" y="1143000"/>
            <a:ext cx="1300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8bcd31fe0_1_0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88bcd31fe0_1_0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188bcd31fe0_1_0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8daa9bf35_0_30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88daa9bf35_0_30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188daa9bf35_0_30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8c5d45242_0_72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88c5d45242_0_72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188c5d45242_0_72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73a6cdbcf_1_1131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873a6cdbcf_1_1131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1873a6cdbcf_1_1131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efc35cb51_3_39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18efc35cb51_3_39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18efc35cb51_3_39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61785ad99_6_3:notes"/>
          <p:cNvSpPr/>
          <p:nvPr>
            <p:ph idx="2" type="sldImg"/>
          </p:nvPr>
        </p:nvSpPr>
        <p:spPr>
          <a:xfrm>
            <a:off x="903111" y="685800"/>
            <a:ext cx="144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161785ad99_6_3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73a6cdbcf_1_1104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873a6cdbcf_1_1104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1873a6cdbcf_1_1104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c5d45242_1_19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88c5d45242_1_19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188c5d45242_1_19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873a6cdbcf_1_1045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873a6cdbcf_1_1045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1873a6cdbcf_1_1045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8c5d45242_1_0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88c5d45242_1_0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88c5d45242_1_0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8daa9bf35_2_359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88daa9bf35_2_359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88daa9bf35_2_359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efc35cb51_1_0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8efc35cb51_1_0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8efc35cb51_1_0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73a6cdbcf_1_1227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873a6cdbcf_1_1227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873a6cdbcf_1_1227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8daa9bf35_2_1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88daa9bf35_2_1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88daa9bf35_2_1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8daa9bf35_2_336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88daa9bf35_2_336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88daa9bf35_2_336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8daa9bf35_0_0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88daa9bf35_0_0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188daa9bf35_0_0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8c5d45242_0_0:notes"/>
          <p:cNvSpPr/>
          <p:nvPr>
            <p:ph idx="2" type="sldImg"/>
          </p:nvPr>
        </p:nvSpPr>
        <p:spPr>
          <a:xfrm>
            <a:off x="1625600" y="1143000"/>
            <a:ext cx="1300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88c5d45242_0_0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88c5d45242_0_0:notes"/>
          <p:cNvSpPr txBox="1"/>
          <p:nvPr>
            <p:ph idx="12" type="sldNum"/>
          </p:nvPr>
        </p:nvSpPr>
        <p:spPr>
          <a:xfrm>
            <a:off x="9207972" y="8685213"/>
            <a:ext cx="7044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1616e59db7_0_178"/>
          <p:cNvSpPr txBox="1"/>
          <p:nvPr>
            <p:ph type="ctrTitle"/>
          </p:nvPr>
        </p:nvSpPr>
        <p:spPr>
          <a:xfrm>
            <a:off x="2032000" y="1496484"/>
            <a:ext cx="121920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" name="Google Shape;17;g11616e59db7_0_178"/>
          <p:cNvSpPr txBox="1"/>
          <p:nvPr>
            <p:ph idx="1" type="subTitle"/>
          </p:nvPr>
        </p:nvSpPr>
        <p:spPr>
          <a:xfrm>
            <a:off x="2032000" y="4802717"/>
            <a:ext cx="121920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lv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2pPr>
            <a:lvl3pPr lvl="2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4pPr>
            <a:lvl5pPr lvl="4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5pPr>
            <a:lvl6pPr lvl="5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6pPr>
            <a:lvl7pPr lvl="6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7pPr>
            <a:lvl8pPr lvl="7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8pPr>
            <a:lvl9pPr lvl="8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g11616e59db7_0_178"/>
          <p:cNvSpPr txBox="1"/>
          <p:nvPr>
            <p:ph idx="10" type="dt"/>
          </p:nvPr>
        </p:nvSpPr>
        <p:spPr>
          <a:xfrm>
            <a:off x="11176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" name="Google Shape;19;g11616e59db7_0_178"/>
          <p:cNvSpPr txBox="1"/>
          <p:nvPr>
            <p:ph idx="11" type="ftr"/>
          </p:nvPr>
        </p:nvSpPr>
        <p:spPr>
          <a:xfrm>
            <a:off x="5384800" y="8475133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" name="Google Shape;20;g11616e59db7_0_178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16e59db7_0_235"/>
          <p:cNvSpPr txBox="1"/>
          <p:nvPr>
            <p:ph type="title"/>
          </p:nvPr>
        </p:nvSpPr>
        <p:spPr>
          <a:xfrm>
            <a:off x="1117600" y="486833"/>
            <a:ext cx="140208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4" name="Google Shape;74;g11616e59db7_0_235"/>
          <p:cNvSpPr txBox="1"/>
          <p:nvPr>
            <p:ph idx="1" type="body"/>
          </p:nvPr>
        </p:nvSpPr>
        <p:spPr>
          <a:xfrm rot="5400000">
            <a:off x="5227150" y="-1675383"/>
            <a:ext cx="5801700" cy="14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75" name="Google Shape;75;g11616e59db7_0_235"/>
          <p:cNvSpPr txBox="1"/>
          <p:nvPr>
            <p:ph idx="10" type="dt"/>
          </p:nvPr>
        </p:nvSpPr>
        <p:spPr>
          <a:xfrm>
            <a:off x="11176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6" name="Google Shape;76;g11616e59db7_0_235"/>
          <p:cNvSpPr txBox="1"/>
          <p:nvPr>
            <p:ph idx="11" type="ftr"/>
          </p:nvPr>
        </p:nvSpPr>
        <p:spPr>
          <a:xfrm>
            <a:off x="5384800" y="8475133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7" name="Google Shape;77;g11616e59db7_0_235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16e59db7_0_241"/>
          <p:cNvSpPr txBox="1"/>
          <p:nvPr>
            <p:ph type="title"/>
          </p:nvPr>
        </p:nvSpPr>
        <p:spPr>
          <a:xfrm rot="5400000">
            <a:off x="9511150" y="2608883"/>
            <a:ext cx="7749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0" name="Google Shape;80;g11616e59db7_0_241"/>
          <p:cNvSpPr txBox="1"/>
          <p:nvPr>
            <p:ph idx="1" type="body"/>
          </p:nvPr>
        </p:nvSpPr>
        <p:spPr>
          <a:xfrm rot="5400000">
            <a:off x="2399100" y="-794767"/>
            <a:ext cx="7749300" cy="10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81" name="Google Shape;81;g11616e59db7_0_241"/>
          <p:cNvSpPr txBox="1"/>
          <p:nvPr>
            <p:ph idx="10" type="dt"/>
          </p:nvPr>
        </p:nvSpPr>
        <p:spPr>
          <a:xfrm>
            <a:off x="11176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2" name="Google Shape;82;g11616e59db7_0_241"/>
          <p:cNvSpPr txBox="1"/>
          <p:nvPr>
            <p:ph idx="11" type="ftr"/>
          </p:nvPr>
        </p:nvSpPr>
        <p:spPr>
          <a:xfrm>
            <a:off x="5384800" y="8475133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3" name="Google Shape;83;g11616e59db7_0_241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73a6cdbcf_3_6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873a6cdbcf_3_6"/>
          <p:cNvSpPr/>
          <p:nvPr/>
        </p:nvSpPr>
        <p:spPr>
          <a:xfrm>
            <a:off x="1029856" y="0"/>
            <a:ext cx="6120533" cy="26037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873a6cdbcf_3_6"/>
          <p:cNvSpPr/>
          <p:nvPr/>
        </p:nvSpPr>
        <p:spPr>
          <a:xfrm>
            <a:off x="2000300" y="5143500"/>
            <a:ext cx="6562133" cy="400053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873a6cdbcf_3_6"/>
          <p:cNvSpPr/>
          <p:nvPr/>
        </p:nvSpPr>
        <p:spPr>
          <a:xfrm>
            <a:off x="701108" y="0"/>
            <a:ext cx="7388800" cy="661653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873a6cdbcf_3_6"/>
          <p:cNvSpPr/>
          <p:nvPr/>
        </p:nvSpPr>
        <p:spPr>
          <a:xfrm>
            <a:off x="15094020" y="1905015"/>
            <a:ext cx="1162133" cy="367626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873a6cdbcf_3_6"/>
          <p:cNvSpPr/>
          <p:nvPr/>
        </p:nvSpPr>
        <p:spPr>
          <a:xfrm>
            <a:off x="14813145" y="0"/>
            <a:ext cx="1442667" cy="4564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873a6cdbcf_3_6"/>
          <p:cNvSpPr txBox="1"/>
          <p:nvPr>
            <p:ph type="title"/>
          </p:nvPr>
        </p:nvSpPr>
        <p:spPr>
          <a:xfrm>
            <a:off x="3621198" y="7051588"/>
            <a:ext cx="9013867" cy="1650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873a6cdbcf_3_6"/>
          <p:cNvSpPr txBox="1"/>
          <p:nvPr>
            <p:ph idx="11" type="ftr"/>
          </p:nvPr>
        </p:nvSpPr>
        <p:spPr>
          <a:xfrm>
            <a:off x="5527040" y="8503920"/>
            <a:ext cx="5202133" cy="45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873a6cdbcf_3_6"/>
          <p:cNvSpPr txBox="1"/>
          <p:nvPr>
            <p:ph idx="10" type="dt"/>
          </p:nvPr>
        </p:nvSpPr>
        <p:spPr>
          <a:xfrm>
            <a:off x="812800" y="8503920"/>
            <a:ext cx="3738667" cy="45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873a6cdbcf_3_6"/>
          <p:cNvSpPr txBox="1"/>
          <p:nvPr>
            <p:ph idx="12" type="sldNum"/>
          </p:nvPr>
        </p:nvSpPr>
        <p:spPr>
          <a:xfrm>
            <a:off x="11704320" y="8503920"/>
            <a:ext cx="3738667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73a6cdbcf_3_17"/>
          <p:cNvSpPr/>
          <p:nvPr/>
        </p:nvSpPr>
        <p:spPr>
          <a:xfrm>
            <a:off x="1054100" y="139700"/>
            <a:ext cx="15011200" cy="880106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873a6cdbcf_3_17"/>
          <p:cNvSpPr/>
          <p:nvPr/>
        </p:nvSpPr>
        <p:spPr>
          <a:xfrm>
            <a:off x="4184717" y="8699515"/>
            <a:ext cx="5437867" cy="4442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873a6cdbcf_3_17"/>
          <p:cNvSpPr/>
          <p:nvPr/>
        </p:nvSpPr>
        <p:spPr>
          <a:xfrm>
            <a:off x="624443" y="0"/>
            <a:ext cx="8719467" cy="4890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873a6cdbcf_3_17"/>
          <p:cNvSpPr/>
          <p:nvPr/>
        </p:nvSpPr>
        <p:spPr>
          <a:xfrm>
            <a:off x="1255766" y="0"/>
            <a:ext cx="8841067" cy="76213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873a6cdbcf_3_17"/>
          <p:cNvSpPr txBox="1"/>
          <p:nvPr>
            <p:ph idx="11" type="ftr"/>
          </p:nvPr>
        </p:nvSpPr>
        <p:spPr>
          <a:xfrm>
            <a:off x="5527040" y="8503920"/>
            <a:ext cx="5202133" cy="45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873a6cdbcf_3_17"/>
          <p:cNvSpPr txBox="1"/>
          <p:nvPr>
            <p:ph idx="10" type="dt"/>
          </p:nvPr>
        </p:nvSpPr>
        <p:spPr>
          <a:xfrm>
            <a:off x="812800" y="8503920"/>
            <a:ext cx="3738667" cy="45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873a6cdbcf_3_17"/>
          <p:cNvSpPr txBox="1"/>
          <p:nvPr>
            <p:ph idx="12" type="sldNum"/>
          </p:nvPr>
        </p:nvSpPr>
        <p:spPr>
          <a:xfrm>
            <a:off x="11704320" y="8503920"/>
            <a:ext cx="3738667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73a6cdbcf_3_25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873a6cdbcf_3_25"/>
          <p:cNvSpPr/>
          <p:nvPr/>
        </p:nvSpPr>
        <p:spPr>
          <a:xfrm>
            <a:off x="4859758" y="0"/>
            <a:ext cx="5554133" cy="81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873a6cdbcf_3_25"/>
          <p:cNvSpPr txBox="1"/>
          <p:nvPr>
            <p:ph type="ctrTitle"/>
          </p:nvPr>
        </p:nvSpPr>
        <p:spPr>
          <a:xfrm>
            <a:off x="4721095" y="1438178"/>
            <a:ext cx="6813867" cy="1729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873a6cdbcf_3_25"/>
          <p:cNvSpPr txBox="1"/>
          <p:nvPr>
            <p:ph idx="1" type="subTitle"/>
          </p:nvPr>
        </p:nvSpPr>
        <p:spPr>
          <a:xfrm>
            <a:off x="2438400" y="5120640"/>
            <a:ext cx="11379200" cy="2285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873a6cdbcf_3_25"/>
          <p:cNvSpPr txBox="1"/>
          <p:nvPr>
            <p:ph idx="11" type="ftr"/>
          </p:nvPr>
        </p:nvSpPr>
        <p:spPr>
          <a:xfrm>
            <a:off x="5527040" y="8503920"/>
            <a:ext cx="5202133" cy="45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1873a6cdbcf_3_25"/>
          <p:cNvSpPr txBox="1"/>
          <p:nvPr>
            <p:ph idx="10" type="dt"/>
          </p:nvPr>
        </p:nvSpPr>
        <p:spPr>
          <a:xfrm>
            <a:off x="812800" y="8503920"/>
            <a:ext cx="3738667" cy="45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873a6cdbcf_3_25"/>
          <p:cNvSpPr txBox="1"/>
          <p:nvPr>
            <p:ph idx="12" type="sldNum"/>
          </p:nvPr>
        </p:nvSpPr>
        <p:spPr>
          <a:xfrm>
            <a:off x="11704320" y="8503920"/>
            <a:ext cx="3738667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73a6cdbcf_3_33"/>
          <p:cNvSpPr txBox="1"/>
          <p:nvPr>
            <p:ph type="title"/>
          </p:nvPr>
        </p:nvSpPr>
        <p:spPr>
          <a:xfrm>
            <a:off x="3621198" y="7051588"/>
            <a:ext cx="9013867" cy="1650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873a6cdbcf_3_33"/>
          <p:cNvSpPr txBox="1"/>
          <p:nvPr>
            <p:ph idx="1" type="body"/>
          </p:nvPr>
        </p:nvSpPr>
        <p:spPr>
          <a:xfrm>
            <a:off x="812800" y="2103120"/>
            <a:ext cx="14630400" cy="6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1873a6cdbcf_3_33"/>
          <p:cNvSpPr txBox="1"/>
          <p:nvPr>
            <p:ph idx="11" type="ftr"/>
          </p:nvPr>
        </p:nvSpPr>
        <p:spPr>
          <a:xfrm>
            <a:off x="5527040" y="8503920"/>
            <a:ext cx="5202133" cy="45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1873a6cdbcf_3_33"/>
          <p:cNvSpPr txBox="1"/>
          <p:nvPr>
            <p:ph idx="10" type="dt"/>
          </p:nvPr>
        </p:nvSpPr>
        <p:spPr>
          <a:xfrm>
            <a:off x="812800" y="8503920"/>
            <a:ext cx="3738667" cy="45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873a6cdbcf_3_33"/>
          <p:cNvSpPr txBox="1"/>
          <p:nvPr>
            <p:ph idx="12" type="sldNum"/>
          </p:nvPr>
        </p:nvSpPr>
        <p:spPr>
          <a:xfrm>
            <a:off x="11704320" y="8503920"/>
            <a:ext cx="3738667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73a6cdbcf_3_39"/>
          <p:cNvSpPr txBox="1"/>
          <p:nvPr>
            <p:ph type="title"/>
          </p:nvPr>
        </p:nvSpPr>
        <p:spPr>
          <a:xfrm>
            <a:off x="3621198" y="7051588"/>
            <a:ext cx="9013867" cy="1650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1873a6cdbcf_3_39"/>
          <p:cNvSpPr txBox="1"/>
          <p:nvPr>
            <p:ph idx="1" type="body"/>
          </p:nvPr>
        </p:nvSpPr>
        <p:spPr>
          <a:xfrm>
            <a:off x="812800" y="2103120"/>
            <a:ext cx="7071467" cy="6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873a6cdbcf_3_39"/>
          <p:cNvSpPr txBox="1"/>
          <p:nvPr>
            <p:ph idx="2" type="body"/>
          </p:nvPr>
        </p:nvSpPr>
        <p:spPr>
          <a:xfrm>
            <a:off x="8371840" y="2103120"/>
            <a:ext cx="7071467" cy="6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873a6cdbcf_3_39"/>
          <p:cNvSpPr txBox="1"/>
          <p:nvPr>
            <p:ph idx="11" type="ftr"/>
          </p:nvPr>
        </p:nvSpPr>
        <p:spPr>
          <a:xfrm>
            <a:off x="5527040" y="8503920"/>
            <a:ext cx="5202133" cy="45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873a6cdbcf_3_39"/>
          <p:cNvSpPr txBox="1"/>
          <p:nvPr>
            <p:ph idx="10" type="dt"/>
          </p:nvPr>
        </p:nvSpPr>
        <p:spPr>
          <a:xfrm>
            <a:off x="812800" y="8503920"/>
            <a:ext cx="3738667" cy="45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873a6cdbcf_3_39"/>
          <p:cNvSpPr txBox="1"/>
          <p:nvPr>
            <p:ph idx="12" type="sldNum"/>
          </p:nvPr>
        </p:nvSpPr>
        <p:spPr>
          <a:xfrm>
            <a:off x="11704320" y="8503920"/>
            <a:ext cx="3738667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73a6cdbcf_3_46"/>
          <p:cNvSpPr txBox="1"/>
          <p:nvPr>
            <p:ph type="title"/>
          </p:nvPr>
        </p:nvSpPr>
        <p:spPr>
          <a:xfrm>
            <a:off x="1117600" y="486833"/>
            <a:ext cx="14020800" cy="1767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2" name="Google Shape;132;g1873a6cdbcf_3_46"/>
          <p:cNvSpPr txBox="1"/>
          <p:nvPr>
            <p:ph idx="1" type="body"/>
          </p:nvPr>
        </p:nvSpPr>
        <p:spPr>
          <a:xfrm>
            <a:off x="1117600" y="2434167"/>
            <a:ext cx="14020800" cy="5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38735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1pPr>
            <a:lvl2pPr indent="-38735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2pPr>
            <a:lvl3pPr indent="-38735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3pPr>
            <a:lvl4pPr indent="-38735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4pPr>
            <a:lvl5pPr indent="-38735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5pPr>
            <a:lvl6pPr indent="-387350" lvl="5" marL="2743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6pPr>
            <a:lvl7pPr indent="-387350" lvl="6" marL="3200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7pPr>
            <a:lvl8pPr indent="-387350" lvl="7" marL="3657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8pPr>
            <a:lvl9pPr indent="-387350" lvl="8" marL="4114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/>
            </a:lvl9pPr>
          </a:lstStyle>
          <a:p/>
        </p:txBody>
      </p:sp>
      <p:sp>
        <p:nvSpPr>
          <p:cNvPr id="133" name="Google Shape;133;g1873a6cdbcf_3_46"/>
          <p:cNvSpPr txBox="1"/>
          <p:nvPr>
            <p:ph idx="10" type="dt"/>
          </p:nvPr>
        </p:nvSpPr>
        <p:spPr>
          <a:xfrm>
            <a:off x="1117600" y="8475133"/>
            <a:ext cx="3657600" cy="486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4" name="Google Shape;134;g1873a6cdbcf_3_46"/>
          <p:cNvSpPr txBox="1"/>
          <p:nvPr>
            <p:ph idx="11" type="ftr"/>
          </p:nvPr>
        </p:nvSpPr>
        <p:spPr>
          <a:xfrm>
            <a:off x="5384800" y="8475133"/>
            <a:ext cx="5486400" cy="486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5" name="Google Shape;135;g1873a6cdbcf_3_46"/>
          <p:cNvSpPr txBox="1"/>
          <p:nvPr>
            <p:ph idx="12" type="sldNum"/>
          </p:nvPr>
        </p:nvSpPr>
        <p:spPr>
          <a:xfrm>
            <a:off x="11480800" y="8475133"/>
            <a:ext cx="3657600" cy="486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73a6cdbcf_3_52"/>
          <p:cNvSpPr txBox="1"/>
          <p:nvPr>
            <p:ph type="ctrTitle"/>
          </p:nvPr>
        </p:nvSpPr>
        <p:spPr>
          <a:xfrm>
            <a:off x="2032000" y="1496484"/>
            <a:ext cx="12192000" cy="3183467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873a6cdbcf_3_52"/>
          <p:cNvSpPr txBox="1"/>
          <p:nvPr>
            <p:ph idx="1" type="subTitle"/>
          </p:nvPr>
        </p:nvSpPr>
        <p:spPr>
          <a:xfrm>
            <a:off x="2032000" y="4802717"/>
            <a:ext cx="12192000" cy="220746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lv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2pPr>
            <a:lvl3pPr lvl="2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3pPr>
            <a:lvl4pPr lvl="3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4pPr>
            <a:lvl5pPr lvl="4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5pPr>
            <a:lvl6pPr lvl="5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6pPr>
            <a:lvl7pPr lvl="6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7pPr>
            <a:lvl8pPr lvl="7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8pPr>
            <a:lvl9pPr lvl="8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g1873a6cdbcf_3_52"/>
          <p:cNvSpPr txBox="1"/>
          <p:nvPr>
            <p:ph idx="10" type="dt"/>
          </p:nvPr>
        </p:nvSpPr>
        <p:spPr>
          <a:xfrm>
            <a:off x="1117600" y="8475133"/>
            <a:ext cx="3657600" cy="486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873a6cdbcf_3_52"/>
          <p:cNvSpPr txBox="1"/>
          <p:nvPr>
            <p:ph idx="11" type="ftr"/>
          </p:nvPr>
        </p:nvSpPr>
        <p:spPr>
          <a:xfrm>
            <a:off x="5384800" y="8475133"/>
            <a:ext cx="5486400" cy="486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873a6cdbcf_3_52"/>
          <p:cNvSpPr txBox="1"/>
          <p:nvPr>
            <p:ph idx="12" type="sldNum"/>
          </p:nvPr>
        </p:nvSpPr>
        <p:spPr>
          <a:xfrm>
            <a:off x="11480800" y="8475133"/>
            <a:ext cx="3657600" cy="3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1616e59db7_0_217"/>
          <p:cNvSpPr txBox="1"/>
          <p:nvPr>
            <p:ph idx="10" type="dt"/>
          </p:nvPr>
        </p:nvSpPr>
        <p:spPr>
          <a:xfrm>
            <a:off x="11176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" name="Google Shape;23;g11616e59db7_0_217"/>
          <p:cNvSpPr txBox="1"/>
          <p:nvPr>
            <p:ph idx="11" type="ftr"/>
          </p:nvPr>
        </p:nvSpPr>
        <p:spPr>
          <a:xfrm>
            <a:off x="5384800" y="8475133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" name="Google Shape;24;g11616e59db7_0_217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616e59db7_0_184"/>
          <p:cNvSpPr txBox="1"/>
          <p:nvPr>
            <p:ph type="title"/>
          </p:nvPr>
        </p:nvSpPr>
        <p:spPr>
          <a:xfrm>
            <a:off x="1117600" y="486833"/>
            <a:ext cx="140208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7" name="Google Shape;27;g11616e59db7_0_184"/>
          <p:cNvSpPr txBox="1"/>
          <p:nvPr>
            <p:ph idx="1" type="body"/>
          </p:nvPr>
        </p:nvSpPr>
        <p:spPr>
          <a:xfrm>
            <a:off x="1117600" y="2434167"/>
            <a:ext cx="140208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28" name="Google Shape;28;g11616e59db7_0_184"/>
          <p:cNvSpPr txBox="1"/>
          <p:nvPr>
            <p:ph idx="10" type="dt"/>
          </p:nvPr>
        </p:nvSpPr>
        <p:spPr>
          <a:xfrm>
            <a:off x="11176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9" name="Google Shape;29;g11616e59db7_0_184"/>
          <p:cNvSpPr txBox="1"/>
          <p:nvPr>
            <p:ph idx="11" type="ftr"/>
          </p:nvPr>
        </p:nvSpPr>
        <p:spPr>
          <a:xfrm>
            <a:off x="5384800" y="8475133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0" name="Google Shape;30;g11616e59db7_0_184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616e59db7_0_190"/>
          <p:cNvSpPr txBox="1"/>
          <p:nvPr>
            <p:ph type="title"/>
          </p:nvPr>
        </p:nvSpPr>
        <p:spPr>
          <a:xfrm>
            <a:off x="1109133" y="2279651"/>
            <a:ext cx="14020800" cy="38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3" name="Google Shape;33;g11616e59db7_0_190"/>
          <p:cNvSpPr txBox="1"/>
          <p:nvPr>
            <p:ph idx="1" type="body"/>
          </p:nvPr>
        </p:nvSpPr>
        <p:spPr>
          <a:xfrm>
            <a:off x="1109133" y="6119284"/>
            <a:ext cx="140208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g11616e59db7_0_190"/>
          <p:cNvSpPr txBox="1"/>
          <p:nvPr>
            <p:ph idx="10" type="dt"/>
          </p:nvPr>
        </p:nvSpPr>
        <p:spPr>
          <a:xfrm>
            <a:off x="11176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5" name="Google Shape;35;g11616e59db7_0_190"/>
          <p:cNvSpPr txBox="1"/>
          <p:nvPr>
            <p:ph idx="11" type="ftr"/>
          </p:nvPr>
        </p:nvSpPr>
        <p:spPr>
          <a:xfrm>
            <a:off x="5384800" y="8475133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6" name="Google Shape;36;g11616e59db7_0_190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616e59db7_0_196"/>
          <p:cNvSpPr txBox="1"/>
          <p:nvPr>
            <p:ph type="title"/>
          </p:nvPr>
        </p:nvSpPr>
        <p:spPr>
          <a:xfrm>
            <a:off x="1117600" y="486833"/>
            <a:ext cx="140208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9" name="Google Shape;39;g11616e59db7_0_196"/>
          <p:cNvSpPr txBox="1"/>
          <p:nvPr>
            <p:ph idx="1" type="body"/>
          </p:nvPr>
        </p:nvSpPr>
        <p:spPr>
          <a:xfrm>
            <a:off x="1117600" y="2434167"/>
            <a:ext cx="69087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40" name="Google Shape;40;g11616e59db7_0_196"/>
          <p:cNvSpPr txBox="1"/>
          <p:nvPr>
            <p:ph idx="2" type="body"/>
          </p:nvPr>
        </p:nvSpPr>
        <p:spPr>
          <a:xfrm>
            <a:off x="8229600" y="2434167"/>
            <a:ext cx="69087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41" name="Google Shape;41;g11616e59db7_0_196"/>
          <p:cNvSpPr txBox="1"/>
          <p:nvPr>
            <p:ph idx="10" type="dt"/>
          </p:nvPr>
        </p:nvSpPr>
        <p:spPr>
          <a:xfrm>
            <a:off x="11176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2" name="Google Shape;42;g11616e59db7_0_196"/>
          <p:cNvSpPr txBox="1"/>
          <p:nvPr>
            <p:ph idx="11" type="ftr"/>
          </p:nvPr>
        </p:nvSpPr>
        <p:spPr>
          <a:xfrm>
            <a:off x="5384800" y="8475133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3" name="Google Shape;43;g11616e59db7_0_196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1616e59db7_0_203"/>
          <p:cNvSpPr txBox="1"/>
          <p:nvPr>
            <p:ph type="title"/>
          </p:nvPr>
        </p:nvSpPr>
        <p:spPr>
          <a:xfrm>
            <a:off x="1119717" y="486833"/>
            <a:ext cx="140208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46" name="Google Shape;46;g11616e59db7_0_203"/>
          <p:cNvSpPr txBox="1"/>
          <p:nvPr>
            <p:ph idx="1" type="body"/>
          </p:nvPr>
        </p:nvSpPr>
        <p:spPr>
          <a:xfrm>
            <a:off x="1119717" y="2241551"/>
            <a:ext cx="68772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47" name="Google Shape;47;g11616e59db7_0_203"/>
          <p:cNvSpPr txBox="1"/>
          <p:nvPr>
            <p:ph idx="2" type="body"/>
          </p:nvPr>
        </p:nvSpPr>
        <p:spPr>
          <a:xfrm>
            <a:off x="1119717" y="3340100"/>
            <a:ext cx="6877200" cy="4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48" name="Google Shape;48;g11616e59db7_0_203"/>
          <p:cNvSpPr txBox="1"/>
          <p:nvPr>
            <p:ph idx="3" type="body"/>
          </p:nvPr>
        </p:nvSpPr>
        <p:spPr>
          <a:xfrm>
            <a:off x="8229600" y="2241551"/>
            <a:ext cx="69108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49" name="Google Shape;49;g11616e59db7_0_203"/>
          <p:cNvSpPr txBox="1"/>
          <p:nvPr>
            <p:ph idx="4" type="body"/>
          </p:nvPr>
        </p:nvSpPr>
        <p:spPr>
          <a:xfrm>
            <a:off x="8229600" y="3340100"/>
            <a:ext cx="6910800" cy="4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50" name="Google Shape;50;g11616e59db7_0_203"/>
          <p:cNvSpPr txBox="1"/>
          <p:nvPr>
            <p:ph idx="10" type="dt"/>
          </p:nvPr>
        </p:nvSpPr>
        <p:spPr>
          <a:xfrm>
            <a:off x="11176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1" name="Google Shape;51;g11616e59db7_0_203"/>
          <p:cNvSpPr txBox="1"/>
          <p:nvPr>
            <p:ph idx="11" type="ftr"/>
          </p:nvPr>
        </p:nvSpPr>
        <p:spPr>
          <a:xfrm>
            <a:off x="5384800" y="8475133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2" name="Google Shape;52;g11616e59db7_0_203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16e59db7_0_212"/>
          <p:cNvSpPr txBox="1"/>
          <p:nvPr>
            <p:ph type="title"/>
          </p:nvPr>
        </p:nvSpPr>
        <p:spPr>
          <a:xfrm>
            <a:off x="1117600" y="486833"/>
            <a:ext cx="140208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5" name="Google Shape;55;g11616e59db7_0_212"/>
          <p:cNvSpPr txBox="1"/>
          <p:nvPr>
            <p:ph idx="10" type="dt"/>
          </p:nvPr>
        </p:nvSpPr>
        <p:spPr>
          <a:xfrm>
            <a:off x="11176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6" name="Google Shape;56;g11616e59db7_0_212"/>
          <p:cNvSpPr txBox="1"/>
          <p:nvPr>
            <p:ph idx="11" type="ftr"/>
          </p:nvPr>
        </p:nvSpPr>
        <p:spPr>
          <a:xfrm>
            <a:off x="5384800" y="8475133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7" name="Google Shape;57;g11616e59db7_0_212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616e59db7_0_221"/>
          <p:cNvSpPr txBox="1"/>
          <p:nvPr>
            <p:ph type="title"/>
          </p:nvPr>
        </p:nvSpPr>
        <p:spPr>
          <a:xfrm>
            <a:off x="1119717" y="609600"/>
            <a:ext cx="5242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0" name="Google Shape;60;g11616e59db7_0_221"/>
          <p:cNvSpPr txBox="1"/>
          <p:nvPr>
            <p:ph idx="1" type="body"/>
          </p:nvPr>
        </p:nvSpPr>
        <p:spPr>
          <a:xfrm>
            <a:off x="6910917" y="1316567"/>
            <a:ext cx="8229600" cy="6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50165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indent="-46355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2pPr>
            <a:lvl3pPr indent="-4318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0005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5pPr>
            <a:lvl6pPr indent="-40005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indent="-40005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indent="-40005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indent="-40005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/>
        </p:txBody>
      </p:sp>
      <p:sp>
        <p:nvSpPr>
          <p:cNvPr id="61" name="Google Shape;61;g11616e59db7_0_221"/>
          <p:cNvSpPr txBox="1"/>
          <p:nvPr>
            <p:ph idx="2" type="body"/>
          </p:nvPr>
        </p:nvSpPr>
        <p:spPr>
          <a:xfrm>
            <a:off x="1119717" y="2743200"/>
            <a:ext cx="52428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62" name="Google Shape;62;g11616e59db7_0_221"/>
          <p:cNvSpPr txBox="1"/>
          <p:nvPr>
            <p:ph idx="10" type="dt"/>
          </p:nvPr>
        </p:nvSpPr>
        <p:spPr>
          <a:xfrm>
            <a:off x="11176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" name="Google Shape;63;g11616e59db7_0_221"/>
          <p:cNvSpPr txBox="1"/>
          <p:nvPr>
            <p:ph idx="11" type="ftr"/>
          </p:nvPr>
        </p:nvSpPr>
        <p:spPr>
          <a:xfrm>
            <a:off x="5384800" y="8475133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4" name="Google Shape;64;g11616e59db7_0_221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616e59db7_0_228"/>
          <p:cNvSpPr txBox="1"/>
          <p:nvPr>
            <p:ph type="title"/>
          </p:nvPr>
        </p:nvSpPr>
        <p:spPr>
          <a:xfrm>
            <a:off x="1119717" y="609600"/>
            <a:ext cx="5242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7" name="Google Shape;67;g11616e59db7_0_228"/>
          <p:cNvSpPr/>
          <p:nvPr>
            <p:ph idx="2" type="pic"/>
          </p:nvPr>
        </p:nvSpPr>
        <p:spPr>
          <a:xfrm>
            <a:off x="6910917" y="1316567"/>
            <a:ext cx="8229600" cy="6498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g11616e59db7_0_228"/>
          <p:cNvSpPr txBox="1"/>
          <p:nvPr>
            <p:ph idx="1" type="body"/>
          </p:nvPr>
        </p:nvSpPr>
        <p:spPr>
          <a:xfrm>
            <a:off x="1119717" y="2743200"/>
            <a:ext cx="52428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69" name="Google Shape;69;g11616e59db7_0_228"/>
          <p:cNvSpPr txBox="1"/>
          <p:nvPr>
            <p:ph idx="10" type="dt"/>
          </p:nvPr>
        </p:nvSpPr>
        <p:spPr>
          <a:xfrm>
            <a:off x="11176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0" name="Google Shape;70;g11616e59db7_0_228"/>
          <p:cNvSpPr txBox="1"/>
          <p:nvPr>
            <p:ph idx="11" type="ftr"/>
          </p:nvPr>
        </p:nvSpPr>
        <p:spPr>
          <a:xfrm>
            <a:off x="5384800" y="8475133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" name="Google Shape;71;g11616e59db7_0_228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616e59db7_0_172"/>
          <p:cNvSpPr txBox="1"/>
          <p:nvPr>
            <p:ph type="title"/>
          </p:nvPr>
        </p:nvSpPr>
        <p:spPr>
          <a:xfrm>
            <a:off x="1117600" y="486833"/>
            <a:ext cx="140208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  <a:defRPr b="0" i="0" sz="5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11616e59db7_0_172"/>
          <p:cNvSpPr txBox="1"/>
          <p:nvPr>
            <p:ph idx="1" type="body"/>
          </p:nvPr>
        </p:nvSpPr>
        <p:spPr>
          <a:xfrm>
            <a:off x="1117600" y="2434167"/>
            <a:ext cx="140208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463550" lvl="0" marL="45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g11616e59db7_0_172"/>
          <p:cNvSpPr txBox="1"/>
          <p:nvPr>
            <p:ph idx="10" type="dt"/>
          </p:nvPr>
        </p:nvSpPr>
        <p:spPr>
          <a:xfrm>
            <a:off x="11176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g11616e59db7_0_172"/>
          <p:cNvSpPr txBox="1"/>
          <p:nvPr>
            <p:ph idx="11" type="ftr"/>
          </p:nvPr>
        </p:nvSpPr>
        <p:spPr>
          <a:xfrm>
            <a:off x="5384800" y="8475133"/>
            <a:ext cx="5486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g11616e59db7_0_172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73a6cdbcf_3_0"/>
          <p:cNvSpPr txBox="1"/>
          <p:nvPr>
            <p:ph type="title"/>
          </p:nvPr>
        </p:nvSpPr>
        <p:spPr>
          <a:xfrm>
            <a:off x="3621198" y="7051588"/>
            <a:ext cx="9013867" cy="1650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1873a6cdbcf_3_0"/>
          <p:cNvSpPr txBox="1"/>
          <p:nvPr>
            <p:ph idx="1" type="body"/>
          </p:nvPr>
        </p:nvSpPr>
        <p:spPr>
          <a:xfrm>
            <a:off x="812800" y="2103120"/>
            <a:ext cx="14630400" cy="6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1873a6cdbcf_3_0"/>
          <p:cNvSpPr txBox="1"/>
          <p:nvPr>
            <p:ph idx="11" type="ftr"/>
          </p:nvPr>
        </p:nvSpPr>
        <p:spPr>
          <a:xfrm>
            <a:off x="5527040" y="8503920"/>
            <a:ext cx="5202133" cy="45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1873a6cdbcf_3_0"/>
          <p:cNvSpPr txBox="1"/>
          <p:nvPr>
            <p:ph idx="10" type="dt"/>
          </p:nvPr>
        </p:nvSpPr>
        <p:spPr>
          <a:xfrm>
            <a:off x="812800" y="8503920"/>
            <a:ext cx="3738667" cy="45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1873a6cdbcf_3_0"/>
          <p:cNvSpPr txBox="1"/>
          <p:nvPr>
            <p:ph idx="12" type="sldNum"/>
          </p:nvPr>
        </p:nvSpPr>
        <p:spPr>
          <a:xfrm>
            <a:off x="11704320" y="8503920"/>
            <a:ext cx="3738667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20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20.png"/><Relationship Id="rId5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73a6cdbcf_3_58"/>
          <p:cNvSpPr/>
          <p:nvPr/>
        </p:nvSpPr>
        <p:spPr>
          <a:xfrm>
            <a:off x="735391" y="2922209"/>
            <a:ext cx="7082667" cy="3851200"/>
          </a:xfrm>
          <a:prstGeom prst="roundRect">
            <a:avLst>
              <a:gd fmla="val 7034" name="adj"/>
            </a:avLst>
          </a:prstGeom>
          <a:solidFill>
            <a:srgbClr val="372E8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873a6cdbcf_3_58"/>
          <p:cNvSpPr txBox="1"/>
          <p:nvPr/>
        </p:nvSpPr>
        <p:spPr>
          <a:xfrm>
            <a:off x="1244175" y="3771600"/>
            <a:ext cx="6065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IN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PNS Mid Year AOP: FY 2022-2023</a:t>
            </a:r>
            <a:endParaRPr b="1" sz="4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g1873a6cdbcf_3_58"/>
          <p:cNvSpPr/>
          <p:nvPr/>
        </p:nvSpPr>
        <p:spPr>
          <a:xfrm>
            <a:off x="1374019" y="5457372"/>
            <a:ext cx="4083200" cy="7786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8bcd31fe0_1_0"/>
          <p:cNvSpPr txBox="1"/>
          <p:nvPr/>
        </p:nvSpPr>
        <p:spPr>
          <a:xfrm>
            <a:off x="2023601" y="278000"/>
            <a:ext cx="82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Early detection of Non-SPAM caller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88bcd31fe0_1_0"/>
          <p:cNvSpPr/>
          <p:nvPr/>
        </p:nvSpPr>
        <p:spPr>
          <a:xfrm>
            <a:off x="344275" y="1752475"/>
            <a:ext cx="5850000" cy="554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220000" dist="57150">
              <a:srgbClr val="000000">
                <a:alpha val="7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Real-Time U</a:t>
            </a:r>
            <a:r>
              <a:rPr b="1"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nblocking Genuine Buyers in 5 mins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88bcd31fe0_1_0"/>
          <p:cNvSpPr/>
          <p:nvPr/>
        </p:nvSpPr>
        <p:spPr>
          <a:xfrm>
            <a:off x="6101950" y="7248425"/>
            <a:ext cx="2316300" cy="477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Expected </a:t>
            </a:r>
            <a:r>
              <a:rPr b="1"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88bcd31fe0_1_0"/>
          <p:cNvSpPr/>
          <p:nvPr/>
        </p:nvSpPr>
        <p:spPr>
          <a:xfrm>
            <a:off x="344263" y="2955381"/>
            <a:ext cx="3480900" cy="1059300"/>
          </a:xfrm>
          <a:prstGeom prst="rect">
            <a:avLst/>
          </a:prstGeom>
          <a:solidFill>
            <a:srgbClr val="E7E6E6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220000" dist="57150">
              <a:srgbClr val="000000">
                <a:alpha val="7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Buyer trapped in Temporary Blocked Logic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88bcd31fe0_1_0"/>
          <p:cNvSpPr/>
          <p:nvPr/>
        </p:nvSpPr>
        <p:spPr>
          <a:xfrm>
            <a:off x="8110889" y="1958482"/>
            <a:ext cx="2778600" cy="1059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220000" dist="57150">
              <a:srgbClr val="000000">
                <a:alpha val="7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Actual Spammer (SPAM)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88bcd31fe0_1_0"/>
          <p:cNvSpPr/>
          <p:nvPr/>
        </p:nvSpPr>
        <p:spPr>
          <a:xfrm>
            <a:off x="13133055" y="1958482"/>
            <a:ext cx="2778600" cy="10593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220000" dist="57150">
              <a:srgbClr val="000000">
                <a:alpha val="7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Permanent Blocked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88bcd31fe0_1_0"/>
          <p:cNvSpPr/>
          <p:nvPr/>
        </p:nvSpPr>
        <p:spPr>
          <a:xfrm>
            <a:off x="8110889" y="3910945"/>
            <a:ext cx="2778600" cy="1059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220000" dist="57150">
              <a:srgbClr val="000000">
                <a:alpha val="7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Genuine Buyer (Non-SPAM)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88bcd31fe0_1_0"/>
          <p:cNvSpPr/>
          <p:nvPr/>
        </p:nvSpPr>
        <p:spPr>
          <a:xfrm>
            <a:off x="13133128" y="3910945"/>
            <a:ext cx="2778600" cy="1059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220000" dist="57150">
              <a:srgbClr val="000000">
                <a:alpha val="7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Unblocked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g188bcd31fe0_1_0"/>
          <p:cNvCxnSpPr>
            <a:stCxn id="261" idx="3"/>
          </p:cNvCxnSpPr>
          <p:nvPr/>
        </p:nvCxnSpPr>
        <p:spPr>
          <a:xfrm flipH="1" rot="10800000">
            <a:off x="3825163" y="3452631"/>
            <a:ext cx="2126100" cy="32400"/>
          </a:xfrm>
          <a:prstGeom prst="straightConnector1">
            <a:avLst/>
          </a:prstGeom>
          <a:noFill/>
          <a:ln cap="flat" cmpd="sng" w="28575">
            <a:solidFill>
              <a:srgbClr val="70AD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g188bcd31fe0_1_0"/>
          <p:cNvCxnSpPr/>
          <p:nvPr/>
        </p:nvCxnSpPr>
        <p:spPr>
          <a:xfrm>
            <a:off x="5944594" y="2508355"/>
            <a:ext cx="27300" cy="1988100"/>
          </a:xfrm>
          <a:prstGeom prst="straightConnector1">
            <a:avLst/>
          </a:prstGeom>
          <a:noFill/>
          <a:ln cap="flat" cmpd="sng" w="28575">
            <a:solidFill>
              <a:srgbClr val="70AD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g188bcd31fe0_1_0"/>
          <p:cNvCxnSpPr/>
          <p:nvPr/>
        </p:nvCxnSpPr>
        <p:spPr>
          <a:xfrm flipH="1" rot="10800000">
            <a:off x="5948129" y="2474176"/>
            <a:ext cx="2166600" cy="27900"/>
          </a:xfrm>
          <a:prstGeom prst="straightConnector1">
            <a:avLst/>
          </a:prstGeom>
          <a:noFill/>
          <a:ln cap="flat" cmpd="sng" w="28575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g188bcd31fe0_1_0"/>
          <p:cNvCxnSpPr/>
          <p:nvPr/>
        </p:nvCxnSpPr>
        <p:spPr>
          <a:xfrm flipH="1" rot="10800000">
            <a:off x="5976171" y="4469990"/>
            <a:ext cx="2110500" cy="26100"/>
          </a:xfrm>
          <a:prstGeom prst="straightConnector1">
            <a:avLst/>
          </a:prstGeom>
          <a:noFill/>
          <a:ln cap="flat" cmpd="sng" w="28575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g188bcd31fe0_1_0"/>
          <p:cNvCxnSpPr>
            <a:stCxn id="262" idx="3"/>
            <a:endCxn id="263" idx="1"/>
          </p:cNvCxnSpPr>
          <p:nvPr/>
        </p:nvCxnSpPr>
        <p:spPr>
          <a:xfrm>
            <a:off x="10889489" y="2488132"/>
            <a:ext cx="2243700" cy="0"/>
          </a:xfrm>
          <a:prstGeom prst="straightConnector1">
            <a:avLst/>
          </a:prstGeom>
          <a:noFill/>
          <a:ln cap="flat" cmpd="sng" w="28575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g188bcd31fe0_1_0"/>
          <p:cNvSpPr txBox="1"/>
          <p:nvPr/>
        </p:nvSpPr>
        <p:spPr>
          <a:xfrm>
            <a:off x="3972587" y="2807988"/>
            <a:ext cx="182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Manual Audit of Call Recordings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88bcd31fe0_1_0"/>
          <p:cNvSpPr txBox="1"/>
          <p:nvPr/>
        </p:nvSpPr>
        <p:spPr>
          <a:xfrm>
            <a:off x="12104275" y="7210325"/>
            <a:ext cx="348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PNS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Applicable Calls - 20K</a:t>
            </a:r>
            <a:endParaRPr/>
          </a:p>
        </p:txBody>
      </p:sp>
      <p:sp>
        <p:nvSpPr>
          <p:cNvPr id="273" name="Google Shape;273;g188bcd31fe0_1_0"/>
          <p:cNvSpPr txBox="1"/>
          <p:nvPr/>
        </p:nvSpPr>
        <p:spPr>
          <a:xfrm>
            <a:off x="8623375" y="7210313"/>
            <a:ext cx="277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Monthly Increment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g188bcd31fe0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3550" y="7169163"/>
            <a:ext cx="636426" cy="636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g188bcd31fe0_1_0"/>
          <p:cNvCxnSpPr/>
          <p:nvPr/>
        </p:nvCxnSpPr>
        <p:spPr>
          <a:xfrm>
            <a:off x="10889489" y="4483032"/>
            <a:ext cx="2243700" cy="0"/>
          </a:xfrm>
          <a:prstGeom prst="straightConnector1">
            <a:avLst/>
          </a:prstGeom>
          <a:noFill/>
          <a:ln cap="flat" cmpd="sng" w="28575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g188bcd31fe0_1_0"/>
          <p:cNvSpPr txBox="1"/>
          <p:nvPr/>
        </p:nvSpPr>
        <p:spPr>
          <a:xfrm>
            <a:off x="11099012" y="4028188"/>
            <a:ext cx="18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Within 15 mins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g188bcd31fe0_1_0"/>
          <p:cNvCxnSpPr>
            <a:stCxn id="264" idx="2"/>
            <a:endCxn id="265" idx="2"/>
          </p:cNvCxnSpPr>
          <p:nvPr/>
        </p:nvCxnSpPr>
        <p:spPr>
          <a:xfrm flipH="1" rot="-5400000">
            <a:off x="12011039" y="2459395"/>
            <a:ext cx="600" cy="5022300"/>
          </a:xfrm>
          <a:prstGeom prst="bentConnector3">
            <a:avLst>
              <a:gd fmla="val 195077901" name="adj1"/>
            </a:avLst>
          </a:prstGeom>
          <a:noFill/>
          <a:ln cap="flat" cmpd="sng" w="28575">
            <a:solidFill>
              <a:srgbClr val="70AD47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8" name="Google Shape;278;g188bcd31fe0_1_0"/>
          <p:cNvSpPr txBox="1"/>
          <p:nvPr/>
        </p:nvSpPr>
        <p:spPr>
          <a:xfrm>
            <a:off x="11099012" y="5709613"/>
            <a:ext cx="18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Within 5 mins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88bcd31fe0_1_0"/>
          <p:cNvSpPr txBox="1"/>
          <p:nvPr/>
        </p:nvSpPr>
        <p:spPr>
          <a:xfrm>
            <a:off x="8623375" y="7210313"/>
            <a:ext cx="277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Monthly Increment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g188bcd31fe0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275" y="4262025"/>
            <a:ext cx="4951055" cy="40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8daa9bf35_0_30"/>
          <p:cNvSpPr txBox="1"/>
          <p:nvPr/>
        </p:nvSpPr>
        <p:spPr>
          <a:xfrm>
            <a:off x="2023601" y="278000"/>
            <a:ext cx="82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Extension Capture(%)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88daa9bf35_0_30"/>
          <p:cNvSpPr txBox="1"/>
          <p:nvPr/>
        </p:nvSpPr>
        <p:spPr>
          <a:xfrm>
            <a:off x="1095713" y="3504475"/>
            <a:ext cx="29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88daa9bf35_0_30"/>
          <p:cNvSpPr txBox="1"/>
          <p:nvPr/>
        </p:nvSpPr>
        <p:spPr>
          <a:xfrm>
            <a:off x="1690263" y="3114925"/>
            <a:ext cx="30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88daa9bf35_0_30"/>
          <p:cNvSpPr/>
          <p:nvPr/>
        </p:nvSpPr>
        <p:spPr>
          <a:xfrm>
            <a:off x="218860" y="4711425"/>
            <a:ext cx="2931900" cy="1059300"/>
          </a:xfrm>
          <a:prstGeom prst="rect">
            <a:avLst/>
          </a:prstGeom>
          <a:solidFill>
            <a:srgbClr val="E7E6E6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220000" dist="57150">
              <a:srgbClr val="000000">
                <a:alpha val="7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Caller</a:t>
            </a:r>
            <a:r>
              <a:rPr b="1" lang="en-I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enters incomplete PNS Extension Number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g188daa9bf35_0_30"/>
          <p:cNvCxnSpPr>
            <a:stCxn id="289" idx="3"/>
          </p:cNvCxnSpPr>
          <p:nvPr/>
        </p:nvCxnSpPr>
        <p:spPr>
          <a:xfrm>
            <a:off x="3150760" y="5241075"/>
            <a:ext cx="889200" cy="10800"/>
          </a:xfrm>
          <a:prstGeom prst="straightConnector1">
            <a:avLst/>
          </a:prstGeom>
          <a:noFill/>
          <a:ln cap="flat" cmpd="sng" w="28575">
            <a:solidFill>
              <a:srgbClr val="70AD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g188daa9bf35_0_30"/>
          <p:cNvSpPr/>
          <p:nvPr/>
        </p:nvSpPr>
        <p:spPr>
          <a:xfrm>
            <a:off x="5169438" y="3569100"/>
            <a:ext cx="3535500" cy="10593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220000" dist="57150">
              <a:srgbClr val="000000">
                <a:alpha val="7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Primary number check between PNS Caller Glid &amp;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C2C Click Glid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g188daa9bf35_0_30"/>
          <p:cNvCxnSpPr/>
          <p:nvPr/>
        </p:nvCxnSpPr>
        <p:spPr>
          <a:xfrm>
            <a:off x="4026438" y="4127125"/>
            <a:ext cx="1143000" cy="0"/>
          </a:xfrm>
          <a:prstGeom prst="straightConnector1">
            <a:avLst/>
          </a:prstGeom>
          <a:noFill/>
          <a:ln cap="flat" cmpd="sng" w="28575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g188daa9bf35_0_30"/>
          <p:cNvCxnSpPr/>
          <p:nvPr/>
        </p:nvCxnSpPr>
        <p:spPr>
          <a:xfrm>
            <a:off x="4044575" y="4103475"/>
            <a:ext cx="0" cy="2286000"/>
          </a:xfrm>
          <a:prstGeom prst="straightConnector1">
            <a:avLst/>
          </a:prstGeom>
          <a:noFill/>
          <a:ln cap="flat" cmpd="sng" w="28575">
            <a:solidFill>
              <a:srgbClr val="70AD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g188daa9bf35_0_30"/>
          <p:cNvCxnSpPr>
            <a:stCxn id="291" idx="3"/>
            <a:endCxn id="295" idx="1"/>
          </p:cNvCxnSpPr>
          <p:nvPr/>
        </p:nvCxnSpPr>
        <p:spPr>
          <a:xfrm>
            <a:off x="8704938" y="4098750"/>
            <a:ext cx="1397700" cy="1507200"/>
          </a:xfrm>
          <a:prstGeom prst="straightConnector1">
            <a:avLst/>
          </a:prstGeom>
          <a:noFill/>
          <a:ln cap="flat" cmpd="sng" w="28575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g188daa9bf35_0_30"/>
          <p:cNvSpPr/>
          <p:nvPr/>
        </p:nvSpPr>
        <p:spPr>
          <a:xfrm>
            <a:off x="10102588" y="4822222"/>
            <a:ext cx="2778600" cy="1567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220000" dist="57150">
              <a:srgbClr val="000000">
                <a:alpha val="7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Identify Supplier PNS Number(based on caller-supplier 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activity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 on IM)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188daa9bf35_0_30"/>
          <p:cNvSpPr/>
          <p:nvPr/>
        </p:nvSpPr>
        <p:spPr>
          <a:xfrm>
            <a:off x="4591977" y="1728900"/>
            <a:ext cx="5144700" cy="431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220000" dist="57150">
              <a:srgbClr val="000000">
                <a:alpha val="7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Extension Reverse Lookup Logic</a:t>
            </a:r>
            <a:endParaRPr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188daa9bf35_0_30"/>
          <p:cNvSpPr/>
          <p:nvPr/>
        </p:nvSpPr>
        <p:spPr>
          <a:xfrm>
            <a:off x="13841738" y="4822225"/>
            <a:ext cx="2195400" cy="1507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220000" dist="57150">
              <a:srgbClr val="000000">
                <a:alpha val="7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Successful buyer-supplier connect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88daa9bf35_0_30"/>
          <p:cNvSpPr/>
          <p:nvPr/>
        </p:nvSpPr>
        <p:spPr>
          <a:xfrm>
            <a:off x="5196738" y="5881525"/>
            <a:ext cx="3480900" cy="1377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220000" dist="57150">
              <a:srgbClr val="000000">
                <a:alpha val="7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Primary &amp; secondary </a:t>
            </a:r>
            <a:r>
              <a:rPr b="1" lang="en-IN" sz="2000">
                <a:latin typeface="Calibri"/>
                <a:ea typeface="Calibri"/>
                <a:cs typeface="Calibri"/>
                <a:sym typeface="Calibri"/>
              </a:rPr>
              <a:t>number check between PNS Caller Glid and C2C Click Glid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88daa9bf35_0_30"/>
          <p:cNvSpPr txBox="1"/>
          <p:nvPr/>
        </p:nvSpPr>
        <p:spPr>
          <a:xfrm>
            <a:off x="5169438" y="30568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Current(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mins)</a:t>
            </a:r>
            <a:endParaRPr/>
          </a:p>
        </p:txBody>
      </p:sp>
      <p:cxnSp>
        <p:nvCxnSpPr>
          <p:cNvPr id="300" name="Google Shape;300;g188daa9bf35_0_30"/>
          <p:cNvCxnSpPr>
            <a:endCxn id="295" idx="1"/>
          </p:cNvCxnSpPr>
          <p:nvPr/>
        </p:nvCxnSpPr>
        <p:spPr>
          <a:xfrm flipH="1" rot="10800000">
            <a:off x="8652688" y="5605822"/>
            <a:ext cx="1449900" cy="807000"/>
          </a:xfrm>
          <a:prstGeom prst="straightConnector1">
            <a:avLst/>
          </a:prstGeom>
          <a:noFill/>
          <a:ln cap="flat" cmpd="sng" w="28575">
            <a:solidFill>
              <a:srgbClr val="70AD4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g188daa9bf35_0_30"/>
          <p:cNvCxnSpPr/>
          <p:nvPr/>
        </p:nvCxnSpPr>
        <p:spPr>
          <a:xfrm>
            <a:off x="4026438" y="6389475"/>
            <a:ext cx="1143000" cy="0"/>
          </a:xfrm>
          <a:prstGeom prst="straightConnector1">
            <a:avLst/>
          </a:prstGeom>
          <a:noFill/>
          <a:ln cap="flat" cmpd="sng" w="28575">
            <a:solidFill>
              <a:srgbClr val="70AD47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g188daa9bf35_0_30"/>
          <p:cNvCxnSpPr>
            <a:stCxn id="295" idx="3"/>
            <a:endCxn id="297" idx="1"/>
          </p:cNvCxnSpPr>
          <p:nvPr/>
        </p:nvCxnSpPr>
        <p:spPr>
          <a:xfrm flipH="1" rot="10800000">
            <a:off x="12881188" y="5575822"/>
            <a:ext cx="960600" cy="30000"/>
          </a:xfrm>
          <a:prstGeom prst="straightConnector1">
            <a:avLst/>
          </a:prstGeom>
          <a:noFill/>
          <a:ln cap="flat" cmpd="sng" w="28575">
            <a:solidFill>
              <a:srgbClr val="70AD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g188daa9bf35_0_30"/>
          <p:cNvSpPr txBox="1"/>
          <p:nvPr/>
        </p:nvSpPr>
        <p:spPr>
          <a:xfrm>
            <a:off x="5097188" y="5450425"/>
            <a:ext cx="395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Proposed Logic(</a:t>
            </a: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5 mins)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88c5d45242_0_72"/>
          <p:cNvSpPr txBox="1"/>
          <p:nvPr/>
        </p:nvSpPr>
        <p:spPr>
          <a:xfrm>
            <a:off x="2023601" y="278000"/>
            <a:ext cx="82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Extension Capture(%)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88c5d45242_0_72"/>
          <p:cNvSpPr txBox="1"/>
          <p:nvPr/>
        </p:nvSpPr>
        <p:spPr>
          <a:xfrm>
            <a:off x="1095713" y="2476075"/>
            <a:ext cx="29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88c5d45242_0_72"/>
          <p:cNvSpPr txBox="1"/>
          <p:nvPr/>
        </p:nvSpPr>
        <p:spPr>
          <a:xfrm>
            <a:off x="1690263" y="2086525"/>
            <a:ext cx="30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88c5d45242_0_72"/>
          <p:cNvSpPr txBox="1"/>
          <p:nvPr/>
        </p:nvSpPr>
        <p:spPr>
          <a:xfrm>
            <a:off x="6313725" y="7808025"/>
            <a:ext cx="6222900" cy="646500"/>
          </a:xfrm>
          <a:prstGeom prst="rect">
            <a:avLst/>
          </a:prstGeom>
          <a:noFill/>
          <a:ln cap="flat" cmpd="sng" w="9525">
            <a:solidFill>
              <a:srgbClr val="A4C2F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PNS Applicable Calls - </a:t>
            </a:r>
            <a:r>
              <a:rPr b="1"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10K/Month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313" name="Google Shape;313;g188c5d45242_0_72"/>
          <p:cNvSpPr/>
          <p:nvPr/>
        </p:nvSpPr>
        <p:spPr>
          <a:xfrm flipH="1" rot="10800000">
            <a:off x="11887652" y="7862475"/>
            <a:ext cx="464100" cy="537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g188c5d45242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1163" y="4287338"/>
            <a:ext cx="636426" cy="63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88c5d45242_0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3600" y="1379325"/>
            <a:ext cx="11582500" cy="6216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316" name="Google Shape;316;g188c5d45242_0_72"/>
          <p:cNvSpPr/>
          <p:nvPr/>
        </p:nvSpPr>
        <p:spPr>
          <a:xfrm>
            <a:off x="2023600" y="7895275"/>
            <a:ext cx="3949200" cy="537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IN" sz="3000">
                <a:latin typeface="Calibri"/>
                <a:ea typeface="Calibri"/>
                <a:cs typeface="Calibri"/>
                <a:sym typeface="Calibri"/>
              </a:rPr>
              <a:t>Expected </a:t>
            </a:r>
            <a:r>
              <a:rPr b="1" lang="en-I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endParaRPr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873a6cdbcf_1_1131"/>
          <p:cNvSpPr txBox="1"/>
          <p:nvPr/>
        </p:nvSpPr>
        <p:spPr>
          <a:xfrm>
            <a:off x="2135475" y="275500"/>
            <a:ext cx="84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 PNS Applicable to Success Ratio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873a6cdbcf_1_1131"/>
          <p:cNvSpPr/>
          <p:nvPr/>
        </p:nvSpPr>
        <p:spPr>
          <a:xfrm>
            <a:off x="790600" y="1460100"/>
            <a:ext cx="14100900" cy="43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I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r>
              <a:rPr b="0" i="0" lang="en-I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Increase Success% from </a:t>
            </a:r>
            <a:r>
              <a:rPr lang="en-I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r>
              <a:rPr b="0" i="0" lang="en-IN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% to </a:t>
            </a:r>
            <a:r>
              <a:rPr lang="en-I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68</a:t>
            </a:r>
            <a:r>
              <a:rPr b="0" i="0" lang="en-IN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24;g1873a6cdbcf_1_1131"/>
          <p:cNvGrpSpPr/>
          <p:nvPr/>
        </p:nvGrpSpPr>
        <p:grpSpPr>
          <a:xfrm>
            <a:off x="790608" y="2122375"/>
            <a:ext cx="6695246" cy="6573195"/>
            <a:chOff x="1118223" y="283725"/>
            <a:chExt cx="2090827" cy="4076400"/>
          </a:xfrm>
        </p:grpSpPr>
        <p:sp>
          <p:nvSpPr>
            <p:cNvPr id="325" name="Google Shape;325;g1873a6cdbcf_1_113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1873a6cdbcf_1_1131"/>
            <p:cNvSpPr/>
            <p:nvPr/>
          </p:nvSpPr>
          <p:spPr>
            <a:xfrm>
              <a:off x="1118223" y="341756"/>
              <a:ext cx="2030400" cy="3750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1873a6cdbcf_1_1131"/>
            <p:cNvSpPr/>
            <p:nvPr/>
          </p:nvSpPr>
          <p:spPr>
            <a:xfrm>
              <a:off x="1187226" y="1047955"/>
              <a:ext cx="1892400" cy="67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-IN" sz="3100" u="none" cap="none" strike="noStrike">
                  <a:solidFill>
                    <a:srgbClr val="808080"/>
                  </a:solidFill>
                  <a:latin typeface="Calibri"/>
                  <a:ea typeface="Calibri"/>
                  <a:cs typeface="Calibri"/>
                  <a:sym typeface="Calibri"/>
                </a:rPr>
                <a:t>PNS Number Mapping</a:t>
              </a:r>
              <a:endParaRPr b="1" i="0" sz="31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g1873a6cdbcf_1_1131"/>
            <p:cNvSpPr/>
            <p:nvPr/>
          </p:nvSpPr>
          <p:spPr>
            <a:xfrm>
              <a:off x="1154372" y="1722950"/>
              <a:ext cx="1958100" cy="216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62525" lIns="162525" spcFirstLastPara="1" rIns="162525" wrap="square" tIns="162525">
              <a:noAutofit/>
            </a:bodyPr>
            <a:lstStyle/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Success % is directly proportional to number mapped to PNS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10% 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increase 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Success %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from 1 number mapped to 2 numbers mapped &amp; of 5% from 2 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numbers mapped 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3 numbers mapped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Target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 Paid </a:t>
              </a:r>
              <a:r>
                <a:rPr b="0" i="0" lang="en-IN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Suppliers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with 1 number mapped: </a:t>
              </a:r>
              <a:r>
                <a:rPr b="1"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10%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 Paid Suppliers with 2 number mapped: </a:t>
              </a:r>
              <a:r>
                <a:rPr b="1"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5%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g1873a6cdbcf_1_1131"/>
            <p:cNvSpPr/>
            <p:nvPr/>
          </p:nvSpPr>
          <p:spPr>
            <a:xfrm>
              <a:off x="1225926" y="411239"/>
              <a:ext cx="1815000" cy="766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62525" lIns="162525" spcFirstLastPara="1" rIns="162525" wrap="square" tIns="162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00"/>
                <a:buFont typeface="Arial"/>
                <a:buNone/>
              </a:pPr>
              <a:r>
                <a:rPr b="1" i="0" lang="en-IN" sz="7300" u="none" cap="none" strike="noStrike">
                  <a:solidFill>
                    <a:srgbClr val="3F3F3F"/>
                  </a:solidFill>
                  <a:latin typeface="Roboto"/>
                  <a:ea typeface="Roboto"/>
                  <a:cs typeface="Roboto"/>
                  <a:sym typeface="Roboto"/>
                </a:rPr>
                <a:t>1.3%</a:t>
              </a:r>
              <a:endParaRPr b="1" i="0" sz="73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30" name="Google Shape;330;g1873a6cdbcf_1_1131"/>
          <p:cNvCxnSpPr/>
          <p:nvPr/>
        </p:nvCxnSpPr>
        <p:spPr>
          <a:xfrm>
            <a:off x="7827663" y="2044900"/>
            <a:ext cx="26700" cy="65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331" name="Google Shape;331;g1873a6cdbcf_1_1131"/>
          <p:cNvGrpSpPr/>
          <p:nvPr/>
        </p:nvGrpSpPr>
        <p:grpSpPr>
          <a:xfrm>
            <a:off x="8196208" y="2122425"/>
            <a:ext cx="6695246" cy="6573195"/>
            <a:chOff x="1118223" y="283725"/>
            <a:chExt cx="2090827" cy="4076400"/>
          </a:xfrm>
        </p:grpSpPr>
        <p:sp>
          <p:nvSpPr>
            <p:cNvPr id="332" name="Google Shape;332;g1873a6cdbcf_1_113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873a6cdbcf_1_1131"/>
            <p:cNvSpPr/>
            <p:nvPr/>
          </p:nvSpPr>
          <p:spPr>
            <a:xfrm>
              <a:off x="1118223" y="341756"/>
              <a:ext cx="2030400" cy="3750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1873a6cdbcf_1_1131"/>
            <p:cNvSpPr/>
            <p:nvPr/>
          </p:nvSpPr>
          <p:spPr>
            <a:xfrm>
              <a:off x="1187226" y="1047955"/>
              <a:ext cx="1892400" cy="67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3000">
                  <a:solidFill>
                    <a:srgbClr val="808080"/>
                  </a:solidFill>
                  <a:latin typeface="Calibri"/>
                  <a:ea typeface="Calibri"/>
                  <a:cs typeface="Calibri"/>
                  <a:sym typeface="Calibri"/>
                </a:rPr>
                <a:t>Save IndiaMART Buyer Number</a:t>
              </a:r>
              <a:endParaRPr b="1" i="0" sz="31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g1873a6cdbcf_1_1131"/>
            <p:cNvSpPr/>
            <p:nvPr/>
          </p:nvSpPr>
          <p:spPr>
            <a:xfrm>
              <a:off x="1154379" y="1802842"/>
              <a:ext cx="1958100" cy="206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62525" lIns="162525" spcFirstLastPara="1" rIns="162525" wrap="square" tIns="162525">
              <a:noAutofit/>
            </a:bodyPr>
            <a:lstStyle/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b="1"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Paid: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Success % of suppliers with buyer number saved is 2% higher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b="1"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Free: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Success % of suppliers with buyer number saved is 15% higher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Target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Paid suppliers: </a:t>
              </a:r>
              <a:r>
                <a:rPr b="1"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5%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●"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Free supplier: </a:t>
              </a:r>
              <a:r>
                <a:rPr b="1"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10%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g1873a6cdbcf_1_1131"/>
            <p:cNvSpPr/>
            <p:nvPr/>
          </p:nvSpPr>
          <p:spPr>
            <a:xfrm>
              <a:off x="1225926" y="411239"/>
              <a:ext cx="1815000" cy="766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62525" lIns="162525" spcFirstLastPara="1" rIns="162525" wrap="square" tIns="162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00"/>
                <a:buFont typeface="Arial"/>
                <a:buNone/>
              </a:pPr>
              <a:r>
                <a:rPr b="1" i="0" lang="en-IN" sz="7300" u="none" cap="none" strike="noStrike">
                  <a:solidFill>
                    <a:srgbClr val="3F3F3F"/>
                  </a:solidFill>
                  <a:latin typeface="Roboto"/>
                  <a:ea typeface="Roboto"/>
                  <a:cs typeface="Roboto"/>
                  <a:sym typeface="Roboto"/>
                </a:rPr>
                <a:t>1%</a:t>
              </a:r>
              <a:endParaRPr b="1" i="0" sz="73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efc35cb51_3_39"/>
          <p:cNvSpPr txBox="1"/>
          <p:nvPr/>
        </p:nvSpPr>
        <p:spPr>
          <a:xfrm>
            <a:off x="2135475" y="275500"/>
            <a:ext cx="841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 PNS Applicable to Success Ratio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18efc35cb51_3_39"/>
          <p:cNvSpPr/>
          <p:nvPr/>
        </p:nvSpPr>
        <p:spPr>
          <a:xfrm>
            <a:off x="790600" y="1460100"/>
            <a:ext cx="14100900" cy="43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I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r>
              <a:rPr b="0" i="0" lang="en-IN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Increase Success% from </a:t>
            </a:r>
            <a:r>
              <a:rPr lang="en-I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r>
              <a:rPr b="0" i="0" lang="en-IN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% to </a:t>
            </a:r>
            <a:r>
              <a:rPr lang="en-I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68</a:t>
            </a:r>
            <a:r>
              <a:rPr b="0" i="0" lang="en-IN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g18efc35cb51_3_39"/>
          <p:cNvGrpSpPr/>
          <p:nvPr/>
        </p:nvGrpSpPr>
        <p:grpSpPr>
          <a:xfrm>
            <a:off x="790608" y="2122375"/>
            <a:ext cx="6695246" cy="6573195"/>
            <a:chOff x="1118223" y="283725"/>
            <a:chExt cx="2090827" cy="4076400"/>
          </a:xfrm>
        </p:grpSpPr>
        <p:sp>
          <p:nvSpPr>
            <p:cNvPr id="345" name="Google Shape;345;g18efc35cb51_3_3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18efc35cb51_3_39"/>
            <p:cNvSpPr/>
            <p:nvPr/>
          </p:nvSpPr>
          <p:spPr>
            <a:xfrm>
              <a:off x="1118223" y="341756"/>
              <a:ext cx="2030400" cy="3750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18efc35cb51_3_39"/>
            <p:cNvSpPr/>
            <p:nvPr/>
          </p:nvSpPr>
          <p:spPr>
            <a:xfrm>
              <a:off x="1187226" y="1047955"/>
              <a:ext cx="1892400" cy="67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-IN" sz="3000">
                  <a:solidFill>
                    <a:srgbClr val="808080"/>
                  </a:solidFill>
                  <a:latin typeface="Calibri"/>
                  <a:ea typeface="Calibri"/>
                  <a:cs typeface="Calibri"/>
                  <a:sym typeface="Calibri"/>
                </a:rPr>
                <a:t>RAG Model</a:t>
              </a:r>
              <a:endParaRPr b="1" i="0" sz="31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g18efc35cb51_3_39"/>
            <p:cNvSpPr/>
            <p:nvPr/>
          </p:nvSpPr>
          <p:spPr>
            <a:xfrm>
              <a:off x="1154372" y="1722950"/>
              <a:ext cx="1958100" cy="2167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62525" lIns="162525" spcFirstLastPara="1" rIns="162525" wrap="square" tIns="162525">
              <a:noAutofit/>
            </a:bodyPr>
            <a:lstStyle/>
            <a:p>
              <a:pPr indent="-3683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Optimising RAG Model thresholds for free suppliers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683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●"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Existing RAG Phase 1 Classification thresholds: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i)Green Free Suppliers: </a:t>
              </a:r>
              <a:r>
                <a:rPr b="1"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&gt;65%</a:t>
              </a:r>
              <a:endParaRPr b="1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ii)Amber Suppliers: </a:t>
              </a:r>
              <a:r>
                <a:rPr b="1"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&gt;51% &amp;  &lt;65%</a:t>
              </a:r>
              <a:endParaRPr b="1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iii)Red suppliers: </a:t>
              </a:r>
              <a:r>
                <a:rPr b="1"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&lt;51%</a:t>
              </a:r>
              <a:endParaRPr b="1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683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●"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Increased Success %(</a:t>
              </a:r>
              <a:r>
                <a:rPr i="1"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Reduced calls to Red suppliers</a:t>
              </a: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g18efc35cb51_3_39"/>
            <p:cNvSpPr/>
            <p:nvPr/>
          </p:nvSpPr>
          <p:spPr>
            <a:xfrm>
              <a:off x="1225926" y="411239"/>
              <a:ext cx="1815000" cy="766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62525" lIns="162525" spcFirstLastPara="1" rIns="162525" wrap="square" tIns="162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00"/>
                <a:buFont typeface="Arial"/>
                <a:buNone/>
              </a:pPr>
              <a:r>
                <a:rPr b="1" i="0" lang="en-IN" sz="7300" u="none" cap="none" strike="noStrike">
                  <a:solidFill>
                    <a:srgbClr val="3F3F3F"/>
                  </a:solidFill>
                  <a:latin typeface="Roboto"/>
                  <a:ea typeface="Roboto"/>
                  <a:cs typeface="Roboto"/>
                  <a:sym typeface="Roboto"/>
                </a:rPr>
                <a:t>1%</a:t>
              </a:r>
              <a:endParaRPr b="1" i="0" sz="73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50" name="Google Shape;350;g18efc35cb51_3_39"/>
          <p:cNvCxnSpPr/>
          <p:nvPr/>
        </p:nvCxnSpPr>
        <p:spPr>
          <a:xfrm>
            <a:off x="7827663" y="2044900"/>
            <a:ext cx="26700" cy="65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351" name="Google Shape;351;g18efc35cb51_3_39"/>
          <p:cNvGrpSpPr/>
          <p:nvPr/>
        </p:nvGrpSpPr>
        <p:grpSpPr>
          <a:xfrm>
            <a:off x="8196208" y="2122425"/>
            <a:ext cx="6695246" cy="6573195"/>
            <a:chOff x="1118223" y="283725"/>
            <a:chExt cx="2090827" cy="4076400"/>
          </a:xfrm>
        </p:grpSpPr>
        <p:sp>
          <p:nvSpPr>
            <p:cNvPr id="352" name="Google Shape;352;g18efc35cb51_3_3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18efc35cb51_3_39"/>
            <p:cNvSpPr/>
            <p:nvPr/>
          </p:nvSpPr>
          <p:spPr>
            <a:xfrm>
              <a:off x="1118223" y="341756"/>
              <a:ext cx="2030400" cy="3750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18efc35cb51_3_39"/>
            <p:cNvSpPr/>
            <p:nvPr/>
          </p:nvSpPr>
          <p:spPr>
            <a:xfrm>
              <a:off x="1187226" y="1047955"/>
              <a:ext cx="1892400" cy="67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3000">
                  <a:solidFill>
                    <a:srgbClr val="808080"/>
                  </a:solidFill>
                  <a:latin typeface="Calibri"/>
                  <a:ea typeface="Calibri"/>
                  <a:cs typeface="Calibri"/>
                  <a:sym typeface="Calibri"/>
                </a:rPr>
                <a:t>Revival of PNS Defaulter</a:t>
              </a:r>
              <a:endParaRPr b="1" sz="30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g18efc35cb51_3_39"/>
            <p:cNvSpPr/>
            <p:nvPr/>
          </p:nvSpPr>
          <p:spPr>
            <a:xfrm>
              <a:off x="1154379" y="1802842"/>
              <a:ext cx="1958100" cy="206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62525" lIns="162525" spcFirstLastPara="1" rIns="162525" wrap="square" tIns="162525">
              <a:noAutofit/>
            </a:bodyPr>
            <a:lstStyle/>
            <a:p>
              <a:pPr indent="-3683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Roboto"/>
                <a:buChar char="●"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Ticketing process on PNS Defaulter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683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●"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Improve Defaulter Communication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683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●"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Revive PNS Defaulter by 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683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○"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adding more numbers in PNS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683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○"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 studies on reasons for not responding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683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○"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success% wise bucketing of suppliers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g18efc35cb51_3_39"/>
            <p:cNvSpPr/>
            <p:nvPr/>
          </p:nvSpPr>
          <p:spPr>
            <a:xfrm>
              <a:off x="1225926" y="411239"/>
              <a:ext cx="1815000" cy="766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162525" lIns="162525" spcFirstLastPara="1" rIns="162525" wrap="square" tIns="1625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00"/>
                <a:buFont typeface="Arial"/>
                <a:buNone/>
              </a:pPr>
              <a:r>
                <a:rPr b="1" lang="en-IN" sz="7300">
                  <a:solidFill>
                    <a:srgbClr val="3F3F3F"/>
                  </a:solidFill>
                  <a:latin typeface="Roboto"/>
                  <a:ea typeface="Roboto"/>
                  <a:cs typeface="Roboto"/>
                  <a:sym typeface="Roboto"/>
                </a:rPr>
                <a:t>0.3</a:t>
              </a:r>
              <a:r>
                <a:rPr b="1" i="0" lang="en-IN" sz="7300" u="none" cap="none" strike="noStrike">
                  <a:solidFill>
                    <a:srgbClr val="3F3F3F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b="1" i="0" sz="73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1161785ad99_6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33" y="270933"/>
            <a:ext cx="15292680" cy="8602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873a6cdbcf_1_1104"/>
          <p:cNvSpPr txBox="1"/>
          <p:nvPr/>
        </p:nvSpPr>
        <p:spPr>
          <a:xfrm>
            <a:off x="2023595" y="278000"/>
            <a:ext cx="701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Monthly PNS Attempted Calls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1873a6cdbcf_1_1104"/>
          <p:cNvSpPr/>
          <p:nvPr/>
        </p:nvSpPr>
        <p:spPr>
          <a:xfrm>
            <a:off x="1663150" y="7682275"/>
            <a:ext cx="12929700" cy="554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Multiple external factors (</a:t>
            </a:r>
            <a:r>
              <a:rPr b="1" i="1" lang="en-IN" sz="1800">
                <a:latin typeface="Calibri"/>
                <a:ea typeface="Calibri"/>
                <a:cs typeface="Calibri"/>
                <a:sym typeface="Calibri"/>
              </a:rPr>
              <a:t>change in Google SEO Algo, Returning of 2.2 Knowlarity numbers, Airtel Server crashed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) are responsible for dip in Jun’22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g1873a6cdbcf_1_1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688" y="1853188"/>
            <a:ext cx="11794625" cy="48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88c5d45242_1_19"/>
          <p:cNvSpPr txBox="1"/>
          <p:nvPr/>
        </p:nvSpPr>
        <p:spPr>
          <a:xfrm>
            <a:off x="2023601" y="278000"/>
            <a:ext cx="82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Optimising PNS Extension Call Flow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188c5d45242_1_19"/>
          <p:cNvSpPr txBox="1"/>
          <p:nvPr/>
        </p:nvSpPr>
        <p:spPr>
          <a:xfrm>
            <a:off x="1066125" y="2747300"/>
            <a:ext cx="29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188c5d45242_1_19"/>
          <p:cNvSpPr txBox="1"/>
          <p:nvPr/>
        </p:nvSpPr>
        <p:spPr>
          <a:xfrm>
            <a:off x="1660675" y="2357750"/>
            <a:ext cx="30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188c5d45242_1_19"/>
          <p:cNvSpPr txBox="1"/>
          <p:nvPr/>
        </p:nvSpPr>
        <p:spPr>
          <a:xfrm>
            <a:off x="10677000" y="4170850"/>
            <a:ext cx="5458200" cy="133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PNS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 Applicable Calls - </a:t>
            </a:r>
            <a:r>
              <a:rPr b="1" lang="en-IN" sz="2500">
                <a:latin typeface="Calibri"/>
                <a:ea typeface="Calibri"/>
                <a:cs typeface="Calibri"/>
                <a:sym typeface="Calibri"/>
              </a:rPr>
              <a:t>30K/Month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PNS Dropped Calls - </a:t>
            </a:r>
            <a:r>
              <a:rPr b="1"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40K/Month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g188c5d45242_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8050" y="4235974"/>
            <a:ext cx="1208950" cy="12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188c5d45242_1_19"/>
          <p:cNvSpPr/>
          <p:nvPr/>
        </p:nvSpPr>
        <p:spPr>
          <a:xfrm>
            <a:off x="15529425" y="4952675"/>
            <a:ext cx="337800" cy="554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88c5d45242_1_19"/>
          <p:cNvSpPr/>
          <p:nvPr/>
        </p:nvSpPr>
        <p:spPr>
          <a:xfrm flipH="1" rot="10800000">
            <a:off x="15529425" y="4218755"/>
            <a:ext cx="337800" cy="554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g188c5d45242_1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09075"/>
            <a:ext cx="9468050" cy="65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73a6cdbcf_1_1045"/>
          <p:cNvSpPr txBox="1"/>
          <p:nvPr/>
        </p:nvSpPr>
        <p:spPr>
          <a:xfrm>
            <a:off x="2023601" y="278000"/>
            <a:ext cx="82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Improve PNS Attempt to Applicable Call Ratio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1873a6cdbcf_1_1045"/>
          <p:cNvSpPr/>
          <p:nvPr/>
        </p:nvSpPr>
        <p:spPr>
          <a:xfrm>
            <a:off x="782800" y="1473388"/>
            <a:ext cx="12543000" cy="4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IN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r>
              <a:rPr b="0" i="0" lang="en-IN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increase 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Attempt to Applicable Call Ratio from 87% to 90%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g1873a6cdbcf_1_1045"/>
          <p:cNvGrpSpPr/>
          <p:nvPr/>
        </p:nvGrpSpPr>
        <p:grpSpPr>
          <a:xfrm>
            <a:off x="782800" y="2407888"/>
            <a:ext cx="14590077" cy="3098329"/>
            <a:chOff x="1330328" y="1290772"/>
            <a:chExt cx="6372326" cy="1833114"/>
          </a:xfrm>
        </p:grpSpPr>
        <p:cxnSp>
          <p:nvCxnSpPr>
            <p:cNvPr id="391" name="Google Shape;391;g1873a6cdbcf_1_1045"/>
            <p:cNvCxnSpPr>
              <a:stCxn id="392" idx="4"/>
              <a:endCxn id="393" idx="0"/>
            </p:cNvCxnSpPr>
            <p:nvPr/>
          </p:nvCxnSpPr>
          <p:spPr>
            <a:xfrm>
              <a:off x="4594172" y="1594826"/>
              <a:ext cx="10200" cy="1220100"/>
            </a:xfrm>
            <a:prstGeom prst="straightConnector1">
              <a:avLst/>
            </a:prstGeom>
            <a:noFill/>
            <a:ln cap="flat" cmpd="sng" w="19050">
              <a:solidFill>
                <a:srgbClr val="1B4D7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4" name="Google Shape;394;g1873a6cdbcf_1_1045"/>
            <p:cNvCxnSpPr>
              <a:stCxn id="395" idx="3"/>
              <a:endCxn id="392" idx="2"/>
            </p:cNvCxnSpPr>
            <p:nvPr/>
          </p:nvCxnSpPr>
          <p:spPr>
            <a:xfrm>
              <a:off x="4099328" y="1462222"/>
              <a:ext cx="393600" cy="0"/>
            </a:xfrm>
            <a:prstGeom prst="straightConnector1">
              <a:avLst/>
            </a:prstGeom>
            <a:noFill/>
            <a:ln cap="flat" cmpd="sng" w="9525">
              <a:solidFill>
                <a:srgbClr val="00AEC0"/>
              </a:solidFill>
              <a:prstDash val="dash"/>
              <a:round/>
              <a:headEnd len="sm" w="sm" type="none"/>
              <a:tailEnd len="sm" w="sm" type="none"/>
            </a:ln>
          </p:spPr>
        </p:cxnSp>
        <p:grpSp>
          <p:nvGrpSpPr>
            <p:cNvPr id="396" name="Google Shape;396;g1873a6cdbcf_1_1045"/>
            <p:cNvGrpSpPr/>
            <p:nvPr/>
          </p:nvGrpSpPr>
          <p:grpSpPr>
            <a:xfrm>
              <a:off x="1330328" y="1290772"/>
              <a:ext cx="2769011" cy="1047246"/>
              <a:chOff x="1330328" y="1290772"/>
              <a:chExt cx="2769011" cy="1047246"/>
            </a:xfrm>
          </p:grpSpPr>
          <p:sp>
            <p:nvSpPr>
              <p:cNvPr id="397" name="Google Shape;397;g1873a6cdbcf_1_1045"/>
              <p:cNvSpPr/>
              <p:nvPr/>
            </p:nvSpPr>
            <p:spPr>
              <a:xfrm>
                <a:off x="1330339" y="1627618"/>
                <a:ext cx="2769000" cy="710400"/>
              </a:xfrm>
              <a:prstGeom prst="roundRect">
                <a:avLst>
                  <a:gd fmla="val 6331" name="adj"/>
                </a:avLst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IN" sz="2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Remove Live Lead check while transferring calls to LEAP center (~90k calls per month) </a:t>
                </a:r>
                <a:endParaRPr b="0" i="0" sz="2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g1873a6cdbcf_1_1045"/>
              <p:cNvSpPr/>
              <p:nvPr/>
            </p:nvSpPr>
            <p:spPr>
              <a:xfrm>
                <a:off x="1330328" y="1290772"/>
                <a:ext cx="2769000" cy="342900"/>
              </a:xfrm>
              <a:prstGeom prst="roundRect">
                <a:avLst>
                  <a:gd fmla="val 16667" name="adj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500"/>
                  <a:buFont typeface="Arial"/>
                  <a:buNone/>
                </a:pPr>
                <a:r>
                  <a:rPr lang="en-IN" sz="25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Enhance Buyer Experience</a:t>
                </a:r>
                <a:endParaRPr b="0" i="0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2" name="Google Shape;392;g1873a6cdbcf_1_1045"/>
            <p:cNvSpPr/>
            <p:nvPr/>
          </p:nvSpPr>
          <p:spPr>
            <a:xfrm>
              <a:off x="4492922" y="1329626"/>
              <a:ext cx="202500" cy="2652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8" name="Google Shape;398;g1873a6cdbcf_1_1045"/>
            <p:cNvGrpSpPr/>
            <p:nvPr/>
          </p:nvGrpSpPr>
          <p:grpSpPr>
            <a:xfrm>
              <a:off x="5099207" y="2015043"/>
              <a:ext cx="2603447" cy="1108843"/>
              <a:chOff x="5099207" y="2015043"/>
              <a:chExt cx="2603447" cy="1108843"/>
            </a:xfrm>
          </p:grpSpPr>
          <p:sp>
            <p:nvSpPr>
              <p:cNvPr id="399" name="Google Shape;399;g1873a6cdbcf_1_1045"/>
              <p:cNvSpPr/>
              <p:nvPr/>
            </p:nvSpPr>
            <p:spPr>
              <a:xfrm>
                <a:off x="5109154" y="2325285"/>
                <a:ext cx="2593500" cy="798600"/>
              </a:xfrm>
              <a:prstGeom prst="roundRect">
                <a:avLst>
                  <a:gd fmla="val 0" name="adj"/>
                </a:avLst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lang="en-IN" sz="2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Optimising Extension Call Flow Logic(~30k calls per month)</a:t>
                </a:r>
                <a:endParaRPr sz="22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g1873a6cdbcf_1_1045"/>
              <p:cNvSpPr/>
              <p:nvPr/>
            </p:nvSpPr>
            <p:spPr>
              <a:xfrm>
                <a:off x="5099207" y="2015043"/>
                <a:ext cx="2593500" cy="364200"/>
              </a:xfrm>
              <a:prstGeom prst="roundRect">
                <a:avLst>
                  <a:gd fmla="val 16667" name="adj"/>
                </a:avLst>
              </a:prstGeom>
              <a:solidFill>
                <a:srgbClr val="307B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500"/>
                  <a:buFont typeface="Arial"/>
                  <a:buNone/>
                </a:pPr>
                <a:r>
                  <a:rPr lang="en-IN" sz="25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Reduce call drop before pre-call API trigger</a:t>
                </a:r>
                <a:endParaRPr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01" name="Google Shape;401;g1873a6cdbcf_1_1045"/>
            <p:cNvCxnSpPr>
              <a:endCxn id="402" idx="2"/>
            </p:cNvCxnSpPr>
            <p:nvPr/>
          </p:nvCxnSpPr>
          <p:spPr>
            <a:xfrm rot="10800000">
              <a:off x="4700526" y="2204805"/>
              <a:ext cx="436200" cy="6000"/>
            </a:xfrm>
            <a:prstGeom prst="straightConnector1">
              <a:avLst/>
            </a:prstGeom>
            <a:noFill/>
            <a:ln cap="flat" cmpd="sng" w="9525">
              <a:solidFill>
                <a:srgbClr val="00AEC0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402" name="Google Shape;402;g1873a6cdbcf_1_1045"/>
            <p:cNvSpPr/>
            <p:nvPr/>
          </p:nvSpPr>
          <p:spPr>
            <a:xfrm flipH="1">
              <a:off x="4498026" y="2072205"/>
              <a:ext cx="202500" cy="2652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g1873a6cdbcf_1_1045"/>
          <p:cNvGrpSpPr/>
          <p:nvPr/>
        </p:nvGrpSpPr>
        <p:grpSpPr>
          <a:xfrm>
            <a:off x="782800" y="4973736"/>
            <a:ext cx="6339904" cy="2249130"/>
            <a:chOff x="1330338" y="1058727"/>
            <a:chExt cx="2769001" cy="1578115"/>
          </a:xfrm>
        </p:grpSpPr>
        <p:sp>
          <p:nvSpPr>
            <p:cNvPr id="404" name="Google Shape;404;g1873a6cdbcf_1_1045"/>
            <p:cNvSpPr/>
            <p:nvPr/>
          </p:nvSpPr>
          <p:spPr>
            <a:xfrm>
              <a:off x="1330338" y="1123042"/>
              <a:ext cx="2769000" cy="1513800"/>
            </a:xfrm>
            <a:prstGeom prst="roundRect">
              <a:avLst>
                <a:gd fmla="val 6331" name="adj"/>
              </a:avLst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early detection of genuine buyers getting blocked in our SPAM logic, we have increased (~20K calls per month)</a:t>
              </a:r>
              <a:endPara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1873a6cdbcf_1_1045"/>
            <p:cNvSpPr/>
            <p:nvPr/>
          </p:nvSpPr>
          <p:spPr>
            <a:xfrm>
              <a:off x="1330339" y="1058727"/>
              <a:ext cx="2769000" cy="342900"/>
            </a:xfrm>
            <a:prstGeom prst="roundRect">
              <a:avLst>
                <a:gd fmla="val 16667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IN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Early detection of Non-SPAM caller</a:t>
              </a:r>
              <a:endPara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6" name="Google Shape;406;g1873a6cdbcf_1_1045"/>
          <p:cNvCxnSpPr>
            <a:stCxn id="405" idx="3"/>
            <a:endCxn id="393" idx="2"/>
          </p:cNvCxnSpPr>
          <p:nvPr/>
        </p:nvCxnSpPr>
        <p:spPr>
          <a:xfrm flipH="1" rot="10800000">
            <a:off x="7122704" y="5207886"/>
            <a:ext cx="924300" cy="10200"/>
          </a:xfrm>
          <a:prstGeom prst="straightConnector1">
            <a:avLst/>
          </a:prstGeom>
          <a:noFill/>
          <a:ln cap="flat" cmpd="sng" w="9525">
            <a:solidFill>
              <a:srgbClr val="00AEC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93" name="Google Shape;393;g1873a6cdbcf_1_1045"/>
          <p:cNvSpPr/>
          <p:nvPr/>
        </p:nvSpPr>
        <p:spPr>
          <a:xfrm>
            <a:off x="8047012" y="4983772"/>
            <a:ext cx="463500" cy="448200"/>
          </a:xfrm>
          <a:prstGeom prst="ellipse">
            <a:avLst/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g1873a6cdbcf_1_1045"/>
          <p:cNvCxnSpPr>
            <a:stCxn id="393" idx="4"/>
            <a:endCxn id="408" idx="0"/>
          </p:cNvCxnSpPr>
          <p:nvPr/>
        </p:nvCxnSpPr>
        <p:spPr>
          <a:xfrm>
            <a:off x="8278762" y="5431972"/>
            <a:ext cx="0" cy="982800"/>
          </a:xfrm>
          <a:prstGeom prst="straightConnector1">
            <a:avLst/>
          </a:prstGeom>
          <a:noFill/>
          <a:ln cap="flat" cmpd="sng" w="19050">
            <a:solidFill>
              <a:srgbClr val="1B4D7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g1873a6cdbcf_1_1045"/>
          <p:cNvCxnSpPr/>
          <p:nvPr/>
        </p:nvCxnSpPr>
        <p:spPr>
          <a:xfrm rot="10800000">
            <a:off x="8510503" y="6633728"/>
            <a:ext cx="998700" cy="10200"/>
          </a:xfrm>
          <a:prstGeom prst="straightConnector1">
            <a:avLst/>
          </a:prstGeom>
          <a:noFill/>
          <a:ln cap="flat" cmpd="sng" w="9525">
            <a:solidFill>
              <a:srgbClr val="00AEC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10" name="Google Shape;410;g1873a6cdbcf_1_1045"/>
          <p:cNvSpPr/>
          <p:nvPr/>
        </p:nvSpPr>
        <p:spPr>
          <a:xfrm>
            <a:off x="9434800" y="6856025"/>
            <a:ext cx="6038400" cy="1513200"/>
          </a:xfrm>
          <a:prstGeom prst="roundRect">
            <a:avLst>
              <a:gd fmla="val 0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Primary-secondary/Alternate number matchmaking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Sibling-Parent Logic matchmaking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1873a6cdbcf_1_1045"/>
          <p:cNvSpPr/>
          <p:nvPr/>
        </p:nvSpPr>
        <p:spPr>
          <a:xfrm>
            <a:off x="9434800" y="6251600"/>
            <a:ext cx="6038400" cy="6156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I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Extension Capture(%)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1873a6cdbcf_1_1045"/>
          <p:cNvSpPr/>
          <p:nvPr/>
        </p:nvSpPr>
        <p:spPr>
          <a:xfrm flipH="1">
            <a:off x="8047004" y="6414717"/>
            <a:ext cx="463500" cy="448200"/>
          </a:xfrm>
          <a:prstGeom prst="ellips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8c5d45242_1_0"/>
          <p:cNvSpPr txBox="1"/>
          <p:nvPr/>
        </p:nvSpPr>
        <p:spPr>
          <a:xfrm>
            <a:off x="2023601" y="278000"/>
            <a:ext cx="839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PNS Attempted Calls- Target v/s Achieved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88c5d45242_1_0"/>
          <p:cNvSpPr/>
          <p:nvPr/>
        </p:nvSpPr>
        <p:spPr>
          <a:xfrm>
            <a:off x="930150" y="7843100"/>
            <a:ext cx="14800800" cy="393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Multiple external factors (</a:t>
            </a:r>
            <a:r>
              <a:rPr b="1" i="1" lang="en-IN" sz="1800">
                <a:latin typeface="Calibri"/>
                <a:ea typeface="Calibri"/>
                <a:cs typeface="Calibri"/>
                <a:sym typeface="Calibri"/>
              </a:rPr>
              <a:t>change in Google SEO Algo, Returning of 2.2 Knowlarity numbers, Airtel Server crashed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) are responsible for dip in Jun’22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g188c5d45242_1_0"/>
          <p:cNvCxnSpPr/>
          <p:nvPr/>
        </p:nvCxnSpPr>
        <p:spPr>
          <a:xfrm>
            <a:off x="8323350" y="1530450"/>
            <a:ext cx="10200" cy="583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57" name="Google Shape;157;g188c5d45242_1_0"/>
          <p:cNvCxnSpPr/>
          <p:nvPr/>
        </p:nvCxnSpPr>
        <p:spPr>
          <a:xfrm>
            <a:off x="8217550" y="1530450"/>
            <a:ext cx="10200" cy="583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58" name="Google Shape;158;g188c5d45242_1_0"/>
          <p:cNvSpPr txBox="1"/>
          <p:nvPr/>
        </p:nvSpPr>
        <p:spPr>
          <a:xfrm>
            <a:off x="13890350" y="7071100"/>
            <a:ext cx="184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000">
                <a:latin typeface="Calibri"/>
                <a:ea typeface="Calibri"/>
                <a:cs typeface="Calibri"/>
                <a:sym typeface="Calibri"/>
              </a:rPr>
              <a:t>All fig in Lacs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188c5d45242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25" y="2436213"/>
            <a:ext cx="7959125" cy="3855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88c5d45242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350" y="2023775"/>
            <a:ext cx="7571457" cy="38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8daa9bf35_2_359"/>
          <p:cNvSpPr txBox="1"/>
          <p:nvPr/>
        </p:nvSpPr>
        <p:spPr>
          <a:xfrm>
            <a:off x="2105825" y="240100"/>
            <a:ext cx="829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 PNS call clicks: </a:t>
            </a: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PNS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88daa9bf35_2_359"/>
          <p:cNvSpPr txBox="1"/>
          <p:nvPr/>
        </p:nvSpPr>
        <p:spPr>
          <a:xfrm>
            <a:off x="4253350" y="7029775"/>
            <a:ext cx="7749300" cy="56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latin typeface="Calibri"/>
                <a:ea typeface="Calibri"/>
                <a:cs typeface="Calibri"/>
                <a:sym typeface="Calibri"/>
              </a:rPr>
              <a:t>Expected Impact: 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~2.8 Lacs per month non-PNS call clicks</a:t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188daa9bf35_2_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13" y="1818400"/>
            <a:ext cx="15845175" cy="43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efc35cb51_1_0"/>
          <p:cNvSpPr txBox="1"/>
          <p:nvPr/>
        </p:nvSpPr>
        <p:spPr>
          <a:xfrm>
            <a:off x="2105825" y="240100"/>
            <a:ext cx="829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 PNS Attempts 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18efc35cb51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6425" y="1453083"/>
            <a:ext cx="11683151" cy="623784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8efc35cb51_1_0"/>
          <p:cNvSpPr txBox="1"/>
          <p:nvPr/>
        </p:nvSpPr>
        <p:spPr>
          <a:xfrm>
            <a:off x="13599575" y="8229475"/>
            <a:ext cx="184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000">
                <a:latin typeface="Calibri"/>
                <a:ea typeface="Calibri"/>
                <a:cs typeface="Calibri"/>
                <a:sym typeface="Calibri"/>
              </a:rPr>
              <a:t>All fig in Lacs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8efc35cb51_1_0"/>
          <p:cNvSpPr txBox="1"/>
          <p:nvPr/>
        </p:nvSpPr>
        <p:spPr>
          <a:xfrm>
            <a:off x="1916425" y="8191075"/>
            <a:ext cx="60459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200">
                <a:latin typeface="Calibri"/>
                <a:ea typeface="Calibri"/>
                <a:cs typeface="Calibri"/>
                <a:sym typeface="Calibri"/>
              </a:rPr>
              <a:t>Expected numbers are based on Mar’22 session</a:t>
            </a:r>
            <a:endParaRPr b="1" i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73a6cdbcf_1_1227"/>
          <p:cNvSpPr txBox="1"/>
          <p:nvPr/>
        </p:nvSpPr>
        <p:spPr>
          <a:xfrm>
            <a:off x="2105825" y="240100"/>
            <a:ext cx="829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 PNS Attempts 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1873a6cdbcf_1_1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787" y="1544000"/>
            <a:ext cx="569401" cy="56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873a6cdbcf_1_1227"/>
          <p:cNvSpPr txBox="1"/>
          <p:nvPr/>
        </p:nvSpPr>
        <p:spPr>
          <a:xfrm>
            <a:off x="2021011" y="1544000"/>
            <a:ext cx="4737000" cy="56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PNS Call Enquiry</a:t>
            </a: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IN" sz="2500">
                <a:latin typeface="Calibri"/>
                <a:ea typeface="Calibri"/>
                <a:cs typeface="Calibri"/>
                <a:sym typeface="Calibri"/>
              </a:rPr>
              <a:t>1.3L</a:t>
            </a:r>
            <a:r>
              <a:rPr b="1" lang="en-IN" sz="2500">
                <a:latin typeface="Calibri"/>
                <a:ea typeface="Calibri"/>
                <a:cs typeface="Calibri"/>
                <a:sym typeface="Calibri"/>
              </a:rPr>
              <a:t>/Month</a:t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873a6cdbcf_1_1227"/>
          <p:cNvSpPr/>
          <p:nvPr/>
        </p:nvSpPr>
        <p:spPr>
          <a:xfrm flipH="1" rot="10800000">
            <a:off x="6120388" y="1671000"/>
            <a:ext cx="326700" cy="350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873a6cdbcf_1_1227"/>
          <p:cNvSpPr txBox="1"/>
          <p:nvPr/>
        </p:nvSpPr>
        <p:spPr>
          <a:xfrm>
            <a:off x="8326363" y="1561350"/>
            <a:ext cx="5947500" cy="56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Fix leakages in LEAP oncall connect process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873a6cdbcf_1_1227"/>
          <p:cNvSpPr txBox="1"/>
          <p:nvPr/>
        </p:nvSpPr>
        <p:spPr>
          <a:xfrm>
            <a:off x="13599575" y="8229475"/>
            <a:ext cx="184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000">
                <a:latin typeface="Calibri"/>
                <a:ea typeface="Calibri"/>
                <a:cs typeface="Calibri"/>
                <a:sym typeface="Calibri"/>
              </a:rPr>
              <a:t>All fig in Lacs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1873a6cdbcf_1_12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4723" y="2382451"/>
            <a:ext cx="10326550" cy="5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873a6cdbcf_1_1227"/>
          <p:cNvSpPr/>
          <p:nvPr/>
        </p:nvSpPr>
        <p:spPr>
          <a:xfrm>
            <a:off x="9783300" y="2595975"/>
            <a:ext cx="1375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8daa9bf35_2_1"/>
          <p:cNvSpPr txBox="1"/>
          <p:nvPr/>
        </p:nvSpPr>
        <p:spPr>
          <a:xfrm>
            <a:off x="2105825" y="104475"/>
            <a:ext cx="835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 PNS Attempts: 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 connect on TTS approved leads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88daa9bf35_2_1"/>
          <p:cNvSpPr/>
          <p:nvPr/>
        </p:nvSpPr>
        <p:spPr>
          <a:xfrm>
            <a:off x="1464675" y="2087413"/>
            <a:ext cx="11805900" cy="487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IN" sz="2500">
                <a:latin typeface="Calibri"/>
                <a:ea typeface="Calibri"/>
                <a:cs typeface="Calibri"/>
                <a:sym typeface="Calibri"/>
              </a:rPr>
              <a:t>Initiate instant PNS call upon buyer acknowledgment on TTS approved leads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g188daa9bf35_2_1"/>
          <p:cNvGrpSpPr/>
          <p:nvPr/>
        </p:nvGrpSpPr>
        <p:grpSpPr>
          <a:xfrm>
            <a:off x="9919600" y="3541750"/>
            <a:ext cx="5284699" cy="3851903"/>
            <a:chOff x="5632313" y="1189773"/>
            <a:chExt cx="3431400" cy="3483048"/>
          </a:xfrm>
        </p:grpSpPr>
        <p:sp>
          <p:nvSpPr>
            <p:cNvPr id="199" name="Google Shape;199;g188daa9bf35_2_1"/>
            <p:cNvSpPr/>
            <p:nvPr/>
          </p:nvSpPr>
          <p:spPr>
            <a:xfrm>
              <a:off x="5632313" y="1189773"/>
              <a:ext cx="34314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     ~74K Monthly PNS calls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g188daa9bf35_2_1"/>
            <p:cNvSpPr txBox="1"/>
            <p:nvPr/>
          </p:nvSpPr>
          <p:spPr>
            <a:xfrm>
              <a:off x="6167068" y="2057121"/>
              <a:ext cx="2622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2525" lIns="162525" spcFirstLastPara="1" rIns="162525" wrap="square" tIns="1625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latin typeface="Roboto"/>
                  <a:ea typeface="Roboto"/>
                  <a:cs typeface="Roboto"/>
                  <a:sym typeface="Roboto"/>
                </a:rPr>
                <a:t>~80% of the initiated calls were connected through PNS </a:t>
              </a:r>
              <a:r>
                <a:rPr i="1" lang="en-IN" sz="2100">
                  <a:latin typeface="Roboto"/>
                  <a:ea typeface="Roboto"/>
                  <a:cs typeface="Roboto"/>
                  <a:sym typeface="Roboto"/>
                </a:rPr>
                <a:t>(</a:t>
              </a:r>
              <a:r>
                <a:rPr i="1" lang="en-IN" sz="2000">
                  <a:latin typeface="Roboto"/>
                  <a:ea typeface="Roboto"/>
                  <a:cs typeface="Roboto"/>
                  <a:sym typeface="Roboto"/>
                </a:rPr>
                <a:t>Telco network challenges</a:t>
              </a:r>
              <a:r>
                <a:rPr i="1" lang="en-IN" sz="2100"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i="1" sz="2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g188daa9bf35_2_1"/>
          <p:cNvGrpSpPr/>
          <p:nvPr/>
        </p:nvGrpSpPr>
        <p:grpSpPr>
          <a:xfrm>
            <a:off x="1245275" y="3541989"/>
            <a:ext cx="5462581" cy="3851663"/>
            <a:chOff x="0" y="1189989"/>
            <a:chExt cx="3546900" cy="3482831"/>
          </a:xfrm>
        </p:grpSpPr>
        <p:sp>
          <p:nvSpPr>
            <p:cNvPr id="202" name="Google Shape;202;g188daa9bf35_2_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2.6 </a:t>
              </a:r>
              <a:r>
                <a:rPr lang="en-IN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Lakhs</a:t>
              </a:r>
              <a:r>
                <a:rPr lang="en-IN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Approved Leads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g188daa9bf35_2_1"/>
            <p:cNvSpPr txBox="1"/>
            <p:nvPr/>
          </p:nvSpPr>
          <p:spPr>
            <a:xfrm>
              <a:off x="167604" y="2057121"/>
              <a:ext cx="2724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2525" lIns="162525" spcFirstLastPara="1" rIns="162525" wrap="square" tIns="1625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latin typeface="Roboto"/>
                  <a:ea typeface="Roboto"/>
                  <a:cs typeface="Roboto"/>
                  <a:sym typeface="Roboto"/>
                </a:rPr>
                <a:t>Ask Buyer on IVR for Instant connect with Supplier once the lead gets approved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g188daa9bf35_2_1"/>
          <p:cNvGrpSpPr/>
          <p:nvPr/>
        </p:nvGrpSpPr>
        <p:grpSpPr>
          <a:xfrm>
            <a:off x="5779644" y="3541752"/>
            <a:ext cx="5091109" cy="3851900"/>
            <a:chOff x="2944204" y="1189775"/>
            <a:chExt cx="3305700" cy="3483046"/>
          </a:xfrm>
        </p:grpSpPr>
        <p:sp>
          <p:nvSpPr>
            <p:cNvPr id="205" name="Google Shape;205;g188daa9bf35_2_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~9</a:t>
              </a:r>
              <a:r>
                <a:rPr lang="en-IN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2K</a:t>
              </a:r>
              <a:r>
                <a:rPr lang="en-IN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Connected calls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g188daa9bf35_2_1"/>
            <p:cNvSpPr txBox="1"/>
            <p:nvPr/>
          </p:nvSpPr>
          <p:spPr>
            <a:xfrm>
              <a:off x="3166385" y="2057121"/>
              <a:ext cx="2548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2525" lIns="162525" spcFirstLastPara="1" rIns="162525" wrap="square" tIns="1625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latin typeface="Roboto"/>
                  <a:ea typeface="Roboto"/>
                  <a:cs typeface="Roboto"/>
                  <a:sym typeface="Roboto"/>
                </a:rPr>
                <a:t>~40% of the buyer </a:t>
              </a:r>
              <a:r>
                <a:rPr lang="en-IN" sz="2100">
                  <a:latin typeface="Roboto"/>
                  <a:ea typeface="Roboto"/>
                  <a:cs typeface="Roboto"/>
                  <a:sym typeface="Roboto"/>
                </a:rPr>
                <a:t>agree</a:t>
              </a:r>
              <a:r>
                <a:rPr lang="en-IN" sz="2100">
                  <a:latin typeface="Roboto"/>
                  <a:ea typeface="Roboto"/>
                  <a:cs typeface="Roboto"/>
                  <a:sym typeface="Roboto"/>
                </a:rPr>
                <a:t> to connect instantly with the supplier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7" name="Google Shape;207;g188daa9bf35_2_1"/>
          <p:cNvSpPr txBox="1"/>
          <p:nvPr/>
        </p:nvSpPr>
        <p:spPr>
          <a:xfrm>
            <a:off x="1395075" y="4494525"/>
            <a:ext cx="42915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88daa9bf35_2_1"/>
          <p:cNvSpPr txBox="1"/>
          <p:nvPr/>
        </p:nvSpPr>
        <p:spPr>
          <a:xfrm>
            <a:off x="5982250" y="4494525"/>
            <a:ext cx="42915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88daa9bf35_2_1"/>
          <p:cNvSpPr txBox="1"/>
          <p:nvPr/>
        </p:nvSpPr>
        <p:spPr>
          <a:xfrm>
            <a:off x="10569425" y="4494525"/>
            <a:ext cx="44022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188daa9bf35_2_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25" y="4538775"/>
            <a:ext cx="8970075" cy="4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88daa9bf35_2_336"/>
          <p:cNvSpPr txBox="1"/>
          <p:nvPr/>
        </p:nvSpPr>
        <p:spPr>
          <a:xfrm>
            <a:off x="2023601" y="278000"/>
            <a:ext cx="82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Enhance Buyer Experience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188daa9bf35_2_3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4750" y="6370000"/>
            <a:ext cx="602849" cy="602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88daa9bf35_2_336"/>
          <p:cNvSpPr txBox="1"/>
          <p:nvPr/>
        </p:nvSpPr>
        <p:spPr>
          <a:xfrm>
            <a:off x="10442050" y="6403462"/>
            <a:ext cx="5247600" cy="569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latin typeface="Calibri"/>
                <a:ea typeface="Calibri"/>
                <a:cs typeface="Calibri"/>
                <a:sym typeface="Calibri"/>
              </a:rPr>
              <a:t>Direct forward Calls	</a:t>
            </a:r>
            <a:r>
              <a:rPr b="1" lang="en-IN" sz="2500">
                <a:latin typeface="Calibri"/>
                <a:ea typeface="Calibri"/>
                <a:cs typeface="Calibri"/>
                <a:sym typeface="Calibri"/>
              </a:rPr>
              <a:t>93K/Month</a:t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88daa9bf35_2_336"/>
          <p:cNvSpPr/>
          <p:nvPr/>
        </p:nvSpPr>
        <p:spPr>
          <a:xfrm flipH="1" rot="10800000">
            <a:off x="14983750" y="6480652"/>
            <a:ext cx="456300" cy="416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88daa9bf35_2_336"/>
          <p:cNvSpPr txBox="1"/>
          <p:nvPr/>
        </p:nvSpPr>
        <p:spPr>
          <a:xfrm>
            <a:off x="774875" y="4789725"/>
            <a:ext cx="177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000">
                <a:latin typeface="Calibri"/>
                <a:ea typeface="Calibri"/>
                <a:cs typeface="Calibri"/>
                <a:sym typeface="Calibri"/>
              </a:rPr>
              <a:t>All fig in Lacs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88daa9bf35_2_336"/>
          <p:cNvSpPr txBox="1"/>
          <p:nvPr/>
        </p:nvSpPr>
        <p:spPr>
          <a:xfrm>
            <a:off x="6746500" y="1358225"/>
            <a:ext cx="2763000" cy="523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200">
                <a:latin typeface="Calibri"/>
                <a:ea typeface="Calibri"/>
                <a:cs typeface="Calibri"/>
                <a:sym typeface="Calibri"/>
              </a:rPr>
              <a:t>PNS Call flow logic</a:t>
            </a:r>
            <a:endParaRPr i="1"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188daa9bf35_2_3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3625" y="2145825"/>
            <a:ext cx="13416450" cy="239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8daa9bf35_0_0"/>
          <p:cNvSpPr txBox="1"/>
          <p:nvPr/>
        </p:nvSpPr>
        <p:spPr>
          <a:xfrm>
            <a:off x="2023601" y="278000"/>
            <a:ext cx="82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 call drop before pre-call API trigger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88daa9bf35_0_0"/>
          <p:cNvSpPr txBox="1"/>
          <p:nvPr/>
        </p:nvSpPr>
        <p:spPr>
          <a:xfrm>
            <a:off x="1066125" y="2747300"/>
            <a:ext cx="29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88daa9bf35_0_0"/>
          <p:cNvSpPr txBox="1"/>
          <p:nvPr/>
        </p:nvSpPr>
        <p:spPr>
          <a:xfrm>
            <a:off x="1660675" y="2357750"/>
            <a:ext cx="30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88daa9bf35_0_0"/>
          <p:cNvSpPr/>
          <p:nvPr/>
        </p:nvSpPr>
        <p:spPr>
          <a:xfrm>
            <a:off x="608675" y="1207000"/>
            <a:ext cx="5541000" cy="46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220000" dist="57150">
              <a:srgbClr val="000000">
                <a:alpha val="7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Old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 Extension call flow</a:t>
            </a:r>
            <a:endParaRPr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g188daa9bf35_0_0"/>
          <p:cNvCxnSpPr/>
          <p:nvPr/>
        </p:nvCxnSpPr>
        <p:spPr>
          <a:xfrm>
            <a:off x="6544925" y="2021525"/>
            <a:ext cx="10200" cy="583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33" name="Google Shape;233;g188daa9bf35_0_0"/>
          <p:cNvSpPr/>
          <p:nvPr/>
        </p:nvSpPr>
        <p:spPr>
          <a:xfrm>
            <a:off x="6845325" y="1207000"/>
            <a:ext cx="5640600" cy="46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220000" dist="57150">
              <a:srgbClr val="000000">
                <a:alpha val="7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Proposed Extension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 call flow</a:t>
            </a:r>
            <a:endParaRPr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88daa9bf35_0_0"/>
          <p:cNvSpPr txBox="1"/>
          <p:nvPr/>
        </p:nvSpPr>
        <p:spPr>
          <a:xfrm>
            <a:off x="12875375" y="3659525"/>
            <a:ext cx="3181200" cy="25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Increased applicable  Calls (</a:t>
            </a:r>
            <a:r>
              <a:rPr i="1" lang="en-IN" sz="2200">
                <a:latin typeface="Calibri"/>
                <a:ea typeface="Calibri"/>
                <a:cs typeface="Calibri"/>
                <a:sym typeface="Calibri"/>
              </a:rPr>
              <a:t>Reverse Lookup logic upfront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Reduction in call drops (</a:t>
            </a:r>
            <a:r>
              <a:rPr i="1" lang="en-IN" sz="2200">
                <a:latin typeface="Calibri"/>
                <a:ea typeface="Calibri"/>
                <a:cs typeface="Calibri"/>
                <a:sym typeface="Calibri"/>
              </a:rPr>
              <a:t>buyer-Supplier/Call centre connect earlier</a:t>
            </a: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188daa9bf3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926" y="1827400"/>
            <a:ext cx="6298575" cy="6219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g188daa9bf35_0_0"/>
          <p:cNvCxnSpPr/>
          <p:nvPr/>
        </p:nvCxnSpPr>
        <p:spPr>
          <a:xfrm>
            <a:off x="9521375" y="4495525"/>
            <a:ext cx="1627200" cy="496200"/>
          </a:xfrm>
          <a:prstGeom prst="bentConnector3">
            <a:avLst>
              <a:gd fmla="val 100008" name="adj1"/>
            </a:avLst>
          </a:prstGeom>
          <a:noFill/>
          <a:ln cap="flat" cmpd="sng" w="28575">
            <a:solidFill>
              <a:srgbClr val="70AD4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g188daa9bf35_0_0"/>
          <p:cNvCxnSpPr/>
          <p:nvPr/>
        </p:nvCxnSpPr>
        <p:spPr>
          <a:xfrm rot="5400000">
            <a:off x="9405025" y="5820750"/>
            <a:ext cx="2046000" cy="1503300"/>
          </a:xfrm>
          <a:prstGeom prst="bentConnector3">
            <a:avLst>
              <a:gd fmla="val 100747" name="adj1"/>
            </a:avLst>
          </a:prstGeom>
          <a:noFill/>
          <a:ln cap="flat" cmpd="sng" w="28575">
            <a:solidFill>
              <a:srgbClr val="70AD47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238" name="Google Shape;238;g188daa9bf3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196" y="1827400"/>
            <a:ext cx="6455954" cy="637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g188daa9bf35_0_0"/>
          <p:cNvCxnSpPr/>
          <p:nvPr/>
        </p:nvCxnSpPr>
        <p:spPr>
          <a:xfrm>
            <a:off x="6544913" y="1948925"/>
            <a:ext cx="10200" cy="583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88c5d45242_0_0"/>
          <p:cNvSpPr txBox="1"/>
          <p:nvPr/>
        </p:nvSpPr>
        <p:spPr>
          <a:xfrm>
            <a:off x="2023601" y="278000"/>
            <a:ext cx="82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 call drop before pre-call API trigger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88c5d45242_0_0"/>
          <p:cNvSpPr txBox="1"/>
          <p:nvPr/>
        </p:nvSpPr>
        <p:spPr>
          <a:xfrm>
            <a:off x="1066125" y="2747300"/>
            <a:ext cx="29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88c5d45242_0_0"/>
          <p:cNvSpPr txBox="1"/>
          <p:nvPr/>
        </p:nvSpPr>
        <p:spPr>
          <a:xfrm>
            <a:off x="1660675" y="2357750"/>
            <a:ext cx="30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88c5d45242_0_0"/>
          <p:cNvSpPr txBox="1"/>
          <p:nvPr/>
        </p:nvSpPr>
        <p:spPr>
          <a:xfrm>
            <a:off x="9400925" y="4271125"/>
            <a:ext cx="6565500" cy="585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PNS</a:t>
            </a:r>
            <a:r>
              <a:rPr lang="en-IN" sz="2600">
                <a:latin typeface="Calibri"/>
                <a:ea typeface="Calibri"/>
                <a:cs typeface="Calibri"/>
                <a:sym typeface="Calibri"/>
              </a:rPr>
              <a:t> Applicable Calls - </a:t>
            </a:r>
            <a:r>
              <a:rPr b="1" lang="en-IN" sz="2600">
                <a:latin typeface="Calibri"/>
                <a:ea typeface="Calibri"/>
                <a:cs typeface="Calibri"/>
                <a:sym typeface="Calibri"/>
              </a:rPr>
              <a:t>30K/Month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88c5d45242_0_0"/>
          <p:cNvSpPr/>
          <p:nvPr/>
        </p:nvSpPr>
        <p:spPr>
          <a:xfrm flipH="1" rot="10800000">
            <a:off x="14100100" y="4331125"/>
            <a:ext cx="452700" cy="46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g188c5d4524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50" y="2073400"/>
            <a:ext cx="8882300" cy="61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88c5d45242_0_0"/>
          <p:cNvSpPr/>
          <p:nvPr/>
        </p:nvSpPr>
        <p:spPr>
          <a:xfrm>
            <a:off x="3282400" y="1366475"/>
            <a:ext cx="6985200" cy="456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5220000" dist="57150">
              <a:srgbClr val="000000">
                <a:alpha val="7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Optimisation of Extension call flow</a:t>
            </a:r>
            <a:endParaRPr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188c5d4524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3048" y="4099710"/>
            <a:ext cx="927875" cy="9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2019-12-16T05:44:27Z</dcterms:created>
  <dc:creator>Devan Bhalla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2019-11-05T00:00:00Z</vt:filetime>
  </property>
  <property fmtid="{D5CDD505-2E9C-101B-9397-08002B2CF9AE}" pid="3" name="Creator">
    <vt:lpwstr>Adobe Photoshop CC 2019 (Windows)</vt:lpwstr>
  </property>
  <property fmtid="{D5CDD505-2E9C-101B-9397-08002B2CF9AE}" pid="4" name="LastSaved">
    <vt:filetime>2019-12-16T00:00:00Z</vt:filetime>
  </property>
</Properties>
</file>