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9" r:id="rId5"/>
    <p:sldId id="260" r:id="rId6"/>
    <p:sldId id="261" r:id="rId7"/>
    <p:sldId id="273" r:id="rId8"/>
    <p:sldId id="270" r:id="rId9"/>
    <p:sldId id="271" r:id="rId10"/>
    <p:sldId id="272" r:id="rId11"/>
    <p:sldId id="265" r:id="rId12"/>
    <p:sldId id="266"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73CA-88A5-FC63-AB2F-EE3015216B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6A1031-DE15-D637-612C-9C8F52C2C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D371D0-D880-E787-5EB2-1302ECC86253}"/>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5" name="Footer Placeholder 4">
            <a:extLst>
              <a:ext uri="{FF2B5EF4-FFF2-40B4-BE49-F238E27FC236}">
                <a16:creationId xmlns:a16="http://schemas.microsoft.com/office/drawing/2014/main" id="{88B55F81-0624-CA15-C3F7-FF47420B7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7716E-4D8B-B769-E2E4-A4AE014F99B4}"/>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273960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BED6-E9F7-2E53-FD2F-FB906D2326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52F6D-219E-2712-F95E-A44ADA648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40FF9-FDA6-44A3-50B8-3F59E208889B}"/>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5" name="Footer Placeholder 4">
            <a:extLst>
              <a:ext uri="{FF2B5EF4-FFF2-40B4-BE49-F238E27FC236}">
                <a16:creationId xmlns:a16="http://schemas.microsoft.com/office/drawing/2014/main" id="{0EEB15BC-E598-A1A3-14E8-C7B544786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F46B4-C17E-C382-B8DA-E123B330C26E}"/>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312795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EFCEC-E23F-C4B4-A47E-3B5637467C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1E878E-140F-8832-DD2F-C4B5A3CC0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7D9BF-00A9-ECF9-2EF3-E5E304B33AD4}"/>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5" name="Footer Placeholder 4">
            <a:extLst>
              <a:ext uri="{FF2B5EF4-FFF2-40B4-BE49-F238E27FC236}">
                <a16:creationId xmlns:a16="http://schemas.microsoft.com/office/drawing/2014/main" id="{8C649E1C-B0A8-C50E-F0C0-A0133733D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DBB6B-6042-60D2-A7B3-C9B0FA026BA0}"/>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242111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9C4C-0FCD-9F11-6E3E-E1BB2EE75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940B2-A3CF-FCC3-97B7-8B834AD907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EDBA9-CE5A-A3EF-58D2-59AE1D81EF7E}"/>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5" name="Footer Placeholder 4">
            <a:extLst>
              <a:ext uri="{FF2B5EF4-FFF2-40B4-BE49-F238E27FC236}">
                <a16:creationId xmlns:a16="http://schemas.microsoft.com/office/drawing/2014/main" id="{0AD6DFEB-312D-5131-410F-9EA5B5541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A6879-9F38-FAD4-1F3B-D26A5F440F36}"/>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418876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8F26-0DA4-2030-B934-339BAC04B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FF48F-4817-95AA-13EE-DDA3D2192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B0F26-1E1E-01A2-B6D9-CFD66EDA7748}"/>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5" name="Footer Placeholder 4">
            <a:extLst>
              <a:ext uri="{FF2B5EF4-FFF2-40B4-BE49-F238E27FC236}">
                <a16:creationId xmlns:a16="http://schemas.microsoft.com/office/drawing/2014/main" id="{7339BA95-A0D3-3571-C785-DDB6D55D9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33851-9CB7-0FDE-D98F-373EB238C6F9}"/>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395099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FC08-45CD-FD4D-0737-9889979BE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A04A2-E6C0-E5E1-412D-FB977D2FD7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91320B-453F-C78C-F967-46E353E93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B5D42B-539A-01D4-5FAE-21AB042317A4}"/>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6" name="Footer Placeholder 5">
            <a:extLst>
              <a:ext uri="{FF2B5EF4-FFF2-40B4-BE49-F238E27FC236}">
                <a16:creationId xmlns:a16="http://schemas.microsoft.com/office/drawing/2014/main" id="{1CFBB7BA-EF98-6408-AC97-D4E092BDC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C0536-1A7F-E796-2670-472ADB3B85FC}"/>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127316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6E5-CC3F-8335-003E-A6D9CED090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57DE49-A474-1C36-F88A-6477F36C4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81590-DF62-313A-2DD3-FADC365011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DECBAA-F83E-87B2-10BF-1DC288464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E1ECF-BC06-D7A1-8034-FA79DBAE7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9666B3-191C-1990-2730-2594E810F5E7}"/>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8" name="Footer Placeholder 7">
            <a:extLst>
              <a:ext uri="{FF2B5EF4-FFF2-40B4-BE49-F238E27FC236}">
                <a16:creationId xmlns:a16="http://schemas.microsoft.com/office/drawing/2014/main" id="{48B8E47A-050A-E13B-7F94-99F8B2503C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FE48C5-65FE-8E29-A6A0-27EDDE1130F9}"/>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78172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E9C1-2943-749A-279D-049C86AD5C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BFB848-035A-FEE7-40AF-E6FF6B34F712}"/>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4" name="Footer Placeholder 3">
            <a:extLst>
              <a:ext uri="{FF2B5EF4-FFF2-40B4-BE49-F238E27FC236}">
                <a16:creationId xmlns:a16="http://schemas.microsoft.com/office/drawing/2014/main" id="{3C84260F-E216-8D1C-E426-B3416C0AD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F551E8-D27D-3A31-639E-EDEA51514203}"/>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276316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CF404-19A3-5541-787B-F6EED06673DA}"/>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3" name="Footer Placeholder 2">
            <a:extLst>
              <a:ext uri="{FF2B5EF4-FFF2-40B4-BE49-F238E27FC236}">
                <a16:creationId xmlns:a16="http://schemas.microsoft.com/office/drawing/2014/main" id="{1BA023F6-CED8-61F7-A07B-06649F1E0A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002949-3133-71B3-E01B-62825FE80D62}"/>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173921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6893-83AD-BE21-511F-5DF885429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18AA78-8512-849C-91C9-64911D1D2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1FA41-1A75-CDA5-24A7-911B7E2DB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814E2-8C35-5350-DDB3-20C5D595ADDE}"/>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6" name="Footer Placeholder 5">
            <a:extLst>
              <a:ext uri="{FF2B5EF4-FFF2-40B4-BE49-F238E27FC236}">
                <a16:creationId xmlns:a16="http://schemas.microsoft.com/office/drawing/2014/main" id="{D50AE78F-6E2D-5503-C7E7-4C9D6E1A2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1D78C-5F4D-AEF3-E4F5-4BE7EBBF90CB}"/>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225125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D11F-DE9C-90BD-D0BE-4172DC4C5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B7591D-4C31-C680-BF19-2175C8B3A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E8DA89-EE98-BC7B-DB84-B01B49FAE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6D64C-7B2F-4A9A-F73E-4DD47FFBDDEE}"/>
              </a:ext>
            </a:extLst>
          </p:cNvPr>
          <p:cNvSpPr>
            <a:spLocks noGrp="1"/>
          </p:cNvSpPr>
          <p:nvPr>
            <p:ph type="dt" sz="half" idx="10"/>
          </p:nvPr>
        </p:nvSpPr>
        <p:spPr/>
        <p:txBody>
          <a:bodyPr/>
          <a:lstStyle/>
          <a:p>
            <a:fld id="{E4744E3B-BC30-4D18-B045-3CD9A92D272E}" type="datetimeFigureOut">
              <a:rPr lang="en-US" smtClean="0"/>
              <a:t>10-Sep-23</a:t>
            </a:fld>
            <a:endParaRPr lang="en-US"/>
          </a:p>
        </p:txBody>
      </p:sp>
      <p:sp>
        <p:nvSpPr>
          <p:cNvPr id="6" name="Footer Placeholder 5">
            <a:extLst>
              <a:ext uri="{FF2B5EF4-FFF2-40B4-BE49-F238E27FC236}">
                <a16:creationId xmlns:a16="http://schemas.microsoft.com/office/drawing/2014/main" id="{4C18DF12-207F-7601-619C-D545B7F07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11823-FD0F-964D-9ABB-057D08C364CB}"/>
              </a:ext>
            </a:extLst>
          </p:cNvPr>
          <p:cNvSpPr>
            <a:spLocks noGrp="1"/>
          </p:cNvSpPr>
          <p:nvPr>
            <p:ph type="sldNum" sz="quarter" idx="12"/>
          </p:nvPr>
        </p:nvSpPr>
        <p:spPr/>
        <p:txBody>
          <a:bodyPr/>
          <a:lstStyle/>
          <a:p>
            <a:fld id="{28326F36-E7D3-42C9-900C-C5C1324FBA07}" type="slidenum">
              <a:rPr lang="en-US" smtClean="0"/>
              <a:t>‹#›</a:t>
            </a:fld>
            <a:endParaRPr lang="en-US"/>
          </a:p>
        </p:txBody>
      </p:sp>
    </p:spTree>
    <p:extLst>
      <p:ext uri="{BB962C8B-B14F-4D97-AF65-F5344CB8AC3E}">
        <p14:creationId xmlns:p14="http://schemas.microsoft.com/office/powerpoint/2010/main" val="386255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154CD-BE03-9B5C-7981-C21194F92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E6DBF8-164E-09AE-BAB2-363DECFE2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DE4C9-80AE-B475-6F76-2EEFFCACA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44E3B-BC30-4D18-B045-3CD9A92D272E}" type="datetimeFigureOut">
              <a:rPr lang="en-US" smtClean="0"/>
              <a:t>10-Sep-23</a:t>
            </a:fld>
            <a:endParaRPr lang="en-US"/>
          </a:p>
        </p:txBody>
      </p:sp>
      <p:sp>
        <p:nvSpPr>
          <p:cNvPr id="5" name="Footer Placeholder 4">
            <a:extLst>
              <a:ext uri="{FF2B5EF4-FFF2-40B4-BE49-F238E27FC236}">
                <a16:creationId xmlns:a16="http://schemas.microsoft.com/office/drawing/2014/main" id="{1D11E925-383D-88A8-3D34-395C4F1397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FD1976-2BD6-8D31-3D2C-20E059AFB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26F36-E7D3-42C9-900C-C5C1324FBA07}" type="slidenum">
              <a:rPr lang="en-US" smtClean="0"/>
              <a:t>‹#›</a:t>
            </a:fld>
            <a:endParaRPr lang="en-US"/>
          </a:p>
        </p:txBody>
      </p:sp>
    </p:spTree>
    <p:extLst>
      <p:ext uri="{BB962C8B-B14F-4D97-AF65-F5344CB8AC3E}">
        <p14:creationId xmlns:p14="http://schemas.microsoft.com/office/powerpoint/2010/main" val="4098692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pxfuel.com/en/free-photo-jmgpq"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biLevel thresh="2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3940"/>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090A8325-1439-58AC-CDB7-C3DE9083A587}"/>
              </a:ext>
            </a:extLst>
          </p:cNvPr>
          <p:cNvSpPr/>
          <p:nvPr/>
        </p:nvSpPr>
        <p:spPr>
          <a:xfrm>
            <a:off x="-754602" y="105857"/>
            <a:ext cx="8939814" cy="1938992"/>
          </a:xfrm>
          <a:prstGeom prst="rect">
            <a:avLst/>
          </a:prstGeom>
          <a:noFill/>
        </p:spPr>
        <p:txBody>
          <a:bodyPr wrap="square" lIns="91440" tIns="45720" rIns="91440" bIns="45720">
            <a:spAutoFit/>
          </a:bodyPr>
          <a:lstStyle/>
          <a:p>
            <a:pPr algn="ctr"/>
            <a:r>
              <a:rPr lang="en-US" sz="6000" b="1" dirty="0">
                <a:ln w="0"/>
                <a:effectLst>
                  <a:outerShdw blurRad="38100" dist="19050" dir="2700000" algn="tl" rotWithShape="0">
                    <a:schemeClr val="dk1">
                      <a:alpha val="40000"/>
                    </a:schemeClr>
                  </a:outerShdw>
                </a:effectLst>
              </a:rPr>
              <a:t>IMDB Movie Analysis</a:t>
            </a:r>
          </a:p>
          <a:p>
            <a:pPr algn="ctr"/>
            <a:r>
              <a:rPr lang="en-US" sz="6000" b="1" dirty="0">
                <a:ln w="0"/>
                <a:effectLst>
                  <a:outerShdw blurRad="38100" dist="19050" dir="2700000" algn="tl" rotWithShape="0">
                    <a:schemeClr val="dk1">
                      <a:alpha val="40000"/>
                    </a:schemeClr>
                  </a:outerShdw>
                </a:effectLst>
              </a:rPr>
              <a:t>Final Project 1</a:t>
            </a:r>
          </a:p>
        </p:txBody>
      </p:sp>
      <p:sp>
        <p:nvSpPr>
          <p:cNvPr id="8" name="Rectangle 7">
            <a:extLst>
              <a:ext uri="{FF2B5EF4-FFF2-40B4-BE49-F238E27FC236}">
                <a16:creationId xmlns:a16="http://schemas.microsoft.com/office/drawing/2014/main" id="{2B031E91-A6E2-F3FC-F5BB-9A8FF7673FF7}"/>
              </a:ext>
            </a:extLst>
          </p:cNvPr>
          <p:cNvSpPr/>
          <p:nvPr/>
        </p:nvSpPr>
        <p:spPr>
          <a:xfrm>
            <a:off x="1888523" y="5648392"/>
            <a:ext cx="3653564" cy="1015663"/>
          </a:xfrm>
          <a:prstGeom prst="rect">
            <a:avLst/>
          </a:prstGeom>
          <a:noFill/>
        </p:spPr>
        <p:txBody>
          <a:bodyPr wrap="none" lIns="91440" tIns="45720" rIns="91440" bIns="45720">
            <a:spAutoFit/>
          </a:bodyPr>
          <a:lstStyle/>
          <a:p>
            <a:pPr algn="ctr"/>
            <a:r>
              <a:rPr lang="en-US" sz="6000" b="1" spc="50" dirty="0">
                <a:ln w="0"/>
                <a:effectLst>
                  <a:innerShdw blurRad="63500" dist="50800" dir="13500000">
                    <a:srgbClr val="000000">
                      <a:alpha val="50000"/>
                    </a:srgbClr>
                  </a:innerShdw>
                </a:effectLst>
              </a:rPr>
              <a:t>By - Tanish</a:t>
            </a:r>
          </a:p>
        </p:txBody>
      </p:sp>
    </p:spTree>
    <p:extLst>
      <p:ext uri="{BB962C8B-B14F-4D97-AF65-F5344CB8AC3E}">
        <p14:creationId xmlns:p14="http://schemas.microsoft.com/office/powerpoint/2010/main" val="31813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525410" y="3737"/>
            <a:ext cx="5406673"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E. Budget Analysis</a:t>
            </a:r>
          </a:p>
        </p:txBody>
      </p:sp>
      <p:sp>
        <p:nvSpPr>
          <p:cNvPr id="10" name="TextBox 9">
            <a:extLst>
              <a:ext uri="{FF2B5EF4-FFF2-40B4-BE49-F238E27FC236}">
                <a16:creationId xmlns:a16="http://schemas.microsoft.com/office/drawing/2014/main" id="{5A76FB7C-BBCA-C056-688B-12F7DADFC4E8}"/>
              </a:ext>
            </a:extLst>
          </p:cNvPr>
          <p:cNvSpPr txBox="1"/>
          <p:nvPr/>
        </p:nvSpPr>
        <p:spPr>
          <a:xfrm>
            <a:off x="4953740" y="5165209"/>
            <a:ext cx="6721834" cy="1077218"/>
          </a:xfrm>
          <a:prstGeom prst="rect">
            <a:avLst/>
          </a:prstGeom>
          <a:noFill/>
        </p:spPr>
        <p:txBody>
          <a:bodyPr wrap="square" rtlCol="0">
            <a:spAutoFit/>
          </a:bodyPr>
          <a:lstStyle/>
          <a:p>
            <a:endParaRPr lang="en-US" sz="3200" b="1"/>
          </a:p>
          <a:p>
            <a:endParaRPr lang="en-US" sz="3200" b="1" dirty="0"/>
          </a:p>
        </p:txBody>
      </p:sp>
      <p:pic>
        <p:nvPicPr>
          <p:cNvPr id="7" name="Picture 6">
            <a:extLst>
              <a:ext uri="{FF2B5EF4-FFF2-40B4-BE49-F238E27FC236}">
                <a16:creationId xmlns:a16="http://schemas.microsoft.com/office/drawing/2014/main" id="{5DA3C198-51F2-53DF-D2D4-AC217ACF0697}"/>
              </a:ext>
            </a:extLst>
          </p:cNvPr>
          <p:cNvPicPr>
            <a:picLocks noChangeAspect="1"/>
          </p:cNvPicPr>
          <p:nvPr/>
        </p:nvPicPr>
        <p:blipFill>
          <a:blip r:embed="rId4"/>
          <a:stretch>
            <a:fillRect/>
          </a:stretch>
        </p:blipFill>
        <p:spPr>
          <a:xfrm>
            <a:off x="157501" y="927067"/>
            <a:ext cx="11694187" cy="5165882"/>
          </a:xfrm>
          <a:prstGeom prst="rect">
            <a:avLst/>
          </a:prstGeom>
        </p:spPr>
      </p:pic>
      <p:sp>
        <p:nvSpPr>
          <p:cNvPr id="12" name="TextBox 11">
            <a:extLst>
              <a:ext uri="{FF2B5EF4-FFF2-40B4-BE49-F238E27FC236}">
                <a16:creationId xmlns:a16="http://schemas.microsoft.com/office/drawing/2014/main" id="{E66CE834-FA5A-26A7-85DE-AD5CF757EF50}"/>
              </a:ext>
            </a:extLst>
          </p:cNvPr>
          <p:cNvSpPr txBox="1"/>
          <p:nvPr/>
        </p:nvSpPr>
        <p:spPr>
          <a:xfrm>
            <a:off x="382820" y="6169567"/>
            <a:ext cx="11098525" cy="461665"/>
          </a:xfrm>
          <a:prstGeom prst="rect">
            <a:avLst/>
          </a:prstGeom>
          <a:noFill/>
        </p:spPr>
        <p:txBody>
          <a:bodyPr wrap="square" rtlCol="0">
            <a:spAutoFit/>
          </a:bodyPr>
          <a:lstStyle/>
          <a:p>
            <a:r>
              <a:rPr lang="en-US" sz="2400" b="1" dirty="0"/>
              <a:t>‘</a:t>
            </a:r>
            <a:r>
              <a:rPr lang="en-US" sz="2400" b="1" dirty="0">
                <a:solidFill>
                  <a:srgbClr val="FF0000"/>
                </a:solidFill>
              </a:rPr>
              <a:t>The Avengers</a:t>
            </a:r>
            <a:r>
              <a:rPr lang="en-US" sz="2400" b="1" dirty="0"/>
              <a:t>’ is the movie with maximum profit margin i.e., </a:t>
            </a:r>
            <a:r>
              <a:rPr lang="en-US" sz="2400" b="1" i="0" u="none" strike="noStrike" dirty="0">
                <a:solidFill>
                  <a:srgbClr val="FF0000"/>
                </a:solidFill>
                <a:effectLst/>
                <a:latin typeface="Calibri" panose="020F0502020204030204" pitchFamily="34" charset="0"/>
              </a:rPr>
              <a:t>806,559,094.00</a:t>
            </a:r>
            <a:r>
              <a:rPr lang="en-US" sz="2400" dirty="0"/>
              <a:t> </a:t>
            </a:r>
            <a:endParaRPr lang="en-US" sz="2400" b="1" dirty="0"/>
          </a:p>
        </p:txBody>
      </p:sp>
    </p:spTree>
    <p:extLst>
      <p:ext uri="{BB962C8B-B14F-4D97-AF65-F5344CB8AC3E}">
        <p14:creationId xmlns:p14="http://schemas.microsoft.com/office/powerpoint/2010/main" val="104114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1692201" y="3737"/>
            <a:ext cx="3073085"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INSIGHTS:</a:t>
            </a:r>
          </a:p>
        </p:txBody>
      </p:sp>
      <p:sp>
        <p:nvSpPr>
          <p:cNvPr id="10" name="TextBox 9">
            <a:extLst>
              <a:ext uri="{FF2B5EF4-FFF2-40B4-BE49-F238E27FC236}">
                <a16:creationId xmlns:a16="http://schemas.microsoft.com/office/drawing/2014/main" id="{77E35496-FD41-E98E-FB05-0B0FC2F41681}"/>
              </a:ext>
            </a:extLst>
          </p:cNvPr>
          <p:cNvSpPr txBox="1"/>
          <p:nvPr/>
        </p:nvSpPr>
        <p:spPr>
          <a:xfrm>
            <a:off x="326366" y="745724"/>
            <a:ext cx="11354539" cy="6001643"/>
          </a:xfrm>
          <a:prstGeom prst="rect">
            <a:avLst/>
          </a:prstGeom>
          <a:noFill/>
        </p:spPr>
        <p:txBody>
          <a:bodyPr wrap="square" rtlCol="0">
            <a:spAutoFit/>
          </a:bodyPr>
          <a:lstStyle/>
          <a:p>
            <a:pPr marL="285750" indent="-285750">
              <a:buFont typeface="Arial" panose="020B0604020202020204" pitchFamily="34" charset="0"/>
              <a:buChar char="•"/>
            </a:pPr>
            <a:r>
              <a:rPr lang="en-US" sz="3200" dirty="0"/>
              <a:t>Cleaning data is a crucial part of data analysis.</a:t>
            </a:r>
          </a:p>
          <a:p>
            <a:pPr marL="285750" indent="-285750">
              <a:buFont typeface="Arial" panose="020B0604020202020204" pitchFamily="34" charset="0"/>
              <a:buChar char="•"/>
            </a:pPr>
            <a:r>
              <a:rPr lang="en-US" sz="3200" dirty="0"/>
              <a:t>Profit – Budget Analysis is having one outlier.</a:t>
            </a:r>
          </a:p>
          <a:p>
            <a:pPr marL="285750" indent="-285750">
              <a:buFont typeface="Arial" panose="020B0604020202020204" pitchFamily="34" charset="0"/>
              <a:buChar char="•"/>
            </a:pPr>
            <a:r>
              <a:rPr lang="en-US" sz="3200" dirty="0"/>
              <a:t>Avatar is the highest IMDB rating movie.</a:t>
            </a:r>
          </a:p>
          <a:p>
            <a:pPr marL="285750" indent="-285750">
              <a:buFont typeface="Arial" panose="020B0604020202020204" pitchFamily="34" charset="0"/>
              <a:buChar char="•"/>
            </a:pPr>
            <a:r>
              <a:rPr lang="en-US" sz="3200" dirty="0"/>
              <a:t>Punch Drunk Love is the highest IMDB rating movie in English language.</a:t>
            </a:r>
          </a:p>
          <a:p>
            <a:pPr marL="285750" indent="-285750">
              <a:buFont typeface="Arial" panose="020B0604020202020204" pitchFamily="34" charset="0"/>
              <a:buChar char="•"/>
            </a:pPr>
            <a:r>
              <a:rPr lang="en-US" sz="3200" dirty="0"/>
              <a:t>Creative control is the highest IMDB rating movie in foreign language except English language i.e. Italian.</a:t>
            </a:r>
          </a:p>
          <a:p>
            <a:pPr marL="285750" indent="-285750">
              <a:buFont typeface="Arial" panose="020B0604020202020204" pitchFamily="34" charset="0"/>
              <a:buChar char="•"/>
            </a:pPr>
            <a:r>
              <a:rPr lang="en-US" sz="3200" dirty="0"/>
              <a:t>Highest IMDB score Director is Steven Spielberg.</a:t>
            </a:r>
          </a:p>
          <a:p>
            <a:pPr marL="285750" indent="-285750">
              <a:buFont typeface="Arial" panose="020B0604020202020204" pitchFamily="34" charset="0"/>
              <a:buChar char="•"/>
            </a:pPr>
            <a:r>
              <a:rPr lang="en-US" sz="3200" dirty="0"/>
              <a:t>Most Popular genre is Drama.</a:t>
            </a:r>
          </a:p>
          <a:p>
            <a:pPr marL="285750" indent="-285750">
              <a:buFont typeface="Arial" panose="020B0604020202020204" pitchFamily="34" charset="0"/>
              <a:buChar char="•"/>
            </a:pPr>
            <a:r>
              <a:rPr lang="en-US" sz="3200" dirty="0"/>
              <a:t>The Avengers is the movie with maximum profit margin.</a:t>
            </a:r>
          </a:p>
          <a:p>
            <a:pPr marL="285750" indent="-285750">
              <a:buFont typeface="Arial" panose="020B0604020202020204" pitchFamily="34" charset="0"/>
              <a:buChar char="•"/>
            </a:pPr>
            <a:r>
              <a:rPr lang="en-US" sz="3200" dirty="0"/>
              <a:t>Each decade the voters increased.</a:t>
            </a:r>
          </a:p>
          <a:p>
            <a:pPr marL="285750" indent="-285750">
              <a:buFont typeface="Arial" panose="020B0604020202020204" pitchFamily="34" charset="0"/>
              <a:buChar char="•"/>
            </a:pPr>
            <a:r>
              <a:rPr lang="en-US" sz="3200" dirty="0"/>
              <a:t>The critic and audience – favorite actor is Johnny Depp.</a:t>
            </a:r>
          </a:p>
        </p:txBody>
      </p:sp>
    </p:spTree>
    <p:extLst>
      <p:ext uri="{BB962C8B-B14F-4D97-AF65-F5344CB8AC3E}">
        <p14:creationId xmlns:p14="http://schemas.microsoft.com/office/powerpoint/2010/main" val="408294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2069867" y="3737"/>
            <a:ext cx="2317750"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Result: </a:t>
            </a:r>
          </a:p>
        </p:txBody>
      </p:sp>
      <p:sp>
        <p:nvSpPr>
          <p:cNvPr id="10" name="TextBox 9">
            <a:extLst>
              <a:ext uri="{FF2B5EF4-FFF2-40B4-BE49-F238E27FC236}">
                <a16:creationId xmlns:a16="http://schemas.microsoft.com/office/drawing/2014/main" id="{77E35496-FD41-E98E-FB05-0B0FC2F41681}"/>
              </a:ext>
            </a:extLst>
          </p:cNvPr>
          <p:cNvSpPr txBox="1"/>
          <p:nvPr/>
        </p:nvSpPr>
        <p:spPr>
          <a:xfrm>
            <a:off x="523783" y="1189608"/>
            <a:ext cx="11354539" cy="5632311"/>
          </a:xfrm>
          <a:prstGeom prst="rect">
            <a:avLst/>
          </a:prstGeom>
          <a:noFill/>
        </p:spPr>
        <p:txBody>
          <a:bodyPr wrap="square" rtlCol="0">
            <a:spAutoFit/>
          </a:bodyPr>
          <a:lstStyle/>
          <a:p>
            <a:pPr marL="285750" indent="-285750">
              <a:buFont typeface="Arial" panose="020B0604020202020204" pitchFamily="34" charset="0"/>
              <a:buChar char="•"/>
            </a:pPr>
            <a:r>
              <a:rPr lang="en-US" sz="4000" dirty="0"/>
              <a:t>Understanding of cleaning and modifying data is very important.</a:t>
            </a:r>
          </a:p>
          <a:p>
            <a:pPr marL="285750" indent="-285750">
              <a:buFont typeface="Arial" panose="020B0604020202020204" pitchFamily="34" charset="0"/>
              <a:buChar char="•"/>
            </a:pPr>
            <a:r>
              <a:rPr lang="en-US" sz="4000" dirty="0"/>
              <a:t>Removing unnecessary data i.e. columns, blank spaces or cells, etc. makes the data much more readable. </a:t>
            </a:r>
          </a:p>
          <a:p>
            <a:pPr marL="285750" indent="-285750">
              <a:buFont typeface="Arial" panose="020B0604020202020204" pitchFamily="34" charset="0"/>
              <a:buChar char="•"/>
            </a:pPr>
            <a:r>
              <a:rPr lang="en-US" sz="4000" dirty="0"/>
              <a:t>Outliers identification and removal changes the results of data analysis.</a:t>
            </a:r>
          </a:p>
          <a:p>
            <a:pPr marL="285750" indent="-285750">
              <a:buFont typeface="Arial" panose="020B0604020202020204" pitchFamily="34" charset="0"/>
              <a:buChar char="•"/>
            </a:pPr>
            <a:r>
              <a:rPr lang="en-US" sz="4000"/>
              <a:t>• Presenting data with charts and graphs makes it look way more interesting and clear.</a:t>
            </a:r>
            <a:endParaRPr lang="en-US" sz="4000" dirty="0"/>
          </a:p>
        </p:txBody>
      </p:sp>
    </p:spTree>
    <p:extLst>
      <p:ext uri="{BB962C8B-B14F-4D97-AF65-F5344CB8AC3E}">
        <p14:creationId xmlns:p14="http://schemas.microsoft.com/office/powerpoint/2010/main" val="177739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761470" y="3737"/>
            <a:ext cx="4934556"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Excel Sheet Link:</a:t>
            </a:r>
          </a:p>
        </p:txBody>
      </p:sp>
      <p:sp>
        <p:nvSpPr>
          <p:cNvPr id="10" name="TextBox 9">
            <a:extLst>
              <a:ext uri="{FF2B5EF4-FFF2-40B4-BE49-F238E27FC236}">
                <a16:creationId xmlns:a16="http://schemas.microsoft.com/office/drawing/2014/main" id="{77E35496-FD41-E98E-FB05-0B0FC2F41681}"/>
              </a:ext>
            </a:extLst>
          </p:cNvPr>
          <p:cNvSpPr txBox="1"/>
          <p:nvPr/>
        </p:nvSpPr>
        <p:spPr>
          <a:xfrm>
            <a:off x="523783" y="1189608"/>
            <a:ext cx="11354539" cy="1938992"/>
          </a:xfrm>
          <a:prstGeom prst="rect">
            <a:avLst/>
          </a:prstGeom>
          <a:noFill/>
        </p:spPr>
        <p:txBody>
          <a:bodyPr wrap="square" rtlCol="0">
            <a:spAutoFit/>
          </a:bodyPr>
          <a:lstStyle/>
          <a:p>
            <a:r>
              <a:rPr lang="en-US" sz="4000" dirty="0"/>
              <a:t>https://docs.google.com/spreadsheets/d/15a_AdU8s-e0xRqWPf2j2gaqhQqqXxDJo/edit?usp=drive_link&amp;ouid=116128795062416707309&amp;rtpof=true&amp;sd=true</a:t>
            </a:r>
          </a:p>
        </p:txBody>
      </p:sp>
      <p:sp>
        <p:nvSpPr>
          <p:cNvPr id="7" name="TextBox 6">
            <a:extLst>
              <a:ext uri="{FF2B5EF4-FFF2-40B4-BE49-F238E27FC236}">
                <a16:creationId xmlns:a16="http://schemas.microsoft.com/office/drawing/2014/main" id="{3C10E437-6ADA-4C39-1E0D-EF74DD337751}"/>
              </a:ext>
            </a:extLst>
          </p:cNvPr>
          <p:cNvSpPr txBox="1"/>
          <p:nvPr/>
        </p:nvSpPr>
        <p:spPr>
          <a:xfrm>
            <a:off x="145978" y="3391141"/>
            <a:ext cx="7977090" cy="923330"/>
          </a:xfrm>
          <a:prstGeom prst="rect">
            <a:avLst/>
          </a:prstGeom>
          <a:noFill/>
        </p:spPr>
        <p:txBody>
          <a:bodyPr wrap="square">
            <a:spAutoFit/>
          </a:bodyPr>
          <a:lstStyle/>
          <a:p>
            <a:pPr algn="ctr"/>
            <a:r>
              <a:rPr lang="en-US" sz="5400" b="1" dirty="0">
                <a:ln w="0"/>
                <a:effectLst>
                  <a:outerShdw blurRad="38100" dist="19050" dir="2700000" algn="tl" rotWithShape="0">
                    <a:schemeClr val="dk1">
                      <a:alpha val="40000"/>
                    </a:schemeClr>
                  </a:outerShdw>
                </a:effectLst>
              </a:rPr>
              <a:t>Video Presentation Link:</a:t>
            </a:r>
          </a:p>
        </p:txBody>
      </p:sp>
      <p:sp>
        <p:nvSpPr>
          <p:cNvPr id="12" name="TextBox 11">
            <a:extLst>
              <a:ext uri="{FF2B5EF4-FFF2-40B4-BE49-F238E27FC236}">
                <a16:creationId xmlns:a16="http://schemas.microsoft.com/office/drawing/2014/main" id="{FF58A5F2-3583-17C4-1E02-C422CEB283E4}"/>
              </a:ext>
            </a:extLst>
          </p:cNvPr>
          <p:cNvSpPr txBox="1"/>
          <p:nvPr/>
        </p:nvSpPr>
        <p:spPr>
          <a:xfrm>
            <a:off x="443883" y="4377077"/>
            <a:ext cx="11594237" cy="1323439"/>
          </a:xfrm>
          <a:prstGeom prst="rect">
            <a:avLst/>
          </a:prstGeom>
          <a:noFill/>
        </p:spPr>
        <p:txBody>
          <a:bodyPr wrap="square">
            <a:spAutoFit/>
          </a:bodyPr>
          <a:lstStyle/>
          <a:p>
            <a:r>
              <a:rPr lang="en-US" sz="4000" dirty="0"/>
              <a:t>https://drive.google.com/file/d/1usBixZ1ah4N-E0Fek1C3vtj1ywHEx47N/view?usp=sharing</a:t>
            </a:r>
          </a:p>
        </p:txBody>
      </p:sp>
    </p:spTree>
    <p:extLst>
      <p:ext uri="{BB962C8B-B14F-4D97-AF65-F5344CB8AC3E}">
        <p14:creationId xmlns:p14="http://schemas.microsoft.com/office/powerpoint/2010/main" val="126080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300663" y="3737"/>
            <a:ext cx="5856155"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Project Description:</a:t>
            </a:r>
          </a:p>
        </p:txBody>
      </p:sp>
      <p:sp>
        <p:nvSpPr>
          <p:cNvPr id="10" name="TextBox 9">
            <a:extLst>
              <a:ext uri="{FF2B5EF4-FFF2-40B4-BE49-F238E27FC236}">
                <a16:creationId xmlns:a16="http://schemas.microsoft.com/office/drawing/2014/main" id="{77E35496-FD41-E98E-FB05-0B0FC2F41681}"/>
              </a:ext>
            </a:extLst>
          </p:cNvPr>
          <p:cNvSpPr txBox="1"/>
          <p:nvPr/>
        </p:nvSpPr>
        <p:spPr>
          <a:xfrm>
            <a:off x="523783" y="1189608"/>
            <a:ext cx="11354539" cy="5016758"/>
          </a:xfrm>
          <a:prstGeom prst="rect">
            <a:avLst/>
          </a:prstGeom>
          <a:noFill/>
        </p:spPr>
        <p:txBody>
          <a:bodyPr wrap="square" rtlCol="0">
            <a:spAutoFit/>
          </a:bodyPr>
          <a:lstStyle/>
          <a:p>
            <a:pPr marL="285750" indent="-285750">
              <a:buFont typeface="Arial" panose="020B0604020202020204" pitchFamily="34" charset="0"/>
              <a:buChar char="•"/>
            </a:pPr>
            <a:r>
              <a:rPr lang="en-US" sz="4000" dirty="0"/>
              <a:t>Provided with dataset having various columns of different IMDB Movies. You are required to provide a detailed report for the data record mentioning the answers to the questions that follows.</a:t>
            </a:r>
          </a:p>
          <a:p>
            <a:pPr marL="285750" indent="-285750">
              <a:buFont typeface="Arial" panose="020B0604020202020204" pitchFamily="34" charset="0"/>
              <a:buChar char="•"/>
            </a:pPr>
            <a:r>
              <a:rPr lang="en-US" sz="4000" dirty="0"/>
              <a:t>Clean the data as necessary, and use your Data Analysis skills to explore the data set and derive insights.</a:t>
            </a:r>
          </a:p>
          <a:p>
            <a:pPr marL="285750" indent="-285750">
              <a:buFont typeface="Arial" panose="020B0604020202020204" pitchFamily="34" charset="0"/>
              <a:buChar char="•"/>
            </a:pPr>
            <a:r>
              <a:rPr lang="en-US" sz="4000" dirty="0"/>
              <a:t>Five 'Whys' approach.</a:t>
            </a:r>
          </a:p>
        </p:txBody>
      </p:sp>
    </p:spTree>
    <p:extLst>
      <p:ext uri="{BB962C8B-B14F-4D97-AF65-F5344CB8AC3E}">
        <p14:creationId xmlns:p14="http://schemas.microsoft.com/office/powerpoint/2010/main" val="36605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562322" y="106958"/>
            <a:ext cx="3152979"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Approach:</a:t>
            </a:r>
          </a:p>
        </p:txBody>
      </p:sp>
      <p:sp>
        <p:nvSpPr>
          <p:cNvPr id="10" name="TextBox 9">
            <a:extLst>
              <a:ext uri="{FF2B5EF4-FFF2-40B4-BE49-F238E27FC236}">
                <a16:creationId xmlns:a16="http://schemas.microsoft.com/office/drawing/2014/main" id="{77E35496-FD41-E98E-FB05-0B0FC2F41681}"/>
              </a:ext>
            </a:extLst>
          </p:cNvPr>
          <p:cNvSpPr txBox="1"/>
          <p:nvPr/>
        </p:nvSpPr>
        <p:spPr>
          <a:xfrm>
            <a:off x="523783" y="1189608"/>
            <a:ext cx="11354539" cy="5632311"/>
          </a:xfrm>
          <a:prstGeom prst="rect">
            <a:avLst/>
          </a:prstGeom>
          <a:noFill/>
        </p:spPr>
        <p:txBody>
          <a:bodyPr wrap="square" rtlCol="0">
            <a:spAutoFit/>
          </a:bodyPr>
          <a:lstStyle/>
          <a:p>
            <a:pPr marL="285750" indent="-285750">
              <a:buFont typeface="Arial" panose="020B0604020202020204" pitchFamily="34" charset="0"/>
              <a:buChar char="•"/>
            </a:pPr>
            <a:r>
              <a:rPr lang="en-US" sz="3600" dirty="0"/>
              <a:t>Five 'Whys' approach.</a:t>
            </a:r>
          </a:p>
          <a:p>
            <a:pPr marL="285750" indent="-285750">
              <a:buFont typeface="Arial" panose="020B0604020202020204" pitchFamily="34" charset="0"/>
              <a:buChar char="•"/>
            </a:pPr>
            <a:r>
              <a:rPr lang="en-US" sz="3600" dirty="0"/>
              <a:t>Cleaning data (Dropping columns, removing null values, etc.)</a:t>
            </a:r>
          </a:p>
          <a:p>
            <a:pPr marL="285750" indent="-285750">
              <a:buFont typeface="Arial" panose="020B0604020202020204" pitchFamily="34" charset="0"/>
              <a:buChar char="•"/>
            </a:pPr>
            <a:r>
              <a:rPr lang="en-US" sz="3600" dirty="0"/>
              <a:t>Created the Database and Tables: Created a database and then the tables using the structure and links provided. </a:t>
            </a:r>
          </a:p>
          <a:p>
            <a:pPr marL="285750" indent="-285750">
              <a:buFont typeface="Arial" panose="020B0604020202020204" pitchFamily="34" charset="0"/>
              <a:buChar char="•"/>
            </a:pPr>
            <a:r>
              <a:rPr lang="en-US" sz="3600" dirty="0"/>
              <a:t>Perform Analysis: Joined the data bits and structured the tables to derive business insights, used pivot tables, fetched the required results and hence, created useful insights for the company to take calculated and planned decisions</a:t>
            </a:r>
          </a:p>
        </p:txBody>
      </p:sp>
    </p:spTree>
    <p:extLst>
      <p:ext uri="{BB962C8B-B14F-4D97-AF65-F5344CB8AC3E}">
        <p14:creationId xmlns:p14="http://schemas.microsoft.com/office/powerpoint/2010/main" val="57784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724309" y="3737"/>
            <a:ext cx="5008872"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Tech-Stack Used:</a:t>
            </a:r>
          </a:p>
        </p:txBody>
      </p:sp>
      <p:sp>
        <p:nvSpPr>
          <p:cNvPr id="10" name="TextBox 9">
            <a:extLst>
              <a:ext uri="{FF2B5EF4-FFF2-40B4-BE49-F238E27FC236}">
                <a16:creationId xmlns:a16="http://schemas.microsoft.com/office/drawing/2014/main" id="{77E35496-FD41-E98E-FB05-0B0FC2F41681}"/>
              </a:ext>
            </a:extLst>
          </p:cNvPr>
          <p:cNvSpPr txBox="1"/>
          <p:nvPr/>
        </p:nvSpPr>
        <p:spPr>
          <a:xfrm>
            <a:off x="523783" y="1189608"/>
            <a:ext cx="11354539" cy="4401205"/>
          </a:xfrm>
          <a:prstGeom prst="rect">
            <a:avLst/>
          </a:prstGeom>
          <a:noFill/>
        </p:spPr>
        <p:txBody>
          <a:bodyPr wrap="square" rtlCol="0">
            <a:spAutoFit/>
          </a:bodyPr>
          <a:lstStyle/>
          <a:p>
            <a:pPr marL="285750" indent="-285750">
              <a:buFont typeface="Arial" panose="020B0604020202020204" pitchFamily="34" charset="0"/>
              <a:buChar char="•"/>
            </a:pPr>
            <a:r>
              <a:rPr lang="en-US" sz="4000" dirty="0"/>
              <a:t>Software And The Version Used While Making The Project :</a:t>
            </a:r>
          </a:p>
          <a:p>
            <a:endParaRPr lang="en-US" sz="4000" dirty="0"/>
          </a:p>
          <a:p>
            <a:r>
              <a:rPr lang="en-US" sz="4000" dirty="0"/>
              <a:t> 1. MS Office Excel (For working, </a:t>
            </a:r>
            <a:r>
              <a:rPr lang="en-US" sz="4000" dirty="0" err="1"/>
              <a:t>analysing</a:t>
            </a:r>
            <a:r>
              <a:rPr lang="en-US" sz="4000" dirty="0"/>
              <a:t> and reporting insights) </a:t>
            </a:r>
          </a:p>
          <a:p>
            <a:r>
              <a:rPr lang="en-US" sz="4000" dirty="0"/>
              <a:t>2. Microsoft Power Point (For presenting the detailed analysis</a:t>
            </a:r>
          </a:p>
        </p:txBody>
      </p:sp>
    </p:spTree>
    <p:extLst>
      <p:ext uri="{BB962C8B-B14F-4D97-AF65-F5344CB8AC3E}">
        <p14:creationId xmlns:p14="http://schemas.microsoft.com/office/powerpoint/2010/main" val="306336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17213" y="1191556"/>
            <a:ext cx="12041698" cy="4339650"/>
          </a:xfrm>
          <a:prstGeom prst="rect">
            <a:avLst/>
          </a:prstGeom>
          <a:noFill/>
        </p:spPr>
        <p:txBody>
          <a:bodyPr wrap="square" lIns="91440" tIns="45720" rIns="91440" bIns="45720">
            <a:spAutoFit/>
          </a:bodyPr>
          <a:lstStyle/>
          <a:p>
            <a:pPr algn="ctr"/>
            <a:r>
              <a:rPr lang="en-US" sz="13800" b="1" i="0" dirty="0">
                <a:solidFill>
                  <a:srgbClr val="3C4858"/>
                </a:solidFill>
                <a:effectLst/>
                <a:latin typeface="Manrope"/>
              </a:rPr>
              <a:t>Data Analytics Tasks-&gt;</a:t>
            </a:r>
            <a:endParaRPr lang="en-US" sz="13800" b="1" dirty="0">
              <a:ln w="0"/>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77E35496-FD41-E98E-FB05-0B0FC2F41681}"/>
              </a:ext>
            </a:extLst>
          </p:cNvPr>
          <p:cNvSpPr txBox="1"/>
          <p:nvPr/>
        </p:nvSpPr>
        <p:spPr>
          <a:xfrm>
            <a:off x="511097" y="288592"/>
            <a:ext cx="11354539" cy="1323439"/>
          </a:xfrm>
          <a:prstGeom prst="rect">
            <a:avLst/>
          </a:prstGeom>
          <a:noFill/>
        </p:spPr>
        <p:txBody>
          <a:bodyPr wrap="square" rtlCol="0">
            <a:spAutoFit/>
          </a:bodyPr>
          <a:lstStyle/>
          <a:p>
            <a:pPr marL="285750" indent="-285750">
              <a:buFont typeface="Arial" panose="020B0604020202020204" pitchFamily="34" charset="0"/>
              <a:buChar char="•"/>
            </a:pPr>
            <a:endParaRPr lang="en-US" sz="4000"/>
          </a:p>
          <a:p>
            <a:pPr marL="285750" indent="-285750">
              <a:buFont typeface="Arial" panose="020B0604020202020204" pitchFamily="34" charset="0"/>
              <a:buChar char="•"/>
            </a:pPr>
            <a:endParaRPr lang="en-US" sz="4000" dirty="0"/>
          </a:p>
        </p:txBody>
      </p:sp>
    </p:spTree>
    <p:extLst>
      <p:ext uri="{BB962C8B-B14F-4D97-AF65-F5344CB8AC3E}">
        <p14:creationId xmlns:p14="http://schemas.microsoft.com/office/powerpoint/2010/main" val="313263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1007574" y="3737"/>
            <a:ext cx="8472640"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       A. Movie Genre Analysis:</a:t>
            </a:r>
          </a:p>
        </p:txBody>
      </p:sp>
      <p:sp>
        <p:nvSpPr>
          <p:cNvPr id="10" name="TextBox 9">
            <a:extLst>
              <a:ext uri="{FF2B5EF4-FFF2-40B4-BE49-F238E27FC236}">
                <a16:creationId xmlns:a16="http://schemas.microsoft.com/office/drawing/2014/main" id="{5A76FB7C-BBCA-C056-688B-12F7DADFC4E8}"/>
              </a:ext>
            </a:extLst>
          </p:cNvPr>
          <p:cNvSpPr txBox="1"/>
          <p:nvPr/>
        </p:nvSpPr>
        <p:spPr>
          <a:xfrm>
            <a:off x="216740" y="6098352"/>
            <a:ext cx="6721834" cy="584775"/>
          </a:xfrm>
          <a:prstGeom prst="rect">
            <a:avLst/>
          </a:prstGeom>
          <a:noFill/>
        </p:spPr>
        <p:txBody>
          <a:bodyPr wrap="square" rtlCol="0">
            <a:spAutoFit/>
          </a:bodyPr>
          <a:lstStyle/>
          <a:p>
            <a:r>
              <a:rPr lang="en-US" sz="3200" b="1" dirty="0"/>
              <a:t>‘Drama’ is the most common genre.</a:t>
            </a:r>
          </a:p>
        </p:txBody>
      </p:sp>
      <p:pic>
        <p:nvPicPr>
          <p:cNvPr id="13" name="Picture 12">
            <a:extLst>
              <a:ext uri="{FF2B5EF4-FFF2-40B4-BE49-F238E27FC236}">
                <a16:creationId xmlns:a16="http://schemas.microsoft.com/office/drawing/2014/main" id="{084497D6-18F5-D6C9-919C-580970DF96E1}"/>
              </a:ext>
            </a:extLst>
          </p:cNvPr>
          <p:cNvPicPr>
            <a:picLocks noChangeAspect="1"/>
          </p:cNvPicPr>
          <p:nvPr/>
        </p:nvPicPr>
        <p:blipFill>
          <a:blip r:embed="rId4"/>
          <a:stretch>
            <a:fillRect/>
          </a:stretch>
        </p:blipFill>
        <p:spPr>
          <a:xfrm>
            <a:off x="216740" y="1542910"/>
            <a:ext cx="7631120" cy="1615580"/>
          </a:xfrm>
          <a:prstGeom prst="rect">
            <a:avLst/>
          </a:prstGeom>
        </p:spPr>
      </p:pic>
      <p:sp>
        <p:nvSpPr>
          <p:cNvPr id="14" name="TextBox 13">
            <a:extLst>
              <a:ext uri="{FF2B5EF4-FFF2-40B4-BE49-F238E27FC236}">
                <a16:creationId xmlns:a16="http://schemas.microsoft.com/office/drawing/2014/main" id="{6B271D76-D718-9FA4-3FFF-41DA3F55266C}"/>
              </a:ext>
            </a:extLst>
          </p:cNvPr>
          <p:cNvSpPr txBox="1"/>
          <p:nvPr/>
        </p:nvSpPr>
        <p:spPr>
          <a:xfrm>
            <a:off x="2268240" y="1198622"/>
            <a:ext cx="2894121" cy="369332"/>
          </a:xfrm>
          <a:prstGeom prst="rect">
            <a:avLst/>
          </a:prstGeom>
          <a:noFill/>
        </p:spPr>
        <p:txBody>
          <a:bodyPr wrap="square" rtlCol="0">
            <a:spAutoFit/>
          </a:bodyPr>
          <a:lstStyle/>
          <a:p>
            <a:r>
              <a:rPr lang="en-US" b="1" i="0" u="sng" dirty="0">
                <a:effectLst/>
                <a:latin typeface="Franklin Gothic Medium" panose="020B0603020102020204" pitchFamily="34" charset="0"/>
              </a:rPr>
              <a:t> Descriptive Statistics</a:t>
            </a:r>
            <a:endParaRPr lang="en-US" b="1" u="sng" dirty="0">
              <a:latin typeface="Franklin Gothic Medium" panose="020B0603020102020204" pitchFamily="34" charset="0"/>
            </a:endParaRPr>
          </a:p>
        </p:txBody>
      </p:sp>
      <p:pic>
        <p:nvPicPr>
          <p:cNvPr id="16" name="Picture 15">
            <a:extLst>
              <a:ext uri="{FF2B5EF4-FFF2-40B4-BE49-F238E27FC236}">
                <a16:creationId xmlns:a16="http://schemas.microsoft.com/office/drawing/2014/main" id="{9F344ED9-176E-84EA-ADC2-31CBFDB8D9BA}"/>
              </a:ext>
            </a:extLst>
          </p:cNvPr>
          <p:cNvPicPr>
            <a:picLocks noChangeAspect="1"/>
          </p:cNvPicPr>
          <p:nvPr/>
        </p:nvPicPr>
        <p:blipFill rotWithShape="1">
          <a:blip r:embed="rId5"/>
          <a:srcRect t="3605" b="1983"/>
          <a:stretch/>
        </p:blipFill>
        <p:spPr>
          <a:xfrm>
            <a:off x="1385643" y="3705259"/>
            <a:ext cx="10545945" cy="2387600"/>
          </a:xfrm>
          <a:prstGeom prst="rect">
            <a:avLst/>
          </a:prstGeom>
        </p:spPr>
      </p:pic>
      <p:sp>
        <p:nvSpPr>
          <p:cNvPr id="17" name="TextBox 16">
            <a:extLst>
              <a:ext uri="{FF2B5EF4-FFF2-40B4-BE49-F238E27FC236}">
                <a16:creationId xmlns:a16="http://schemas.microsoft.com/office/drawing/2014/main" id="{0DCC08D1-51D5-DCCA-6259-FD14364040B5}"/>
              </a:ext>
            </a:extLst>
          </p:cNvPr>
          <p:cNvSpPr txBox="1"/>
          <p:nvPr/>
        </p:nvSpPr>
        <p:spPr>
          <a:xfrm>
            <a:off x="4879754" y="3311882"/>
            <a:ext cx="2894121" cy="369332"/>
          </a:xfrm>
          <a:prstGeom prst="rect">
            <a:avLst/>
          </a:prstGeom>
          <a:noFill/>
        </p:spPr>
        <p:txBody>
          <a:bodyPr wrap="square" rtlCol="0">
            <a:spAutoFit/>
          </a:bodyPr>
          <a:lstStyle/>
          <a:p>
            <a:r>
              <a:rPr lang="en-US" b="1" i="0" u="sng" dirty="0">
                <a:effectLst/>
                <a:latin typeface="Franklin Gothic Medium" panose="020B0603020102020204" pitchFamily="34" charset="0"/>
              </a:rPr>
              <a:t> Graphical Representation</a:t>
            </a:r>
            <a:endParaRPr lang="en-US" b="1" u="sng" dirty="0">
              <a:latin typeface="Franklin Gothic Medium" panose="020B0603020102020204" pitchFamily="34" charset="0"/>
            </a:endParaRPr>
          </a:p>
        </p:txBody>
      </p:sp>
    </p:spTree>
    <p:extLst>
      <p:ext uri="{BB962C8B-B14F-4D97-AF65-F5344CB8AC3E}">
        <p14:creationId xmlns:p14="http://schemas.microsoft.com/office/powerpoint/2010/main" val="174069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368683" y="76491"/>
            <a:ext cx="8117095"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B. Movie Duration Analysis:</a:t>
            </a:r>
          </a:p>
        </p:txBody>
      </p:sp>
      <p:sp>
        <p:nvSpPr>
          <p:cNvPr id="10" name="TextBox 9">
            <a:extLst>
              <a:ext uri="{FF2B5EF4-FFF2-40B4-BE49-F238E27FC236}">
                <a16:creationId xmlns:a16="http://schemas.microsoft.com/office/drawing/2014/main" id="{5A76FB7C-BBCA-C056-688B-12F7DADFC4E8}"/>
              </a:ext>
            </a:extLst>
          </p:cNvPr>
          <p:cNvSpPr txBox="1"/>
          <p:nvPr/>
        </p:nvSpPr>
        <p:spPr>
          <a:xfrm>
            <a:off x="368683" y="6104968"/>
            <a:ext cx="11098525" cy="461665"/>
          </a:xfrm>
          <a:prstGeom prst="rect">
            <a:avLst/>
          </a:prstGeom>
          <a:noFill/>
        </p:spPr>
        <p:txBody>
          <a:bodyPr wrap="square" rtlCol="0">
            <a:spAutoFit/>
          </a:bodyPr>
          <a:lstStyle/>
          <a:p>
            <a:r>
              <a:rPr lang="en-US" sz="2400" b="1" dirty="0"/>
              <a:t>Movie having time duration between 60-119 minutes are having highest imdb score.</a:t>
            </a:r>
          </a:p>
        </p:txBody>
      </p:sp>
      <p:pic>
        <p:nvPicPr>
          <p:cNvPr id="7" name="Picture 6">
            <a:extLst>
              <a:ext uri="{FF2B5EF4-FFF2-40B4-BE49-F238E27FC236}">
                <a16:creationId xmlns:a16="http://schemas.microsoft.com/office/drawing/2014/main" id="{837F342C-3604-A73B-00C5-8DD7687C575C}"/>
              </a:ext>
            </a:extLst>
          </p:cNvPr>
          <p:cNvPicPr>
            <a:picLocks noChangeAspect="1"/>
          </p:cNvPicPr>
          <p:nvPr/>
        </p:nvPicPr>
        <p:blipFill rotWithShape="1">
          <a:blip r:embed="rId4"/>
          <a:srcRect r="498"/>
          <a:stretch/>
        </p:blipFill>
        <p:spPr>
          <a:xfrm>
            <a:off x="137863" y="1349062"/>
            <a:ext cx="8189391" cy="1082134"/>
          </a:xfrm>
          <a:prstGeom prst="rect">
            <a:avLst/>
          </a:prstGeom>
        </p:spPr>
      </p:pic>
      <p:sp>
        <p:nvSpPr>
          <p:cNvPr id="14" name="TextBox 13">
            <a:extLst>
              <a:ext uri="{FF2B5EF4-FFF2-40B4-BE49-F238E27FC236}">
                <a16:creationId xmlns:a16="http://schemas.microsoft.com/office/drawing/2014/main" id="{820FFDB2-CC30-1C67-0662-57FF03DF63B8}"/>
              </a:ext>
            </a:extLst>
          </p:cNvPr>
          <p:cNvSpPr txBox="1"/>
          <p:nvPr/>
        </p:nvSpPr>
        <p:spPr>
          <a:xfrm>
            <a:off x="2268240" y="1021081"/>
            <a:ext cx="2894121" cy="369332"/>
          </a:xfrm>
          <a:prstGeom prst="rect">
            <a:avLst/>
          </a:prstGeom>
          <a:noFill/>
        </p:spPr>
        <p:txBody>
          <a:bodyPr wrap="square" rtlCol="0">
            <a:spAutoFit/>
          </a:bodyPr>
          <a:lstStyle/>
          <a:p>
            <a:r>
              <a:rPr lang="en-US" b="1" i="0" u="sng" dirty="0">
                <a:effectLst/>
                <a:latin typeface="Franklin Gothic Medium" panose="020B0603020102020204" pitchFamily="34" charset="0"/>
              </a:rPr>
              <a:t> Descriptive Statistics</a:t>
            </a:r>
            <a:endParaRPr lang="en-US" b="1" u="sng" dirty="0">
              <a:latin typeface="Franklin Gothic Medium" panose="020B0603020102020204" pitchFamily="34" charset="0"/>
            </a:endParaRPr>
          </a:p>
        </p:txBody>
      </p:sp>
      <p:sp>
        <p:nvSpPr>
          <p:cNvPr id="15" name="TextBox 14">
            <a:extLst>
              <a:ext uri="{FF2B5EF4-FFF2-40B4-BE49-F238E27FC236}">
                <a16:creationId xmlns:a16="http://schemas.microsoft.com/office/drawing/2014/main" id="{8DEE64CF-5166-7BCE-3915-0F03B561C7D8}"/>
              </a:ext>
            </a:extLst>
          </p:cNvPr>
          <p:cNvSpPr txBox="1"/>
          <p:nvPr/>
        </p:nvSpPr>
        <p:spPr>
          <a:xfrm>
            <a:off x="6369723" y="2967335"/>
            <a:ext cx="2894121" cy="369332"/>
          </a:xfrm>
          <a:prstGeom prst="rect">
            <a:avLst/>
          </a:prstGeom>
          <a:noFill/>
        </p:spPr>
        <p:txBody>
          <a:bodyPr wrap="square" rtlCol="0">
            <a:spAutoFit/>
          </a:bodyPr>
          <a:lstStyle/>
          <a:p>
            <a:r>
              <a:rPr lang="en-US" b="1" i="0" u="sng" dirty="0">
                <a:effectLst/>
                <a:latin typeface="Franklin Gothic Medium" panose="020B0603020102020204" pitchFamily="34" charset="0"/>
              </a:rPr>
              <a:t>Scattered Plot</a:t>
            </a:r>
            <a:endParaRPr lang="en-US" b="1" u="sng" dirty="0">
              <a:latin typeface="Franklin Gothic Medium" panose="020B0603020102020204" pitchFamily="34" charset="0"/>
            </a:endParaRPr>
          </a:p>
        </p:txBody>
      </p:sp>
      <p:pic>
        <p:nvPicPr>
          <p:cNvPr id="17" name="Picture 16">
            <a:extLst>
              <a:ext uri="{FF2B5EF4-FFF2-40B4-BE49-F238E27FC236}">
                <a16:creationId xmlns:a16="http://schemas.microsoft.com/office/drawing/2014/main" id="{B2D13F42-EBF6-EF63-A9D3-F00CBCA79E48}"/>
              </a:ext>
            </a:extLst>
          </p:cNvPr>
          <p:cNvPicPr>
            <a:picLocks noChangeAspect="1"/>
          </p:cNvPicPr>
          <p:nvPr/>
        </p:nvPicPr>
        <p:blipFill rotWithShape="1">
          <a:blip r:embed="rId5"/>
          <a:srcRect l="1" r="1164"/>
          <a:stretch/>
        </p:blipFill>
        <p:spPr>
          <a:xfrm>
            <a:off x="2157543" y="3336667"/>
            <a:ext cx="9248152" cy="2420335"/>
          </a:xfrm>
          <a:prstGeom prst="rect">
            <a:avLst/>
          </a:prstGeom>
        </p:spPr>
      </p:pic>
    </p:spTree>
    <p:extLst>
      <p:ext uri="{BB962C8B-B14F-4D97-AF65-F5344CB8AC3E}">
        <p14:creationId xmlns:p14="http://schemas.microsoft.com/office/powerpoint/2010/main" val="235785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474832" y="3737"/>
            <a:ext cx="7407156"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       C. Language Analysis:</a:t>
            </a:r>
          </a:p>
        </p:txBody>
      </p:sp>
      <p:sp>
        <p:nvSpPr>
          <p:cNvPr id="10" name="TextBox 9">
            <a:extLst>
              <a:ext uri="{FF2B5EF4-FFF2-40B4-BE49-F238E27FC236}">
                <a16:creationId xmlns:a16="http://schemas.microsoft.com/office/drawing/2014/main" id="{5A76FB7C-BBCA-C056-688B-12F7DADFC4E8}"/>
              </a:ext>
            </a:extLst>
          </p:cNvPr>
          <p:cNvSpPr txBox="1"/>
          <p:nvPr/>
        </p:nvSpPr>
        <p:spPr>
          <a:xfrm>
            <a:off x="516426" y="6155903"/>
            <a:ext cx="9829019" cy="584775"/>
          </a:xfrm>
          <a:prstGeom prst="rect">
            <a:avLst/>
          </a:prstGeom>
          <a:noFill/>
        </p:spPr>
        <p:txBody>
          <a:bodyPr wrap="square" rtlCol="0">
            <a:spAutoFit/>
          </a:bodyPr>
          <a:lstStyle/>
          <a:p>
            <a:r>
              <a:rPr lang="en-US" sz="3200" b="1" dirty="0"/>
              <a:t>‘English’ is the language having highest imdb score.</a:t>
            </a:r>
          </a:p>
        </p:txBody>
      </p:sp>
      <p:pic>
        <p:nvPicPr>
          <p:cNvPr id="13" name="Picture 12">
            <a:extLst>
              <a:ext uri="{FF2B5EF4-FFF2-40B4-BE49-F238E27FC236}">
                <a16:creationId xmlns:a16="http://schemas.microsoft.com/office/drawing/2014/main" id="{2CE58F21-CE35-14A2-23CA-5252DA651F14}"/>
              </a:ext>
            </a:extLst>
          </p:cNvPr>
          <p:cNvPicPr>
            <a:picLocks noChangeAspect="1"/>
          </p:cNvPicPr>
          <p:nvPr/>
        </p:nvPicPr>
        <p:blipFill>
          <a:blip r:embed="rId4"/>
          <a:stretch>
            <a:fillRect/>
          </a:stretch>
        </p:blipFill>
        <p:spPr>
          <a:xfrm>
            <a:off x="119267" y="1327554"/>
            <a:ext cx="7376799" cy="1646063"/>
          </a:xfrm>
          <a:prstGeom prst="rect">
            <a:avLst/>
          </a:prstGeom>
        </p:spPr>
      </p:pic>
      <p:pic>
        <p:nvPicPr>
          <p:cNvPr id="15" name="Picture 14">
            <a:extLst>
              <a:ext uri="{FF2B5EF4-FFF2-40B4-BE49-F238E27FC236}">
                <a16:creationId xmlns:a16="http://schemas.microsoft.com/office/drawing/2014/main" id="{B424E111-6D6A-85B4-414B-76F349F8A699}"/>
              </a:ext>
            </a:extLst>
          </p:cNvPr>
          <p:cNvPicPr>
            <a:picLocks noChangeAspect="1"/>
          </p:cNvPicPr>
          <p:nvPr/>
        </p:nvPicPr>
        <p:blipFill>
          <a:blip r:embed="rId5"/>
          <a:stretch>
            <a:fillRect/>
          </a:stretch>
        </p:blipFill>
        <p:spPr>
          <a:xfrm>
            <a:off x="2577493" y="3429001"/>
            <a:ext cx="8741536" cy="2726902"/>
          </a:xfrm>
          <a:prstGeom prst="rect">
            <a:avLst/>
          </a:prstGeom>
        </p:spPr>
      </p:pic>
      <p:sp>
        <p:nvSpPr>
          <p:cNvPr id="16" name="TextBox 15">
            <a:extLst>
              <a:ext uri="{FF2B5EF4-FFF2-40B4-BE49-F238E27FC236}">
                <a16:creationId xmlns:a16="http://schemas.microsoft.com/office/drawing/2014/main" id="{B3F1B8CD-BDEB-B699-520E-CC350726D2BE}"/>
              </a:ext>
            </a:extLst>
          </p:cNvPr>
          <p:cNvSpPr txBox="1"/>
          <p:nvPr/>
        </p:nvSpPr>
        <p:spPr>
          <a:xfrm>
            <a:off x="2175875" y="1005713"/>
            <a:ext cx="2894121" cy="369332"/>
          </a:xfrm>
          <a:prstGeom prst="rect">
            <a:avLst/>
          </a:prstGeom>
          <a:noFill/>
        </p:spPr>
        <p:txBody>
          <a:bodyPr wrap="square" rtlCol="0">
            <a:spAutoFit/>
          </a:bodyPr>
          <a:lstStyle/>
          <a:p>
            <a:r>
              <a:rPr lang="en-US" b="1" i="0" u="sng" dirty="0">
                <a:effectLst/>
                <a:latin typeface="Franklin Gothic Medium" panose="020B0603020102020204" pitchFamily="34" charset="0"/>
              </a:rPr>
              <a:t> Descriptive Statistics</a:t>
            </a:r>
            <a:endParaRPr lang="en-US" b="1" u="sng" dirty="0">
              <a:latin typeface="Franklin Gothic Medium" panose="020B0603020102020204" pitchFamily="34" charset="0"/>
            </a:endParaRPr>
          </a:p>
        </p:txBody>
      </p:sp>
      <p:sp>
        <p:nvSpPr>
          <p:cNvPr id="17" name="TextBox 16">
            <a:extLst>
              <a:ext uri="{FF2B5EF4-FFF2-40B4-BE49-F238E27FC236}">
                <a16:creationId xmlns:a16="http://schemas.microsoft.com/office/drawing/2014/main" id="{20C27FF3-D04B-E558-DD56-ABAE5B5DE6FC}"/>
              </a:ext>
            </a:extLst>
          </p:cNvPr>
          <p:cNvSpPr txBox="1"/>
          <p:nvPr/>
        </p:nvSpPr>
        <p:spPr>
          <a:xfrm>
            <a:off x="4897510" y="3090267"/>
            <a:ext cx="3900261" cy="369332"/>
          </a:xfrm>
          <a:prstGeom prst="rect">
            <a:avLst/>
          </a:prstGeom>
          <a:noFill/>
        </p:spPr>
        <p:txBody>
          <a:bodyPr wrap="square" rtlCol="0">
            <a:spAutoFit/>
          </a:bodyPr>
          <a:lstStyle/>
          <a:p>
            <a:r>
              <a:rPr lang="en-US" b="1" i="0" u="sng" dirty="0">
                <a:effectLst/>
                <a:latin typeface="Franklin Gothic Medium" panose="020B0603020102020204" pitchFamily="34" charset="0"/>
              </a:rPr>
              <a:t> Graphical Representation</a:t>
            </a:r>
            <a:endParaRPr lang="en-US" b="1" u="sng" dirty="0">
              <a:latin typeface="Franklin Gothic Medium" panose="020B0603020102020204" pitchFamily="34" charset="0"/>
            </a:endParaRPr>
          </a:p>
        </p:txBody>
      </p:sp>
    </p:spTree>
    <p:extLst>
      <p:ext uri="{BB962C8B-B14F-4D97-AF65-F5344CB8AC3E}">
        <p14:creationId xmlns:p14="http://schemas.microsoft.com/office/powerpoint/2010/main" val="193239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C16D-41AD-9AF5-DD28-824E3FE6052A}"/>
              </a:ext>
            </a:extLst>
          </p:cNvPr>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a:extLst>
              <a:ext uri="{FF2B5EF4-FFF2-40B4-BE49-F238E27FC236}">
                <a16:creationId xmlns:a16="http://schemas.microsoft.com/office/drawing/2014/main" id="{891B8976-86B4-9FD8-FEEC-BDC99478EB7B}"/>
              </a:ext>
            </a:extLst>
          </p:cNvPr>
          <p:cNvSpPr>
            <a:spLocks noGrp="1"/>
          </p:cNvSpPr>
          <p:nvPr>
            <p:ph type="subTitle" idx="1"/>
          </p:nvPr>
        </p:nvSpPr>
        <p:spPr/>
        <p:txBody>
          <a:bodyPr/>
          <a:lstStyle/>
          <a:p>
            <a:endParaRPr lang="en-US"/>
          </a:p>
          <a:p>
            <a:endParaRPr lang="en-US" dirty="0"/>
          </a:p>
        </p:txBody>
      </p:sp>
      <p:pic>
        <p:nvPicPr>
          <p:cNvPr id="5" name="Picture 4">
            <a:extLst>
              <a:ext uri="{FF2B5EF4-FFF2-40B4-BE49-F238E27FC236}">
                <a16:creationId xmlns:a16="http://schemas.microsoft.com/office/drawing/2014/main" id="{E8AA2F29-BC00-BC44-422D-A7A5FC4A5835}"/>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72"/>
            <a:ext cx="12192000" cy="6858000"/>
          </a:xfrm>
          <a:prstGeom prst="rect">
            <a:avLst/>
          </a:prstGeom>
        </p:spPr>
      </p:pic>
      <p:sp>
        <p:nvSpPr>
          <p:cNvPr id="6" name="Rectangle 5">
            <a:extLst>
              <a:ext uri="{FF2B5EF4-FFF2-40B4-BE49-F238E27FC236}">
                <a16:creationId xmlns:a16="http://schemas.microsoft.com/office/drawing/2014/main" id="{2D2B47CD-FB5B-47A9-75F1-A5C6DD953E0E}"/>
              </a:ext>
            </a:extLst>
          </p:cNvPr>
          <p:cNvSpPr/>
          <p:nvPr/>
        </p:nvSpPr>
        <p:spPr>
          <a:xfrm>
            <a:off x="6003636" y="2967335"/>
            <a:ext cx="184731" cy="1754326"/>
          </a:xfrm>
          <a:prstGeom prst="rect">
            <a:avLst/>
          </a:prstGeom>
          <a:noFill/>
        </p:spPr>
        <p:txBody>
          <a:bodyPr wrap="none" lIns="91440" tIns="45720" rIns="91440" bIns="45720">
            <a:spAutoFit/>
          </a:bodyPr>
          <a:lstStyle/>
          <a:p>
            <a:pPr algn="ctr"/>
            <a:endParaRPr lang="en-US" sz="5400" b="0" cap="none" spc="0">
              <a:ln w="0"/>
              <a:solidFill>
                <a:schemeClr val="accent1"/>
              </a:solidFill>
              <a:effectLst>
                <a:outerShdw blurRad="38100" dist="25400" dir="5400000" algn="ctr" rotWithShape="0">
                  <a:srgbClr val="6E747A">
                    <a:alpha val="43000"/>
                  </a:srgbClr>
                </a:outerShdw>
              </a:effectLst>
            </a:endParaRP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2B031E91-A6E2-F3FC-F5BB-9A8FF7673FF7}"/>
              </a:ext>
            </a:extLst>
          </p:cNvPr>
          <p:cNvSpPr/>
          <p:nvPr/>
        </p:nvSpPr>
        <p:spPr>
          <a:xfrm>
            <a:off x="3622936" y="5648392"/>
            <a:ext cx="184731" cy="1938992"/>
          </a:xfrm>
          <a:prstGeom prst="rect">
            <a:avLst/>
          </a:prstGeom>
          <a:noFill/>
        </p:spPr>
        <p:txBody>
          <a:bodyPr wrap="none" lIns="91440" tIns="45720" rIns="91440" bIns="45720">
            <a:spAutoFit/>
          </a:bodyPr>
          <a:lstStyle/>
          <a:p>
            <a:pPr algn="ctr"/>
            <a:endParaRPr lang="en-US" sz="6000" b="1" spc="50">
              <a:ln w="0"/>
              <a:effectLst>
                <a:innerShdw blurRad="63500" dist="50800" dir="13500000">
                  <a:srgbClr val="000000">
                    <a:alpha val="50000"/>
                  </a:srgbClr>
                </a:innerShdw>
              </a:effectLst>
            </a:endParaRPr>
          </a:p>
          <a:p>
            <a:pPr algn="ctr"/>
            <a:endParaRPr lang="en-US" sz="6000" b="1" spc="50" dirty="0">
              <a:ln w="0"/>
              <a:effectLst>
                <a:innerShdw blurRad="63500" dist="50800" dir="13500000">
                  <a:srgbClr val="000000">
                    <a:alpha val="50000"/>
                  </a:srgbClr>
                </a:innerShdw>
              </a:effectLst>
            </a:endParaRPr>
          </a:p>
        </p:txBody>
      </p:sp>
      <p:sp>
        <p:nvSpPr>
          <p:cNvPr id="9" name="Rectangle 8">
            <a:extLst>
              <a:ext uri="{FF2B5EF4-FFF2-40B4-BE49-F238E27FC236}">
                <a16:creationId xmlns:a16="http://schemas.microsoft.com/office/drawing/2014/main" id="{4E4E7763-8160-46FB-5BA4-D5A1541B7F0C}"/>
              </a:ext>
            </a:extLst>
          </p:cNvPr>
          <p:cNvSpPr/>
          <p:nvPr/>
        </p:nvSpPr>
        <p:spPr>
          <a:xfrm>
            <a:off x="-310621" y="3737"/>
            <a:ext cx="7078734"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rPr>
              <a:t>       D. Director Analysis:</a:t>
            </a:r>
          </a:p>
        </p:txBody>
      </p:sp>
      <p:sp>
        <p:nvSpPr>
          <p:cNvPr id="10" name="TextBox 9">
            <a:extLst>
              <a:ext uri="{FF2B5EF4-FFF2-40B4-BE49-F238E27FC236}">
                <a16:creationId xmlns:a16="http://schemas.microsoft.com/office/drawing/2014/main" id="{5A76FB7C-BBCA-C056-688B-12F7DADFC4E8}"/>
              </a:ext>
            </a:extLst>
          </p:cNvPr>
          <p:cNvSpPr txBox="1"/>
          <p:nvPr/>
        </p:nvSpPr>
        <p:spPr>
          <a:xfrm>
            <a:off x="1606859" y="6175462"/>
            <a:ext cx="11178424" cy="584775"/>
          </a:xfrm>
          <a:prstGeom prst="rect">
            <a:avLst/>
          </a:prstGeom>
          <a:noFill/>
        </p:spPr>
        <p:txBody>
          <a:bodyPr wrap="square" rtlCol="0">
            <a:spAutoFit/>
          </a:bodyPr>
          <a:lstStyle/>
          <a:p>
            <a:r>
              <a:rPr lang="en-US" sz="3200" b="1" dirty="0"/>
              <a:t>John Blanchard is the director with highest imdb score.</a:t>
            </a:r>
          </a:p>
        </p:txBody>
      </p:sp>
      <p:pic>
        <p:nvPicPr>
          <p:cNvPr id="7" name="Picture 6">
            <a:extLst>
              <a:ext uri="{FF2B5EF4-FFF2-40B4-BE49-F238E27FC236}">
                <a16:creationId xmlns:a16="http://schemas.microsoft.com/office/drawing/2014/main" id="{B126F997-E319-94B5-C918-A738008E1912}"/>
              </a:ext>
            </a:extLst>
          </p:cNvPr>
          <p:cNvPicPr>
            <a:picLocks noChangeAspect="1"/>
          </p:cNvPicPr>
          <p:nvPr/>
        </p:nvPicPr>
        <p:blipFill rotWithShape="1">
          <a:blip r:embed="rId4"/>
          <a:srcRect r="3027"/>
          <a:stretch/>
        </p:blipFill>
        <p:spPr>
          <a:xfrm>
            <a:off x="227833" y="1045532"/>
            <a:ext cx="4539476" cy="2041863"/>
          </a:xfrm>
          <a:prstGeom prst="rect">
            <a:avLst/>
          </a:prstGeom>
        </p:spPr>
      </p:pic>
      <p:pic>
        <p:nvPicPr>
          <p:cNvPr id="13" name="Picture 12">
            <a:extLst>
              <a:ext uri="{FF2B5EF4-FFF2-40B4-BE49-F238E27FC236}">
                <a16:creationId xmlns:a16="http://schemas.microsoft.com/office/drawing/2014/main" id="{0731AA98-6C89-F919-3F91-444BCC62D280}"/>
              </a:ext>
            </a:extLst>
          </p:cNvPr>
          <p:cNvPicPr>
            <a:picLocks noChangeAspect="1"/>
          </p:cNvPicPr>
          <p:nvPr/>
        </p:nvPicPr>
        <p:blipFill rotWithShape="1">
          <a:blip r:embed="rId5"/>
          <a:srcRect b="8668"/>
          <a:stretch/>
        </p:blipFill>
        <p:spPr>
          <a:xfrm>
            <a:off x="1288949" y="3844498"/>
            <a:ext cx="10615580" cy="2180636"/>
          </a:xfrm>
          <a:prstGeom prst="rect">
            <a:avLst/>
          </a:prstGeom>
        </p:spPr>
      </p:pic>
      <p:sp>
        <p:nvSpPr>
          <p:cNvPr id="14" name="TextBox 13">
            <a:extLst>
              <a:ext uri="{FF2B5EF4-FFF2-40B4-BE49-F238E27FC236}">
                <a16:creationId xmlns:a16="http://schemas.microsoft.com/office/drawing/2014/main" id="{0E794CD4-DA56-F8B2-49A1-60F1F1DA7846}"/>
              </a:ext>
            </a:extLst>
          </p:cNvPr>
          <p:cNvSpPr txBox="1"/>
          <p:nvPr/>
        </p:nvSpPr>
        <p:spPr>
          <a:xfrm>
            <a:off x="4986286" y="3520593"/>
            <a:ext cx="2894121" cy="369332"/>
          </a:xfrm>
          <a:prstGeom prst="rect">
            <a:avLst/>
          </a:prstGeom>
          <a:noFill/>
        </p:spPr>
        <p:txBody>
          <a:bodyPr wrap="square" rtlCol="0">
            <a:spAutoFit/>
          </a:bodyPr>
          <a:lstStyle/>
          <a:p>
            <a:r>
              <a:rPr lang="en-US" b="1" i="0" u="sng" dirty="0">
                <a:effectLst/>
                <a:latin typeface="Franklin Gothic Medium" panose="020B0603020102020204" pitchFamily="34" charset="0"/>
              </a:rPr>
              <a:t> Graphical Representation</a:t>
            </a:r>
            <a:endParaRPr lang="en-US" b="1" u="sng" dirty="0">
              <a:latin typeface="Franklin Gothic Medium" panose="020B0603020102020204" pitchFamily="34" charset="0"/>
            </a:endParaRPr>
          </a:p>
        </p:txBody>
      </p:sp>
    </p:spTree>
    <p:extLst>
      <p:ext uri="{BB962C8B-B14F-4D97-AF65-F5344CB8AC3E}">
        <p14:creationId xmlns:p14="http://schemas.microsoft.com/office/powerpoint/2010/main" val="2289351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552</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Franklin Gothic Medium</vt:lpstr>
      <vt:lpstr>Manrope</vt:lpstr>
      <vt:lpstr>Office Theme</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Tanish Gupta</dc:creator>
  <cp:lastModifiedBy>Tanish Gupta</cp:lastModifiedBy>
  <cp:revision>13</cp:revision>
  <dcterms:created xsi:type="dcterms:W3CDTF">2023-09-04T11:17:24Z</dcterms:created>
  <dcterms:modified xsi:type="dcterms:W3CDTF">2023-09-10T10:55:24Z</dcterms:modified>
</cp:coreProperties>
</file>