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3716000" cy="24384000"/>
  <p:embeddedFontLst>
    <p:embeddedFont>
      <p:font typeface="Arial Black" panose="020B0A04020102020204" pitchFamily="34" charset="0"/>
      <p:regular r:id="rId22"/>
      <p:bold r:id="rId23"/>
    </p:embeddedFont>
    <p:embeddedFont>
      <p:font typeface="EB Garamond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edium" panose="02000000000000000000" pitchFamily="2" charset="0"/>
      <p:regular r:id="rId32"/>
      <p:bold r:id="rId33"/>
      <p:italic r:id="rId34"/>
      <p:boldItalic r:id="rId35"/>
    </p:embeddedFont>
    <p:embeddedFont>
      <p:font typeface="Roboto Thin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36">
          <p15:clr>
            <a:srgbClr val="A4A3A4"/>
          </p15:clr>
        </p15:guide>
        <p15:guide id="9" pos="2760">
          <p15:clr>
            <a:srgbClr val="A4A3A4"/>
          </p15:clr>
        </p15:guide>
        <p15:guide id="10" pos="3288">
          <p15:clr>
            <a:srgbClr val="A4A3A4"/>
          </p15:clr>
        </p15:guide>
        <p15:guide id="11" pos="4032">
          <p15:clr>
            <a:srgbClr val="A4A3A4"/>
          </p15:clr>
        </p15:guide>
        <p15:guide id="12" pos="4392">
          <p15:clr>
            <a:srgbClr val="A4A3A4"/>
          </p15:clr>
        </p15:guide>
        <p15:guide id="13" pos="4944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48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vnmeiMI3qPVccirX/BeubceQK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A01C06-87D1-49B6-A6C2-D15C93272A2E}">
  <a:tblStyle styleId="{91A01C06-87D1-49B6-A6C2-D15C93272A2E}" styleName="Table_0">
    <a:wholeTbl>
      <a:tcTxStyle b="off" i="off">
        <a:font>
          <a:latin typeface="Sabon Next LT"/>
          <a:ea typeface="Sabon Next LT"/>
          <a:cs typeface="Sabon Next L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C04C56-0A73-4137-AD47-0452318FADAC}" styleName="Table_1">
    <a:wholeTbl>
      <a:tcTxStyle b="off" i="off">
        <a:font>
          <a:latin typeface="Sabon Next LT"/>
          <a:ea typeface="Sabon Next LT"/>
          <a:cs typeface="Sabon Next L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ad374cf7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31ad374cf75_0_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ad374cf75_4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1ad374cf75_4_189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8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adf6362c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31adf6362ce_0_8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adf6362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31adf6362ce_0_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adf6362c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31adf6362ce_0_18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6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ad374cf75_5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31ad374cf75_5_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13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df6362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1adf6362ce_1_0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ad374cf75_4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60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ad374cf75_4_21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ad374cf75_4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1ad374cf75_4_199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1500188" y="1173106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2694429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5"/>
          <p:cNvSpPr txBox="1"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3">
  <p:cSld name="Timeline 3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1" y="0"/>
            <a:ext cx="1550562" cy="2545382"/>
          </a:xfrm>
          <a:custGeom>
            <a:avLst/>
            <a:gdLst/>
            <a:ahLst/>
            <a:cxnLst/>
            <a:rect l="l" t="t" r="r" b="b"/>
            <a:pathLst>
              <a:path w="1550562" h="2545382" extrusionOk="0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1" y="-1"/>
            <a:ext cx="682740" cy="1500050"/>
          </a:xfrm>
          <a:custGeom>
            <a:avLst/>
            <a:gdLst/>
            <a:ahLst/>
            <a:cxnLst/>
            <a:rect l="l" t="t" r="r" b="b"/>
            <a:pathLst>
              <a:path w="682740" h="1500050" extrusionOk="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5" name="Google Shape;95;p24"/>
          <p:cNvSpPr/>
          <p:nvPr/>
        </p:nvSpPr>
        <p:spPr>
          <a:xfrm>
            <a:off x="170445" y="314191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3">
  <p:cSld name="Summary 3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/>
          <p:nvPr/>
        </p:nvSpPr>
        <p:spPr>
          <a:xfrm rot="10800000">
            <a:off x="-3" y="4420134"/>
            <a:ext cx="1293237" cy="2437866"/>
          </a:xfrm>
          <a:custGeom>
            <a:avLst/>
            <a:gdLst/>
            <a:ahLst/>
            <a:cxnLst/>
            <a:rect l="l" t="t" r="r" b="b"/>
            <a:pathLst>
              <a:path w="1293237" h="2437866" extrusionOk="0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2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08" name="Google Shape;108;p25"/>
          <p:cNvPicPr preferRelativeResize="0"/>
          <p:nvPr/>
        </p:nvPicPr>
        <p:blipFill rotWithShape="1">
          <a:blip r:embed="rId3">
            <a:alphaModFix/>
          </a:blip>
          <a:srcRect t="11443" r="10856"/>
          <a:stretch/>
        </p:blipFill>
        <p:spPr>
          <a:xfrm rot="-5400000">
            <a:off x="-6447" y="6444"/>
            <a:ext cx="1961253" cy="1948364"/>
          </a:xfrm>
          <a:custGeom>
            <a:avLst/>
            <a:gdLst/>
            <a:ahLst/>
            <a:cxnLst/>
            <a:rect l="l" t="t" r="r" b="b"/>
            <a:pathLst>
              <a:path w="1961253" h="1948364" extrusionOk="0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25"/>
          <p:cNvSpPr/>
          <p:nvPr/>
        </p:nvSpPr>
        <p:spPr>
          <a:xfrm>
            <a:off x="396626" y="4929577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26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" name="Google Shape;113;p26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1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7527501" y="0"/>
            <a:ext cx="4671276" cy="6857999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28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28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29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1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30"/>
          <p:cNvSpPr txBox="1">
            <a:spLocks noGrp="1"/>
          </p:cNvSpPr>
          <p:nvPr>
            <p:ph type="body" idx="2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6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6" name="Google Shape;16;p16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8" name="Google Shape;18;p16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9" name="Google Shape;19;p16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0" name="Google Shape;20;p16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1" name="Google Shape;21;p16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2">
  <p:cSld name="Introduction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" name="Google Shape;28;p17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29" name="Google Shape;29;p17"/>
            <p:cNvSpPr/>
            <p:nvPr/>
          </p:nvSpPr>
          <p:spPr>
            <a:xfrm>
              <a:off x="0" y="0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1" y="1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1458332" y="590133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>
            <a:spLocks noGrp="1"/>
          </p:cNvSpPr>
          <p:nvPr>
            <p:ph type="pic" idx="2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18"/>
          <p:cNvSpPr/>
          <p:nvPr/>
        </p:nvSpPr>
        <p:spPr>
          <a:xfrm rot="-5400000">
            <a:off x="5760023" y="3764463"/>
            <a:ext cx="2812357" cy="3394143"/>
          </a:xfrm>
          <a:custGeom>
            <a:avLst/>
            <a:gdLst/>
            <a:ahLst/>
            <a:cxnLst/>
            <a:rect l="l" t="t" r="r" b="b"/>
            <a:pathLst>
              <a:path w="2812357" h="3394143" extrusionOk="0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0" y="3463854"/>
            <a:ext cx="435241" cy="3394146"/>
          </a:xfrm>
          <a:custGeom>
            <a:avLst/>
            <a:gdLst/>
            <a:ahLst/>
            <a:cxnLst/>
            <a:rect l="l" t="t" r="r" b="b"/>
            <a:pathLst>
              <a:path w="435241" h="3394146" extrusionOk="0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>
            <a:spLocks noGrp="1"/>
          </p:cNvSpPr>
          <p:nvPr>
            <p:ph type="pic" idx="2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9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9"/>
          <p:cNvSpPr/>
          <p:nvPr/>
        </p:nvSpPr>
        <p:spPr>
          <a:xfrm rot="-5400000" flipH="1">
            <a:off x="-9389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9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1">
  <p:cSld name="1_Comparison 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20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57" name="Google Shape;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1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4">
  <p:cSld name="Comparison 4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8989454" y="3427336"/>
            <a:ext cx="3202546" cy="3430665"/>
          </a:xfrm>
          <a:custGeom>
            <a:avLst/>
            <a:gdLst/>
            <a:ahLst/>
            <a:cxnLst/>
            <a:rect l="l" t="t" r="r" b="b"/>
            <a:pathLst>
              <a:path w="3202546" h="3430665" extrusionOk="0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21"/>
          <p:cNvSpPr/>
          <p:nvPr/>
        </p:nvSpPr>
        <p:spPr>
          <a:xfrm>
            <a:off x="8989454" y="3654149"/>
            <a:ext cx="3202546" cy="3203852"/>
          </a:xfrm>
          <a:custGeom>
            <a:avLst/>
            <a:gdLst/>
            <a:ahLst/>
            <a:cxnLst/>
            <a:rect l="l" t="t" r="r" b="b"/>
            <a:pathLst>
              <a:path w="3202546" h="3203852" extrusionOk="0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8989455" y="1"/>
            <a:ext cx="3202545" cy="3437345"/>
          </a:xfrm>
          <a:custGeom>
            <a:avLst/>
            <a:gdLst/>
            <a:ahLst/>
            <a:cxnLst/>
            <a:rect l="l" t="t" r="r" b="b"/>
            <a:pathLst>
              <a:path w="3202545" h="3437345" extrusionOk="0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21"/>
          <p:cNvSpPr/>
          <p:nvPr/>
        </p:nvSpPr>
        <p:spPr>
          <a:xfrm>
            <a:off x="8989454" y="6681"/>
            <a:ext cx="3202546" cy="3436477"/>
          </a:xfrm>
          <a:custGeom>
            <a:avLst/>
            <a:gdLst/>
            <a:ahLst/>
            <a:cxnLst/>
            <a:rect l="l" t="t" r="r" b="b"/>
            <a:pathLst>
              <a:path w="3202546" h="3436477" extrusionOk="0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1">
  <p:cSld name="Timeline 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1" name="Google Shape;71;p22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>
            <a:spLocks noGrp="1"/>
          </p:cNvSpPr>
          <p:nvPr>
            <p:ph type="pic" idx="3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76" name="Google Shape;76;p22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77" name="Google Shape;77;p22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8" name="Google Shape;78;p22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avLst/>
              <a:gdLst/>
              <a:ahLst/>
              <a:cxnLst/>
              <a:rect l="l" t="t" r="r" b="b"/>
              <a:pathLst>
                <a:path w="1970627" h="1990267" extrusionOk="0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79" name="Google Shape;79;p22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80" name="Google Shape;80;p22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2">
  <p:cSld name="Summar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8989454" y="-2546"/>
            <a:ext cx="3202546" cy="3441072"/>
          </a:xfrm>
          <a:custGeom>
            <a:avLst/>
            <a:gdLst/>
            <a:ahLst/>
            <a:cxnLst/>
            <a:rect l="l" t="t" r="r" b="b"/>
            <a:pathLst>
              <a:path w="3202546" h="3441072" extrusionOk="0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23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23"/>
          <p:cNvSpPr/>
          <p:nvPr/>
        </p:nvSpPr>
        <p:spPr>
          <a:xfrm rot="10800000" flipH="1">
            <a:off x="-20086" y="5331514"/>
            <a:ext cx="2148416" cy="1526486"/>
          </a:xfrm>
          <a:custGeom>
            <a:avLst/>
            <a:gdLst/>
            <a:ahLst/>
            <a:cxnLst/>
            <a:rect l="l" t="t" r="r" b="b"/>
            <a:pathLst>
              <a:path w="2148416" h="1526486" extrusionOk="0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6" name="Google Shape;8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3"/>
          <p:cNvSpPr/>
          <p:nvPr/>
        </p:nvSpPr>
        <p:spPr>
          <a:xfrm>
            <a:off x="1540428" y="6470488"/>
            <a:ext cx="775021" cy="387513"/>
          </a:xfrm>
          <a:custGeom>
            <a:avLst/>
            <a:gdLst/>
            <a:ahLst/>
            <a:cxnLst/>
            <a:rect l="l" t="t" r="r" b="b"/>
            <a:pathLst>
              <a:path w="775021" h="387513" extrusionOk="0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>
            <a:spLocks noGrp="1"/>
          </p:cNvSpPr>
          <p:nvPr>
            <p:ph type="pic" idx="2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sz="38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899790" y="1441599"/>
            <a:ext cx="6392421" cy="159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AI-POWERED DYNAMIC RISK ASSESSMENT FOR P2P INSURANCE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4776610" y="3220742"/>
            <a:ext cx="263878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TEAM 56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TARS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FinTech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EB Garamond"/>
                <a:ea typeface="EB Garamond"/>
                <a:sym typeface="EB Garamond"/>
              </a:rPr>
              <a:t>RV College of engineering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ad374cf75_0_2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6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8" name="Google Shape;218;g31ad374cf75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5" y="363150"/>
            <a:ext cx="8567549" cy="340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1ad374cf75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5925" y="3886201"/>
            <a:ext cx="2867459" cy="278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25" name="Google Shape;22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87" y="1515900"/>
            <a:ext cx="10868825" cy="39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/>
        </p:nvSpPr>
        <p:spPr>
          <a:xfrm>
            <a:off x="3359150" y="1022350"/>
            <a:ext cx="885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11"/>
          <p:cNvSpPr txBox="1">
            <a:spLocks noGrp="1"/>
          </p:cNvSpPr>
          <p:nvPr>
            <p:ph type="title"/>
          </p:nvPr>
        </p:nvSpPr>
        <p:spPr>
          <a:xfrm>
            <a:off x="840150" y="584325"/>
            <a:ext cx="10511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300"/>
              <a:t>SAMPLE DATASET FOR HEALTH INSURANCE</a:t>
            </a:r>
            <a:endParaRPr sz="3300"/>
          </a:p>
        </p:txBody>
      </p:sp>
      <p:sp>
        <p:nvSpPr>
          <p:cNvPr id="228" name="Google Shape;228;p11"/>
          <p:cNvSpPr txBox="1">
            <a:spLocks noGrp="1"/>
          </p:cNvSpPr>
          <p:nvPr>
            <p:ph type="body" idx="1"/>
          </p:nvPr>
        </p:nvSpPr>
        <p:spPr>
          <a:xfrm>
            <a:off x="4686300" y="6010356"/>
            <a:ext cx="28194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b="1"/>
              <a:t>Number of records: 1000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ad374cf75_4_189"/>
          <p:cNvSpPr txBox="1">
            <a:spLocks noGrp="1"/>
          </p:cNvSpPr>
          <p:nvPr>
            <p:ph type="title"/>
          </p:nvPr>
        </p:nvSpPr>
        <p:spPr>
          <a:xfrm>
            <a:off x="6825125" y="1766174"/>
            <a:ext cx="4542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WEIGHTS TAKEN </a:t>
            </a:r>
            <a:endParaRPr/>
          </a:p>
        </p:txBody>
      </p:sp>
      <p:pic>
        <p:nvPicPr>
          <p:cNvPr id="234" name="Google Shape;234;g31ad374cf75_4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38" y="506376"/>
            <a:ext cx="5899269" cy="51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1ad374cf75_4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57" y="2567675"/>
            <a:ext cx="5098932" cy="311475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1ad374cf75_4_189"/>
          <p:cNvSpPr txBox="1"/>
          <p:nvPr/>
        </p:nvSpPr>
        <p:spPr>
          <a:xfrm>
            <a:off x="501550" y="5747100"/>
            <a:ext cx="1100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Additionally, each category has its own separate weight.</a:t>
            </a:r>
            <a:endParaRPr sz="22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914400" y="965397"/>
            <a:ext cx="76317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WHAT NEXT?</a:t>
            </a:r>
            <a:endParaRPr/>
          </a:p>
        </p:txBody>
      </p:sp>
      <p:sp>
        <p:nvSpPr>
          <p:cNvPr id="242" name="Google Shape;242;p8"/>
          <p:cNvSpPr txBox="1">
            <a:spLocks noGrp="1"/>
          </p:cNvSpPr>
          <p:nvPr>
            <p:ph type="body" idx="1"/>
          </p:nvPr>
        </p:nvSpPr>
        <p:spPr>
          <a:xfrm>
            <a:off x="914400" y="1779600"/>
            <a:ext cx="9083100" cy="4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1.Tonight, our focus will be on finalizing an algorithm to train the dataset effectively, enabling the development of a machine learning model capable of predicting risk scores. This model will analyze input data and generate a risk score based on specific criteria. Once the model is trained and evaluated, we will proceed to integrate it into a user-friendly front-end interface.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2.The front-end will feature a system where users can input responses to a series of well-defined questions, designed to assess the factors contributing to the risk score. Based on these responses, the machine learning model will calculate and display the predicted risk score in real-time.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3.Additionally, we will develop a voting system to streamline the approval process for claims. This system will allow relevant stakeholders to review the predicted risk score and cast their votes on whether a claim should be approved or rejected, ensuring a collaborative and transparent decision-making process. The integration of the model with the front-end and the voting mechanism will make the system intuitive and efficient for all users involved.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3" name="Google Shape;243;p8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adf6362ce_0_8"/>
          <p:cNvSpPr txBox="1">
            <a:spLocks noGrp="1"/>
          </p:cNvSpPr>
          <p:nvPr>
            <p:ph type="title"/>
          </p:nvPr>
        </p:nvSpPr>
        <p:spPr>
          <a:xfrm>
            <a:off x="379725" y="1370950"/>
            <a:ext cx="11034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PRODUCT AT THE END OF CHECKPOINT 3</a:t>
            </a:r>
            <a:endParaRPr/>
          </a:p>
        </p:txBody>
      </p:sp>
      <p:sp>
        <p:nvSpPr>
          <p:cNvPr id="249" name="Google Shape;249;g31adf6362ce_0_8"/>
          <p:cNvSpPr txBox="1"/>
          <p:nvPr/>
        </p:nvSpPr>
        <p:spPr>
          <a:xfrm>
            <a:off x="679350" y="2456475"/>
            <a:ext cx="108333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At the end of checkpoint 3 we have successfully trained the model to calculate the risk score based on parameters entered during profile creation</a:t>
            </a: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A website has been deployed which calculates the score based on the model and also gives some recommendations.Lastly a create community option is present which enables the user to create/join a community and request for a claim.</a:t>
            </a: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This creates a poll for its approval.</a:t>
            </a: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br>
              <a:rPr lang="en-US" sz="28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adf6362ce_0_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55" name="Google Shape;255;g31adf6362ce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5" y="1898550"/>
            <a:ext cx="5113275" cy="395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1adf6362c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300" y="2642450"/>
            <a:ext cx="6437723" cy="23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31adf6362ce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325" y="1501425"/>
            <a:ext cx="4063124" cy="337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1adf6362ce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575" y="2347663"/>
            <a:ext cx="6379238" cy="167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>
            <a:spLocks noGrp="1"/>
          </p:cNvSpPr>
          <p:nvPr>
            <p:ph type="title"/>
          </p:nvPr>
        </p:nvSpPr>
        <p:spPr>
          <a:xfrm>
            <a:off x="3733619" y="692943"/>
            <a:ext cx="4724762" cy="148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b="1"/>
              <a:t>BUILDING TRUST</a:t>
            </a:r>
            <a:endParaRPr/>
          </a:p>
        </p:txBody>
      </p:sp>
      <p:sp>
        <p:nvSpPr>
          <p:cNvPr id="268" name="Google Shape;268;p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269" name="Google Shape;269;p6"/>
          <p:cNvGrpSpPr/>
          <p:nvPr/>
        </p:nvGrpSpPr>
        <p:grpSpPr>
          <a:xfrm>
            <a:off x="3733620" y="1189601"/>
            <a:ext cx="8229779" cy="5208141"/>
            <a:chOff x="0" y="3058"/>
            <a:chExt cx="8229779" cy="5208141"/>
          </a:xfrm>
        </p:grpSpPr>
        <p:sp>
          <p:nvSpPr>
            <p:cNvPr id="270" name="Google Shape;270;p6"/>
            <p:cNvSpPr/>
            <p:nvPr/>
          </p:nvSpPr>
          <p:spPr>
            <a:xfrm rot="5400000">
              <a:off x="-279553" y="282611"/>
              <a:ext cx="1863689" cy="1304582"/>
            </a:xfrm>
            <a:prstGeom prst="chevron">
              <a:avLst>
                <a:gd name="adj" fmla="val 50000"/>
              </a:avLst>
            </a:prstGeom>
            <a:solidFill>
              <a:srgbClr val="DE8B8C"/>
            </a:solidFill>
            <a:ln w="12700" cap="flat" cmpd="sng">
              <a:solidFill>
                <a:srgbClr val="DE8B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1" y="655348"/>
              <a:ext cx="1304582" cy="559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EB Garamond"/>
                <a:buNone/>
              </a:pPr>
              <a:r>
                <a:rPr lang="en-US" sz="16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Transparency  </a:t>
              </a:r>
              <a:endParaRPr sz="16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 rot="5400000">
              <a:off x="4161482" y="-2853841"/>
              <a:ext cx="1211398" cy="692519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BFAF5">
                <a:alpha val="89803"/>
              </a:srgbClr>
            </a:solidFill>
            <a:ln w="12700" cap="flat" cmpd="sng">
              <a:solidFill>
                <a:srgbClr val="DE8B8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1304582" y="62195"/>
              <a:ext cx="6866062" cy="1093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EB Garamond"/>
                <a:buChar char="•"/>
              </a:pPr>
              <a:r>
                <a:rPr lang="en-US" sz="3100" b="0" i="0" u="none" strike="noStrike" cap="none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Clearly communicate risk factors </a:t>
              </a:r>
              <a:r>
                <a:rPr lang="en-US" sz="31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to concerned community</a:t>
              </a:r>
              <a:endParaRPr sz="31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rot="5400000">
              <a:off x="-279553" y="1954837"/>
              <a:ext cx="1863689" cy="1304582"/>
            </a:xfrm>
            <a:prstGeom prst="chevron">
              <a:avLst>
                <a:gd name="adj" fmla="val 50000"/>
              </a:avLst>
            </a:prstGeom>
            <a:solidFill>
              <a:srgbClr val="A8E299"/>
            </a:solidFill>
            <a:ln w="12700" cap="flat" cmpd="sng">
              <a:solidFill>
                <a:srgbClr val="A8E2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 txBox="1"/>
            <p:nvPr/>
          </p:nvSpPr>
          <p:spPr>
            <a:xfrm>
              <a:off x="1" y="2327574"/>
              <a:ext cx="1304582" cy="559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EB Garamond"/>
                <a:buNone/>
              </a:pPr>
              <a:r>
                <a:rPr lang="en-US" sz="17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Fairness</a:t>
              </a:r>
              <a:endParaRPr sz="17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 rot="5400000">
              <a:off x="4161482" y="-1181615"/>
              <a:ext cx="1211398" cy="692519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BFAF5">
                <a:alpha val="89803"/>
              </a:srgbClr>
            </a:solidFill>
            <a:ln w="12700" cap="flat" cmpd="sng">
              <a:solidFill>
                <a:srgbClr val="A8E29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 txBox="1"/>
            <p:nvPr/>
          </p:nvSpPr>
          <p:spPr>
            <a:xfrm>
              <a:off x="1304582" y="1734421"/>
              <a:ext cx="6866062" cy="1093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EB Garamond"/>
                <a:buChar char="•"/>
              </a:pPr>
              <a:r>
                <a:rPr lang="en-US" sz="3100" b="0" i="0" u="none" strike="noStrike" cap="none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Ensure</a:t>
              </a:r>
              <a:r>
                <a:rPr lang="en-US" sz="31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s fair</a:t>
              </a:r>
              <a:r>
                <a:rPr lang="en-US" sz="3100" b="0" i="0" u="none" strike="noStrike" cap="none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pricing that </a:t>
              </a:r>
              <a:r>
                <a:rPr lang="en-US" sz="31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in accordance</a:t>
              </a:r>
              <a:r>
                <a:rPr lang="en-US" sz="3100" b="0" i="0" u="none" strike="noStrike" cap="none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with user profiles and behaviors.</a:t>
              </a:r>
              <a:endParaRPr sz="31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 rot="5400000">
              <a:off x="-279553" y="3627063"/>
              <a:ext cx="1863689" cy="1304582"/>
            </a:xfrm>
            <a:prstGeom prst="chevron">
              <a:avLst>
                <a:gd name="adj" fmla="val 50000"/>
              </a:avLst>
            </a:prstGeom>
            <a:solidFill>
              <a:srgbClr val="A8C2E7"/>
            </a:solidFill>
            <a:ln w="12700" cap="flat" cmpd="sng">
              <a:solidFill>
                <a:srgbClr val="A8C2E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 txBox="1"/>
            <p:nvPr/>
          </p:nvSpPr>
          <p:spPr>
            <a:xfrm>
              <a:off x="1" y="3999800"/>
              <a:ext cx="1304582" cy="559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EB Garamond"/>
                <a:buNone/>
              </a:pPr>
              <a:r>
                <a:rPr lang="en-US" sz="1600" b="1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Accountability</a:t>
              </a:r>
              <a:endParaRPr sz="1600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 rot="5400000">
              <a:off x="4161482" y="490610"/>
              <a:ext cx="1211398" cy="692519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BFAF5">
                <a:alpha val="89803"/>
              </a:srgbClr>
            </a:solidFill>
            <a:ln w="12700" cap="flat" cmpd="sng">
              <a:solidFill>
                <a:srgbClr val="A8C2E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 txBox="1"/>
            <p:nvPr/>
          </p:nvSpPr>
          <p:spPr>
            <a:xfrm>
              <a:off x="1304582" y="3406646"/>
              <a:ext cx="6866062" cy="10931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0450" tIns="19675" rIns="19675" bIns="196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EB Garamond"/>
                <a:buChar char="•"/>
              </a:pPr>
              <a:r>
                <a:rPr lang="en-US" sz="31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Has a proper protocol for claim processing</a:t>
              </a:r>
              <a:endParaRPr sz="31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ad374cf75_5_2"/>
          <p:cNvSpPr txBox="1"/>
          <p:nvPr/>
        </p:nvSpPr>
        <p:spPr>
          <a:xfrm>
            <a:off x="3517050" y="0"/>
            <a:ext cx="81558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u="sng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Future Ideas to Implement:</a:t>
            </a:r>
            <a:endParaRPr sz="4200" u="sng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7" name="Google Shape;287;g31ad374cf75_5_2"/>
          <p:cNvGrpSpPr/>
          <p:nvPr/>
        </p:nvGrpSpPr>
        <p:grpSpPr>
          <a:xfrm>
            <a:off x="3816612" y="2819845"/>
            <a:ext cx="7987857" cy="809073"/>
            <a:chOff x="1593000" y="2322568"/>
            <a:chExt cx="5957975" cy="643500"/>
          </a:xfrm>
        </p:grpSpPr>
        <p:sp>
          <p:nvSpPr>
            <p:cNvPr id="288" name="Google Shape;288;g31ad374cf75_5_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g31ad374cf75_5_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g31ad374cf75_5_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g31ad374cf75_5_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Approval Process for Joining Communities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g31ad374cf75_5_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g31ad374cf75_5_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4" name="Google Shape;294;g31ad374cf75_5_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Allow community creators or admins to review and approve new members before joining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5" name="Google Shape;295;g31ad374cf75_5_2"/>
          <p:cNvGrpSpPr/>
          <p:nvPr/>
        </p:nvGrpSpPr>
        <p:grpSpPr>
          <a:xfrm>
            <a:off x="3816612" y="1996156"/>
            <a:ext cx="7987857" cy="904843"/>
            <a:chOff x="1593000" y="2322568"/>
            <a:chExt cx="5957975" cy="719672"/>
          </a:xfrm>
        </p:grpSpPr>
        <p:sp>
          <p:nvSpPr>
            <p:cNvPr id="296" name="Google Shape;296;g31ad374cf75_5_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g31ad374cf75_5_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g31ad374cf75_5_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g31ad374cf75_5_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Community Recommendations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g31ad374cf75_5_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g31ad374cf75_5_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02" name="Google Shape;302;g31ad374cf75_5_2"/>
            <p:cNvSpPr/>
            <p:nvPr/>
          </p:nvSpPr>
          <p:spPr>
            <a:xfrm>
              <a:off x="4433236" y="239994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Suggest communities based on: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Risk scores.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User demographics and interests.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03" name="Google Shape;303;g31ad374cf75_5_2"/>
          <p:cNvGrpSpPr/>
          <p:nvPr/>
        </p:nvGrpSpPr>
        <p:grpSpPr>
          <a:xfrm>
            <a:off x="3816613" y="1172416"/>
            <a:ext cx="7987857" cy="809096"/>
            <a:chOff x="1593000" y="2322568"/>
            <a:chExt cx="5957975" cy="643519"/>
          </a:xfrm>
        </p:grpSpPr>
        <p:sp>
          <p:nvSpPr>
            <p:cNvPr id="304" name="Google Shape;304;g31ad374cf75_5_2"/>
            <p:cNvSpPr/>
            <p:nvPr/>
          </p:nvSpPr>
          <p:spPr>
            <a:xfrm>
              <a:off x="3728375" y="2322587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g31ad374cf75_5_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g31ad374cf75_5_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g31ad374cf75_5_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Expansion of Insurance Types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8" name="Google Shape;308;g31ad374cf75_5_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g31ad374cf75_5_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10" name="Google Shape;310;g31ad374cf75_5_2"/>
            <p:cNvSpPr/>
            <p:nvPr/>
          </p:nvSpPr>
          <p:spPr>
            <a:xfrm>
              <a:off x="4395417" y="2361259"/>
              <a:ext cx="30309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-US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Home Insurance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-US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Vehicle Insurance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-US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Travel Insurance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683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lang="en-US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Small Business Insurance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1" name="Google Shape;311;g31ad374cf75_5_2"/>
          <p:cNvGrpSpPr/>
          <p:nvPr/>
        </p:nvGrpSpPr>
        <p:grpSpPr>
          <a:xfrm>
            <a:off x="3827641" y="5396826"/>
            <a:ext cx="7965813" cy="855340"/>
            <a:chOff x="1593000" y="2322568"/>
            <a:chExt cx="5957975" cy="643500"/>
          </a:xfrm>
        </p:grpSpPr>
        <p:sp>
          <p:nvSpPr>
            <p:cNvPr id="312" name="Google Shape;312;g31ad374cf75_5_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g31ad374cf75_5_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g31ad374cf75_5_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g31ad374cf75_5_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Reward System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g31ad374cf75_5_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g31ad374cf75_5_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06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18" name="Google Shape;318;g31ad374cf75_5_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Implement a reward mechanism for users with consistently low-risk behavior (e.g., discounts on admin costs or extra benefits).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g31ad374cf75_5_2"/>
          <p:cNvGrpSpPr/>
          <p:nvPr/>
        </p:nvGrpSpPr>
        <p:grpSpPr>
          <a:xfrm>
            <a:off x="3827641" y="4525992"/>
            <a:ext cx="7965813" cy="855340"/>
            <a:chOff x="1593000" y="2322568"/>
            <a:chExt cx="5957975" cy="643500"/>
          </a:xfrm>
        </p:grpSpPr>
        <p:sp>
          <p:nvSpPr>
            <p:cNvPr id="320" name="Google Shape;320;g31ad374cf75_5_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g31ad374cf75_5_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g31ad374cf75_5_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g31ad374cf75_5_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Advanced Voting System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g31ad374cf75_5_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g31ad374cf75_5_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26" name="Google Shape;326;g31ad374cf75_5_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Introduce weight-based voting: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Users with lower risk scores have greater voting   influence.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" name="Google Shape;327;g31ad374cf75_5_2"/>
          <p:cNvGrpSpPr/>
          <p:nvPr/>
        </p:nvGrpSpPr>
        <p:grpSpPr>
          <a:xfrm>
            <a:off x="3827641" y="3645095"/>
            <a:ext cx="7965813" cy="855340"/>
            <a:chOff x="1593000" y="2322568"/>
            <a:chExt cx="5957975" cy="643500"/>
          </a:xfrm>
        </p:grpSpPr>
        <p:sp>
          <p:nvSpPr>
            <p:cNvPr id="328" name="Google Shape;328;g31ad374cf75_5_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g31ad374cf75_5_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g31ad374cf75_5_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g31ad374cf75_5_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Risk-Based Claim Validation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g31ad374cf75_5_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g31ad374cf75_5_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35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34" name="Google Shape;334;g31ad374cf75_5_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609600" lvl="0" indent="-3746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lang="en-US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Introduce an AI model to assist in initial claim verification by cross-referencing data patterns.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3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Team TARS</a:t>
            </a:r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400" dirty="0"/>
              <a:t>Surabhi R</a:t>
            </a:r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400" dirty="0"/>
              <a:t>Tanisha Srivastava</a:t>
            </a:r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400" dirty="0"/>
              <a:t>Surya Prakash G.</a:t>
            </a:r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1400" dirty="0"/>
              <a:t>Surya Narayan</a:t>
            </a:r>
            <a:endParaRPr sz="1400" dirty="0"/>
          </a:p>
          <a:p>
            <a:pPr marL="0" lvl="0" indent="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adf6362ce_1_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6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54" name="Google Shape;154;g31adf6362ce_1_0"/>
          <p:cNvSpPr txBox="1"/>
          <p:nvPr/>
        </p:nvSpPr>
        <p:spPr>
          <a:xfrm>
            <a:off x="3359150" y="1022350"/>
            <a:ext cx="885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g31adf6362ce_1_0"/>
          <p:cNvSpPr txBox="1">
            <a:spLocks noGrp="1"/>
          </p:cNvSpPr>
          <p:nvPr>
            <p:ph type="title"/>
          </p:nvPr>
        </p:nvSpPr>
        <p:spPr>
          <a:xfrm>
            <a:off x="840150" y="584325"/>
            <a:ext cx="105117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3300"/>
              <a:t>WHAT IS P2P INSURANCE?</a:t>
            </a:r>
            <a:endParaRPr sz="3300"/>
          </a:p>
        </p:txBody>
      </p:sp>
      <p:sp>
        <p:nvSpPr>
          <p:cNvPr id="156" name="Google Shape;156;g31adf6362ce_1_0"/>
          <p:cNvSpPr txBox="1">
            <a:spLocks noGrp="1"/>
          </p:cNvSpPr>
          <p:nvPr>
            <p:ph type="body" idx="1"/>
          </p:nvPr>
        </p:nvSpPr>
        <p:spPr>
          <a:xfrm>
            <a:off x="1318125" y="1637100"/>
            <a:ext cx="10638900" cy="48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2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Peer-to-peer (P2P) Insurance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community-driven model where individuals with similar insurance needs join groups and pool their money to cover claims. Instead of relying entirely on traditional insurance companies, members contribute to a shared fund and approve payouts collectively.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approach reduces costs by 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Cutting out intermediaries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transparency through group involvement and fosters trust among participants.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unused funds can be refunded or rolled over, making it a cost-effective and fair alternative to conventional insurance.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1318125" y="3733800"/>
            <a:ext cx="106812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2700" b="1"/>
              <a:t>LIMITATIONS OF TRADITIONAL RISK MODELS</a:t>
            </a:r>
            <a:br>
              <a:rPr lang="en-US" sz="2700" b="1"/>
            </a:br>
            <a:endParaRPr sz="2700"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2262508" y="4359309"/>
            <a:ext cx="28194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 b="1"/>
              <a:t>Static and Inflexible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r>
              <a:rPr lang="en-US"/>
              <a:t>Outdated risk models fail to adapt to rapidly changing conditions and user behaviors.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7892095" y="4288795"/>
            <a:ext cx="34944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Lack of Contextual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Absence of real-time data and community insights leads to inaccurate risk profiling.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4" name="Google Shape;164;p4" descr="Statistic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7834" y="4331094"/>
            <a:ext cx="664030" cy="66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" descr="Group brainstor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854" y="4331106"/>
            <a:ext cx="664029" cy="66402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1321963" y="354926"/>
            <a:ext cx="98793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1318125" y="1637100"/>
            <a:ext cx="98793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rPr lang="en-US"/>
              <a:t>Traditional insurance models are rigid and lack the flexibility to adapt to the evolving, real-time needs of Peer-to-Peer (P2P) insurance platforms. They struggle to incorporate community-based feedback, real-time data streams, and user behavior insights effectively.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b="1"/>
              <a:t>REAL-TIME DATA AND COMMUNITY INSIGHTS</a:t>
            </a:r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74" name="Google Shape;174;p5"/>
          <p:cNvGraphicFramePr/>
          <p:nvPr/>
        </p:nvGraphicFramePr>
        <p:xfrm>
          <a:off x="3274775" y="22675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{91A01C06-87D1-49B6-A6C2-D15C93272A2E}</a:tableStyleId>
              </a:tblPr>
              <a:tblGrid>
                <a:gridCol w="404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EB Garamond"/>
                        <a:buNone/>
                      </a:pPr>
                      <a:r>
                        <a:rPr lang="en-US" sz="1800" b="1" u="none" strike="noStrike" cap="none"/>
                        <a:t>Predictive Analytics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7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Predictive Analytics for Risk Profiling</a:t>
                      </a:r>
                      <a:endParaRPr sz="17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AI Models Rooted in Historical Data</a:t>
                      </a:r>
                      <a:endParaRPr sz="15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lvl="0" indent="-3238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Using a machine learning model trained on static inputs like health records, claims history, demographic data, and lifestyle factors to predict a credible Risk_score.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lvl="0" indent="-3238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Enable periodic updates to the model using anonymized historical data from the P2P network.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8C8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5" name="Google Shape;175;p5"/>
          <p:cNvGraphicFramePr/>
          <p:nvPr/>
        </p:nvGraphicFramePr>
        <p:xfrm>
          <a:off x="7676635" y="226751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{1BC04C56-0A73-4137-AD47-0452318FADAC}</a:tableStyleId>
              </a:tblPr>
              <a:tblGrid>
                <a:gridCol w="404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Crowdsourced Intelligence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Crowdsourced Intelligence in Underwriting</a:t>
                      </a:r>
                      <a:endParaRPr sz="17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Informed by Experience</a:t>
                      </a:r>
                      <a:endParaRPr sz="15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lvl="0" indent="-3238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Leverage insights from the P2P community, such as aggregated claims trends and shared experiences, to fine-tune underwriting policies.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457200" lvl="0" indent="-3238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Char char="●"/>
                      </a:pPr>
                      <a:r>
                        <a:rPr lang="en-US" sz="1500">
                          <a:latin typeface="Arial"/>
                          <a:ea typeface="Arial"/>
                          <a:cs typeface="Arial"/>
                          <a:sym typeface="Arial"/>
                        </a:rPr>
                        <a:t>Use community-based metrics (e.g., average risk scores for similar profiles) to benchmark individual assessments.</a:t>
                      </a:r>
                      <a:endParaRPr sz="15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F8C8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263474" y="81760"/>
            <a:ext cx="77964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EFFECTIVE DELIVERY TECHNIQUES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82" name="Google Shape;18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050" y="1437610"/>
            <a:ext cx="6948912" cy="524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>
            <a:spLocks noGrp="1"/>
          </p:cNvSpPr>
          <p:nvPr>
            <p:ph type="title"/>
          </p:nvPr>
        </p:nvSpPr>
        <p:spPr>
          <a:xfrm>
            <a:off x="1550563" y="202526"/>
            <a:ext cx="98793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OUR APPROACH</a:t>
            </a:r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1"/>
          </p:nvPr>
        </p:nvSpPr>
        <p:spPr>
          <a:xfrm>
            <a:off x="1054100" y="1445550"/>
            <a:ext cx="10662600" cy="48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2400"/>
              <a:buChar char="●"/>
            </a:pPr>
            <a:r>
              <a:rPr lang="en-US" sz="2400" u="sng">
                <a:solidFill>
                  <a:srgbClr val="20124D"/>
                </a:solidFill>
              </a:rPr>
              <a:t>DATA COLLECTION </a:t>
            </a:r>
            <a:r>
              <a:rPr lang="en-US" sz="2400">
                <a:solidFill>
                  <a:srgbClr val="20124D"/>
                </a:solidFill>
              </a:rPr>
              <a:t>- Datasets have been collected  from kaggle and modified , for individuals with the following specifications-name,age,gender,occupation,preexisting health condition,smoker,bmi,family history(of disease),claims,policy type,income.</a:t>
            </a:r>
            <a:endParaRPr sz="2400">
              <a:solidFill>
                <a:srgbClr val="20124D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2400"/>
              <a:buChar char="●"/>
            </a:pPr>
            <a:r>
              <a:rPr lang="en-US" sz="2400" u="sng">
                <a:solidFill>
                  <a:srgbClr val="20124D"/>
                </a:solidFill>
              </a:rPr>
              <a:t>DATA PREPROCESSING </a:t>
            </a:r>
            <a:r>
              <a:rPr lang="en-US" sz="2400">
                <a:solidFill>
                  <a:srgbClr val="20124D"/>
                </a:solidFill>
              </a:rPr>
              <a:t>- We have  performed data cleaning and have converted categories of datas to numbers for easy accessibility.Normalisation of data has also been done to facilitate scaling and processing.</a:t>
            </a:r>
            <a:endParaRPr sz="2400">
              <a:solidFill>
                <a:srgbClr val="20124D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0124D"/>
                </a:solidFill>
              </a:rPr>
              <a:t>Ex: for family history-Cancer:5 (very high).Heart Disease:4 (high)Stroke:4 (high),Kidney Disease:3.5 (moderately high),Diabetes:3 (moderate),None:0 (no risk)</a:t>
            </a:r>
            <a:endParaRPr sz="2400">
              <a:solidFill>
                <a:srgbClr val="20124D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0124D"/>
              </a:buClr>
              <a:buSzPts val="2400"/>
              <a:buChar char="●"/>
            </a:pPr>
            <a:r>
              <a:rPr lang="en-US" sz="2400">
                <a:solidFill>
                  <a:srgbClr val="20124D"/>
                </a:solidFill>
              </a:rPr>
              <a:t>Divide the dataset into training and test aset and use it to train a regression model the aim of which is to assign a risk score to individuals based on the above parameters.This level assigned will determine the level of credibility in asking for claims.</a:t>
            </a:r>
            <a:endParaRPr sz="2400">
              <a:solidFill>
                <a:srgbClr val="20124D"/>
              </a:solidFill>
            </a:endParaRPr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ad374cf75_4_214"/>
          <p:cNvSpPr txBox="1">
            <a:spLocks noGrp="1"/>
          </p:cNvSpPr>
          <p:nvPr>
            <p:ph type="title"/>
          </p:nvPr>
        </p:nvSpPr>
        <p:spPr>
          <a:xfrm>
            <a:off x="1810813" y="431238"/>
            <a:ext cx="9879300" cy="980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95" name="Google Shape;195;g31ad374cf75_4_214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6" name="Google Shape;196;g31ad374cf75_4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988" y="1521139"/>
            <a:ext cx="10811874" cy="473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ad374cf75_4_199"/>
          <p:cNvSpPr txBox="1">
            <a:spLocks noGrp="1"/>
          </p:cNvSpPr>
          <p:nvPr>
            <p:ph type="title"/>
          </p:nvPr>
        </p:nvSpPr>
        <p:spPr>
          <a:xfrm>
            <a:off x="840150" y="478675"/>
            <a:ext cx="105117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202" name="Google Shape;202;g31ad374cf75_4_199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3" name="Google Shape;203;g31ad374cf75_4_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038" y="5606000"/>
            <a:ext cx="7163517" cy="10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1ad374cf75_4_1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975" y="1157275"/>
            <a:ext cx="9704061" cy="42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>
            <a:spLocks noGrp="1"/>
          </p:cNvSpPr>
          <p:nvPr>
            <p:ph type="title"/>
          </p:nvPr>
        </p:nvSpPr>
        <p:spPr>
          <a:xfrm>
            <a:off x="1179150" y="457200"/>
            <a:ext cx="98337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OUR PROGRESS AT CHECKPOINT 2</a:t>
            </a:r>
            <a:endParaRPr/>
          </a:p>
        </p:txBody>
      </p:sp>
      <p:sp>
        <p:nvSpPr>
          <p:cNvPr id="210" name="Google Shape;210;p9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1" name="Google Shape;21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39987"/>
            <a:ext cx="6972300" cy="258762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2" name="Google Shape;21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2307" y="1859150"/>
            <a:ext cx="5052925" cy="405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Widescreen</PresentationFormat>
  <Paragraphs>106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Roboto Medium</vt:lpstr>
      <vt:lpstr>Roboto Thin</vt:lpstr>
      <vt:lpstr>EB Garamond</vt:lpstr>
      <vt:lpstr>Arial Black</vt:lpstr>
      <vt:lpstr>Roboto</vt:lpstr>
      <vt:lpstr>Custom</vt:lpstr>
      <vt:lpstr>AI-POWERED DYNAMIC RISK ASSESSMENT FOR P2P INSURANCE</vt:lpstr>
      <vt:lpstr>WHAT IS P2P INSURANCE?</vt:lpstr>
      <vt:lpstr>LIMITATIONS OF TRADITIONAL RISK MODELS </vt:lpstr>
      <vt:lpstr>REAL-TIME DATA AND COMMUNITY INSIGHTS</vt:lpstr>
      <vt:lpstr>EFFECTIVE DELIVERY TECHNIQUES</vt:lpstr>
      <vt:lpstr>OUR APPROACH</vt:lpstr>
      <vt:lpstr>METHODOLOGY</vt:lpstr>
      <vt:lpstr>TECH STACK</vt:lpstr>
      <vt:lpstr>OUR PROGRESS AT CHECKPOINT 2</vt:lpstr>
      <vt:lpstr>PowerPoint Presentation</vt:lpstr>
      <vt:lpstr>SAMPLE DATASET FOR HEALTH INSURANCE</vt:lpstr>
      <vt:lpstr>WEIGHTS TAKEN </vt:lpstr>
      <vt:lpstr>WHAT NEXT?</vt:lpstr>
      <vt:lpstr>PRODUCT AT THE END OF CHECKPOINT 3</vt:lpstr>
      <vt:lpstr>PowerPoint Presentation</vt:lpstr>
      <vt:lpstr>PowerPoint Presentation</vt:lpstr>
      <vt:lpstr>BUILDING TRUST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Vidya Srivastava</dc:creator>
  <cp:lastModifiedBy>Vidya Srivastava</cp:lastModifiedBy>
  <cp:revision>2</cp:revision>
  <dcterms:created xsi:type="dcterms:W3CDTF">2024-11-27T11:08:37Z</dcterms:created>
  <dcterms:modified xsi:type="dcterms:W3CDTF">2024-11-28T03:23:44Z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