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p:scale>
          <a:sx n="50" d="100"/>
          <a:sy n="50" d="100"/>
        </p:scale>
        <p:origin x="1284" y="380"/>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9/1/2024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01/09/2024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jpe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jpe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jpe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#2&lt;&gt;</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&lt;Tanisha Agrawal&gt;</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Shell uses Scrum-Agile Model which is not only provides risk mitigation, but also shorter timelines, continuous improvement and cost reduction.</a:t>
            </a:r>
          </a:p>
          <a:p>
            <a:pPr marL="0" indent="0">
              <a:buNone/>
            </a:pPr>
            <a:endParaRPr lang="en-US" sz="2000" dirty="0"/>
          </a:p>
          <a:p>
            <a:pPr marL="0" indent="0">
              <a:buNone/>
            </a:pPr>
            <a:r>
              <a:rPr lang="en-US" sz="2000" dirty="0"/>
              <a:t>SRS and BRD explanations and activity helped me understand their significance in a project.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7170" name="Picture 2" descr="How to Create a Software Requirements Specification (SRS) Document for ...">
            <a:extLst>
              <a:ext uri="{FF2B5EF4-FFF2-40B4-BE49-F238E27FC236}">
                <a16:creationId xmlns:a16="http://schemas.microsoft.com/office/drawing/2014/main" id="{DFDCB210-E03D-AC0E-CFEA-5A32A1E01F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68864" y="2391546"/>
            <a:ext cx="4514850"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Challenge- It was hard to interact with people because everyone wanted to stay in their own shell.</a:t>
            </a:r>
          </a:p>
          <a:p>
            <a:pPr marL="0" indent="0">
              <a:buNone/>
            </a:pPr>
            <a:r>
              <a:rPr lang="en-US" sz="2000" dirty="0"/>
              <a:t>Solution- Trying to talk to my colleagues during tea breaks</a:t>
            </a:r>
          </a:p>
          <a:p>
            <a:pPr marL="0" indent="0">
              <a:buNone/>
            </a:pPr>
            <a:endParaRPr lang="en-US" sz="2000" dirty="0"/>
          </a:p>
          <a:p>
            <a:pPr marL="0" indent="0">
              <a:buNone/>
            </a:pPr>
            <a:r>
              <a:rPr lang="en-US" sz="2000" dirty="0"/>
              <a:t>https://github.com/Tanisha-agr/Shell-Freshers-Tech-Bootcamp.git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8194" name="Picture 2" descr="Image result for tortoise">
            <a:extLst>
              <a:ext uri="{FF2B5EF4-FFF2-40B4-BE49-F238E27FC236}">
                <a16:creationId xmlns:a16="http://schemas.microsoft.com/office/drawing/2014/main" id="{9AC33F5B-A73F-22BB-EED5-C16A0EA5C2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68634" y="2132115"/>
            <a:ext cx="4322032" cy="350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Challenge- Thorough understanding on stakeholder management but it being a little dull in comparison</a:t>
            </a:r>
          </a:p>
          <a:p>
            <a:pPr marL="0" indent="0">
              <a:buNone/>
            </a:pPr>
            <a:r>
              <a:rPr lang="en-US" sz="2000" dirty="0"/>
              <a:t>Solution- Interactive sessions with activities by Nitya ma’am</a:t>
            </a:r>
          </a:p>
          <a:p>
            <a:pPr marL="0" indent="0">
              <a:buNone/>
            </a:pPr>
            <a:r>
              <a:rPr lang="en-US" sz="2000" dirty="0"/>
              <a:t>https://github.com/Tanisha-agr/Shell-Freshers-Tech-Bootcamp.git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9219" name="Picture 3">
            <a:extLst>
              <a:ext uri="{FF2B5EF4-FFF2-40B4-BE49-F238E27FC236}">
                <a16:creationId xmlns:a16="http://schemas.microsoft.com/office/drawing/2014/main" id="{8D4191EC-C384-BBE2-867D-E29DEA2A5F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6200000">
            <a:off x="7213568" y="1532000"/>
            <a:ext cx="3600691" cy="4800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Challenge- Implementing BRD and SRS properly</a:t>
            </a:r>
          </a:p>
          <a:p>
            <a:pPr marL="0" indent="0">
              <a:buNone/>
            </a:pPr>
            <a:r>
              <a:rPr lang="en-US" sz="2000" dirty="0"/>
              <a:t>Solution- Taking input that our instructor gave us</a:t>
            </a:r>
          </a:p>
          <a:p>
            <a:pPr marL="0" indent="0">
              <a:buNone/>
            </a:pPr>
            <a:endParaRPr lang="en-US" sz="2000" dirty="0"/>
          </a:p>
          <a:p>
            <a:pPr marL="0" indent="0">
              <a:buNone/>
            </a:pPr>
            <a:r>
              <a:rPr lang="en-US" sz="2000" dirty="0"/>
              <a:t>https://github.com/Tanisha-agr/Shell-Freshers-Tech-Bootcamp.git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10243" name="Picture 3">
            <a:extLst>
              <a:ext uri="{FF2B5EF4-FFF2-40B4-BE49-F238E27FC236}">
                <a16:creationId xmlns:a16="http://schemas.microsoft.com/office/drawing/2014/main" id="{D1567CE1-2508-2A5E-937A-E2770C2BEB99}"/>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854576" y="2270345"/>
            <a:ext cx="2443152" cy="3257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Review everything covered so far in the training</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Read up on the ppts provided to us so far</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a:effectLst>
                  <a:outerShdw blurRad="38100" dist="38100" dir="2700000" algn="tl">
                    <a:srgbClr val="000000">
                      <a:alpha val="43137"/>
                    </a:srgbClr>
                  </a:outerShdw>
                </a:effectLst>
              </a:rPr>
              <a:t>Status of the same by the end of the week</a:t>
            </a:r>
            <a:endParaRPr lang="en-US" sz="2000" dirty="0">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r>
              <a:rPr lang="en-US" sz="2000" dirty="0"/>
              <a:t>Nitya Ma’am made a dull topic like stakeholder management and made it interactive and fun. She also gave me an example of how a person can give criticism respectfully.</a:t>
            </a:r>
          </a:p>
          <a:p>
            <a:r>
              <a:rPr lang="en-US" sz="2000" dirty="0"/>
              <a:t>Sohil sir’s Activity about making a BRD and SRS helped us take a sneak peek into how projects start.</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10242" name="Picture 2">
            <a:extLst>
              <a:ext uri="{FF2B5EF4-FFF2-40B4-BE49-F238E27FC236}">
                <a16:creationId xmlns:a16="http://schemas.microsoft.com/office/drawing/2014/main" id="{D99D94CB-92B6-6F2D-3F55-421DB3CA5969}"/>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991619" y="2399573"/>
            <a:ext cx="2403547" cy="3204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This week we learned about importance of soft skills at work-place and proper etiquette along with the initial technical know how about business analytics and agile model.</a:t>
            </a:r>
          </a:p>
          <a:p>
            <a:pPr>
              <a:lnSpc>
                <a:spcPct val="100000"/>
              </a:lnSpc>
            </a:pPr>
            <a:endParaRPr lang="en-US" sz="2000" dirty="0"/>
          </a:p>
          <a:p>
            <a:pPr>
              <a:lnSpc>
                <a:spcPct val="100000"/>
              </a:lnSpc>
            </a:pPr>
            <a:r>
              <a:rPr lang="en-US" sz="1800" dirty="0"/>
              <a:t>The next phase includes hands on exercise on Azure DevOps which is essential for my role as a software engineer.</a:t>
            </a:r>
          </a:p>
          <a:p>
            <a:pPr>
              <a:lnSpc>
                <a:spcPct val="100000"/>
              </a:lnSpc>
            </a:pPr>
            <a:endParaRPr lang="en-US" sz="1800" dirty="0"/>
          </a:p>
          <a:p>
            <a:pPr marL="457200" indent="-457200">
              <a:lnSpc>
                <a:spcPct val="100000"/>
              </a:lnSpc>
            </a:pPr>
            <a:r>
              <a:rPr lang="en-US" sz="1800" dirty="0"/>
              <a:t>The proper learning agenda about the model we use at our company i.e. Scrum Agile along with many roles a business analyst plays is key as I move ahead.</a:t>
            </a:r>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Everything in life happens for a reason</a:t>
            </a:r>
          </a:p>
          <a:p>
            <a:pPr marL="0" indent="0" algn="ctr">
              <a:buFont typeface="Arial" panose="020B0604020202020204" pitchFamily="34" charset="0"/>
              <a:buNone/>
            </a:pP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1030" name="Picture 6" descr="favorite characters ≡ Michael Scott “Guess what? I... : excelsior;">
            <a:extLst>
              <a:ext uri="{FF2B5EF4-FFF2-40B4-BE49-F238E27FC236}">
                <a16:creationId xmlns:a16="http://schemas.microsoft.com/office/drawing/2014/main" id="{315323A3-BCF9-C16D-70F1-8E044C5436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0735" y="2284996"/>
            <a:ext cx="2543425" cy="3161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Soft Skills Day 1:</a:t>
            </a:r>
          </a:p>
          <a:p>
            <a:pPr marL="0" indent="0">
              <a:buFont typeface="Arial" panose="020B0604020202020204" pitchFamily="34" charset="0"/>
              <a:buNone/>
            </a:pPr>
            <a:endParaRPr lang="en-US" sz="2000" dirty="0"/>
          </a:p>
          <a:p>
            <a:r>
              <a:rPr lang="en-US" sz="2000" dirty="0"/>
              <a:t>Types of people in a team(CART example)</a:t>
            </a:r>
          </a:p>
          <a:p>
            <a:r>
              <a:rPr lang="en-US" sz="2000" dirty="0"/>
              <a:t>Neuroplasticity</a:t>
            </a:r>
          </a:p>
          <a:p>
            <a:r>
              <a:rPr lang="en-US" sz="2000" dirty="0"/>
              <a:t>Etiquette </a:t>
            </a:r>
          </a:p>
          <a:p>
            <a:r>
              <a:rPr lang="en-US" sz="2000" dirty="0"/>
              <a:t>POWER technique</a:t>
            </a:r>
          </a:p>
          <a:p>
            <a:r>
              <a:rPr lang="en-US" sz="2000" dirty="0"/>
              <a:t>I see people manage their work-life with such grace and mannerism in the office.</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2050" name="Picture 2" descr="Neuroplasticity: Rewiring The Brain After Addiction | DCR">
            <a:extLst>
              <a:ext uri="{FF2B5EF4-FFF2-40B4-BE49-F238E27FC236}">
                <a16:creationId xmlns:a16="http://schemas.microsoft.com/office/drawing/2014/main" id="{23C0D127-A44B-CFDB-EC06-A454AAC1DFF5}"/>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198733" y="2021694"/>
            <a:ext cx="3754838" cy="3754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Soft skills Day 2 and 3</a:t>
            </a:r>
          </a:p>
          <a:p>
            <a:pPr marL="0" indent="0">
              <a:buFont typeface="Arial" panose="020B0604020202020204" pitchFamily="34" charset="0"/>
              <a:buNone/>
            </a:pPr>
            <a:endParaRPr lang="en-US" sz="2000" dirty="0"/>
          </a:p>
          <a:p>
            <a:r>
              <a:rPr lang="en-US" sz="2000" dirty="0"/>
              <a:t>Grooming</a:t>
            </a:r>
          </a:p>
          <a:p>
            <a:r>
              <a:rPr lang="en-US" sz="2000" dirty="0"/>
              <a:t>Stakeholders</a:t>
            </a:r>
          </a:p>
          <a:p>
            <a:r>
              <a:rPr lang="en-US" sz="2000" dirty="0"/>
              <a:t>Interest power grid</a:t>
            </a:r>
          </a:p>
          <a:p>
            <a:r>
              <a:rPr lang="en-US" sz="2000" dirty="0"/>
              <a:t>Tuckman model</a:t>
            </a:r>
          </a:p>
          <a:p>
            <a:r>
              <a:rPr lang="en-US" sz="2000" dirty="0"/>
              <a:t>Presentation skills</a:t>
            </a:r>
          </a:p>
          <a:p>
            <a:endParaRPr lang="en-US" sz="2000" dirty="0"/>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3074" name="Picture 2">
            <a:extLst>
              <a:ext uri="{FF2B5EF4-FFF2-40B4-BE49-F238E27FC236}">
                <a16:creationId xmlns:a16="http://schemas.microsoft.com/office/drawing/2014/main" id="{0E448B41-590F-5FC5-16F1-B30F7250AF72}"/>
              </a:ext>
            </a:extLst>
          </p:cNvPr>
          <p:cNvPicPr>
            <a:picLocks noChangeAspect="1" noChangeArrowheads="1"/>
          </p:cNvPicPr>
          <p:nvPr/>
        </p:nvPicPr>
        <p:blipFill rotWithShape="1">
          <a:blip r:embed="rId7" cstate="screen">
            <a:extLst>
              <a:ext uri="{28A0092B-C50C-407E-A947-70E740481C1C}">
                <a14:useLocalDpi xmlns:a14="http://schemas.microsoft.com/office/drawing/2010/main" val="0"/>
              </a:ext>
            </a:extLst>
          </a:blip>
          <a:srcRect l="-671" t="26301" r="-1" b="13531"/>
          <a:stretch/>
        </p:blipFill>
        <p:spPr bwMode="auto">
          <a:xfrm>
            <a:off x="6597922" y="1952375"/>
            <a:ext cx="4876379" cy="3885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Technical Bootcamp day 1&amp;2</a:t>
            </a:r>
          </a:p>
          <a:p>
            <a:pPr marL="0" indent="0">
              <a:buFont typeface="Arial" panose="020B0604020202020204" pitchFamily="34" charset="0"/>
              <a:buNone/>
            </a:pPr>
            <a:endParaRPr lang="en-US" sz="2000" dirty="0"/>
          </a:p>
          <a:p>
            <a:r>
              <a:rPr lang="en-US" sz="2000" dirty="0"/>
              <a:t>Introduction to business analytics</a:t>
            </a:r>
          </a:p>
          <a:p>
            <a:r>
              <a:rPr lang="en-US" sz="2000" dirty="0"/>
              <a:t>Detail explanation to what business analysts do</a:t>
            </a:r>
          </a:p>
          <a:p>
            <a:r>
              <a:rPr lang="en-US" sz="2000" dirty="0"/>
              <a:t>SDLC and its models</a:t>
            </a:r>
          </a:p>
          <a:p>
            <a:r>
              <a:rPr lang="en-US" sz="2000" dirty="0"/>
              <a:t>Requirement analysis, elicitation and management</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4098" name="Picture 2" descr="Using Agile Scrum for Web Development | Neon Rain Interactive">
            <a:extLst>
              <a:ext uri="{FF2B5EF4-FFF2-40B4-BE49-F238E27FC236}">
                <a16:creationId xmlns:a16="http://schemas.microsoft.com/office/drawing/2014/main" id="{7C5EE9A5-F271-BF75-46F2-705BB0180D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6959" y="2587151"/>
            <a:ext cx="451485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CART analogy helps us identify different kinds of workers and how we could identify our own role in a project at Shell. Clear and effective communication is something our organization believes in strongly.</a:t>
            </a:r>
          </a:p>
          <a:p>
            <a:pPr marL="0" indent="0">
              <a:buNone/>
            </a:pPr>
            <a:endParaRPr lang="en-US" sz="2000" dirty="0"/>
          </a:p>
          <a:p>
            <a:pPr marL="0" indent="0">
              <a:buNone/>
            </a:pPr>
            <a:r>
              <a:rPr lang="en-US" sz="2000" dirty="0"/>
              <a:t>By fostering growth mind-set, employees try and enhance their own performance and quality of work. The culture here nurtures minds that want to flourish by helping them guide through the goals they set for themselves.</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5122" name="Picture 2" descr="Growth Mindset Adhesive Wall Graphic">
            <a:extLst>
              <a:ext uri="{FF2B5EF4-FFF2-40B4-BE49-F238E27FC236}">
                <a16:creationId xmlns:a16="http://schemas.microsoft.com/office/drawing/2014/main" id="{CCCAB4AE-D5DA-20F1-8E68-33C8A4D09257}"/>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361652" y="2184613"/>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 true example of open communication is the ability of a fresher right out of project to be able to talk to a senior level employee by simply scheduling a GTKY.</a:t>
            </a:r>
          </a:p>
          <a:p>
            <a:pPr marL="0" indent="0">
              <a:buNone/>
            </a:pPr>
            <a:endParaRPr lang="en-US" sz="2000" dirty="0"/>
          </a:p>
          <a:p>
            <a:pPr marL="0" indent="0">
              <a:buNone/>
            </a:pPr>
            <a:endParaRPr lang="en-US" sz="2000" dirty="0"/>
          </a:p>
          <a:p>
            <a:pPr marL="0" indent="0">
              <a:buNone/>
            </a:pPr>
            <a:r>
              <a:rPr lang="en-US" sz="2000" dirty="0"/>
              <a:t>Stakeholder management is crucial for Shell because of the complexity of our operations.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146" name="Picture 2" descr="What Is Stakeholder Management? Ultimate Guide + Examples">
            <a:extLst>
              <a:ext uri="{FF2B5EF4-FFF2-40B4-BE49-F238E27FC236}">
                <a16:creationId xmlns:a16="http://schemas.microsoft.com/office/drawing/2014/main" id="{8C65FCF9-09C2-7761-DF2B-4A2DC0F88786}"/>
              </a:ext>
            </a:extLst>
          </p:cNvPr>
          <p:cNvPicPr>
            <a:picLocks noChangeAspect="1" noChangeArrowheads="1"/>
          </p:cNvPicPr>
          <p:nvPr/>
        </p:nvPicPr>
        <p:blipFill rotWithShape="1">
          <a:blip r:embed="rId7" cstate="screen">
            <a:extLst>
              <a:ext uri="{28A0092B-C50C-407E-A947-70E740481C1C}">
                <a14:useLocalDpi xmlns:a14="http://schemas.microsoft.com/office/drawing/2010/main" val="0"/>
              </a:ext>
            </a:extLst>
          </a:blip>
          <a:srcRect b="12193"/>
          <a:stretch/>
        </p:blipFill>
        <p:spPr bwMode="auto">
          <a:xfrm>
            <a:off x="7091918" y="1932505"/>
            <a:ext cx="4288503" cy="3904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19754</TotalTime>
  <Words>621</Words>
  <Application>Microsoft Office PowerPoint</Application>
  <PresentationFormat>Widescreen</PresentationFormat>
  <Paragraphs>91</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Agrawal, Tanisha P SBOBNG-PTIY/BFG</cp:lastModifiedBy>
  <cp:revision>500</cp:revision>
  <dcterms:created xsi:type="dcterms:W3CDTF">2022-01-18T12:35:56Z</dcterms:created>
  <dcterms:modified xsi:type="dcterms:W3CDTF">2024-09-01T18:55:23Z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