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4" r:id="rId6"/>
    <p:sldId id="265" r:id="rId7"/>
    <p:sldId id="266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Impact" panose="020B0806030902050204" pitchFamily="34" charset="0"/>
      <p:regular r:id="rId10"/>
    </p:embeddedFont>
    <p:embeddedFont>
      <p:font typeface="League Spartan" panose="020B060402020202020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adle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>
        <p:scale>
          <a:sx n="50" d="100"/>
          <a:sy n="50" d="100"/>
        </p:scale>
        <p:origin x="97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060C">
                <a:alpha val="42745"/>
              </a:srgbClr>
            </a:solidFill>
            <a:ln w="38100" cap="sq">
              <a:solidFill>
                <a:srgbClr val="03060C">
                  <a:alpha val="4274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416465" y="352900"/>
            <a:ext cx="7871535" cy="9934100"/>
          </a:xfrm>
          <a:custGeom>
            <a:avLst/>
            <a:gdLst/>
            <a:ahLst/>
            <a:cxnLst/>
            <a:rect l="l" t="t" r="r" b="b"/>
            <a:pathLst>
              <a:path w="7871535" h="9934100">
                <a:moveTo>
                  <a:pt x="0" y="0"/>
                </a:moveTo>
                <a:lnTo>
                  <a:pt x="7871535" y="0"/>
                </a:lnTo>
                <a:lnTo>
                  <a:pt x="7871535" y="9934100"/>
                </a:lnTo>
                <a:lnTo>
                  <a:pt x="0" y="993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146518" t="-3109" r="-1373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56661" y="352900"/>
            <a:ext cx="2232112" cy="1408242"/>
          </a:xfrm>
          <a:custGeom>
            <a:avLst/>
            <a:gdLst/>
            <a:ahLst/>
            <a:cxnLst/>
            <a:rect l="l" t="t" r="r" b="b"/>
            <a:pathLst>
              <a:path w="2232112" h="1408242">
                <a:moveTo>
                  <a:pt x="0" y="0"/>
                </a:moveTo>
                <a:lnTo>
                  <a:pt x="2232112" y="0"/>
                </a:lnTo>
                <a:lnTo>
                  <a:pt x="2232112" y="1408243"/>
                </a:lnTo>
                <a:lnTo>
                  <a:pt x="0" y="1408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9496" y="407193"/>
            <a:ext cx="1325243" cy="1247288"/>
          </a:xfrm>
          <a:custGeom>
            <a:avLst/>
            <a:gdLst/>
            <a:ahLst/>
            <a:cxnLst/>
            <a:rect l="l" t="t" r="r" b="b"/>
            <a:pathLst>
              <a:path w="1325243" h="1247288">
                <a:moveTo>
                  <a:pt x="0" y="0"/>
                </a:moveTo>
                <a:lnTo>
                  <a:pt x="1325243" y="0"/>
                </a:lnTo>
                <a:lnTo>
                  <a:pt x="1325243" y="1247288"/>
                </a:lnTo>
                <a:lnTo>
                  <a:pt x="0" y="1247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35640" y="522250"/>
            <a:ext cx="8678171" cy="113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sz="2929" spc="7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GANDHI INSTITUTE OF ENGINEERING AND TECHNOLOGY (GIET) UNIVERSITY GUNUPUR, ODISHA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2400859"/>
            <a:ext cx="12697994" cy="430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63"/>
              </a:lnSpc>
            </a:pPr>
            <a:r>
              <a:rPr lang="en-US" sz="171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LEARNATHON</a:t>
            </a:r>
          </a:p>
          <a:p>
            <a:pPr algn="ctr">
              <a:lnSpc>
                <a:spcPts val="14963"/>
              </a:lnSpc>
            </a:pPr>
            <a:r>
              <a:rPr lang="en-US" sz="171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5640" y="6125491"/>
            <a:ext cx="8026713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54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DOMAIN:</a:t>
            </a:r>
          </a:p>
          <a:p>
            <a:pPr algn="ctr">
              <a:lnSpc>
                <a:spcPts val="5719"/>
              </a:lnSpc>
            </a:pPr>
            <a:r>
              <a:rPr lang="en-US" sz="549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MEDTECH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07825" y="8445100"/>
            <a:ext cx="4605986" cy="124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4"/>
              </a:lnSpc>
            </a:pPr>
            <a:r>
              <a:rPr lang="en-US" sz="362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DR. S SURYANARAYANA RAJU D</a:t>
            </a:r>
          </a:p>
          <a:p>
            <a:pPr algn="ctr">
              <a:lnSpc>
                <a:spcPts val="2974"/>
              </a:lnSpc>
            </a:pPr>
            <a:endParaRPr lang="en-US" sz="3627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82117" y="8445100"/>
            <a:ext cx="4605986" cy="87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4"/>
              </a:lnSpc>
            </a:pPr>
            <a:r>
              <a:rPr lang="en-US" sz="362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DR. KUSWANTH KUMAR S</a:t>
            </a:r>
          </a:p>
          <a:p>
            <a:pPr algn="ctr">
              <a:lnSpc>
                <a:spcPts val="2974"/>
              </a:lnSpc>
            </a:pPr>
            <a:endParaRPr lang="en-US" sz="3627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060C">
                <a:alpha val="70980"/>
              </a:srgbClr>
            </a:solidFill>
            <a:ln w="38100" cap="sq">
              <a:solidFill>
                <a:srgbClr val="03060C">
                  <a:alpha val="70980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22846" y="50237"/>
            <a:ext cx="16642308" cy="1021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18"/>
              </a:lnSpc>
            </a:pPr>
            <a:r>
              <a:rPr lang="en-US" sz="360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</a:t>
            </a:r>
            <a:r>
              <a:rPr lang="en-IN" sz="360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 </a:t>
            </a:r>
            <a:r>
              <a:rPr lang="en-US" sz="360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</a:t>
            </a:r>
          </a:p>
          <a:p>
            <a:pPr algn="just">
              <a:lnSpc>
                <a:spcPts val="3825"/>
              </a:lnSpc>
            </a:pPr>
            <a:r>
              <a:rPr lang="en-US" sz="2732" spc="3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AI-Powered Diagnostic </a:t>
            </a:r>
            <a:r>
              <a:rPr lang="en-US" sz="2732" spc="3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Chatbot</a:t>
            </a:r>
            <a:r>
              <a:rPr lang="en-US" sz="2732" spc="3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 Rural Healthcare Accessibility</a:t>
            </a:r>
          </a:p>
          <a:p>
            <a:pPr algn="just">
              <a:lnSpc>
                <a:spcPts val="3825"/>
              </a:lnSpc>
            </a:pPr>
            <a:r>
              <a:rPr lang="en-US" sz="2732" spc="3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rural areas, timely healthcare access is limited, impacting the quality of medical interventions. Design an accessible, AI-driven </a:t>
            </a:r>
            <a:r>
              <a:rPr lang="en-US" sz="2732" spc="35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chatbot</a:t>
            </a:r>
            <a:r>
              <a:rPr lang="en-US" sz="2732" spc="3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platform (voice or text-based) that interactively assesses basic health symptoms, categorizes potential health issues, generates detailed preliminary diagnostic reports, and provides referrals to qualified medical practitioners in nearby urban centers.</a:t>
            </a:r>
          </a:p>
          <a:p>
            <a:pPr algn="l">
              <a:lnSpc>
                <a:spcPts val="9018"/>
              </a:lnSpc>
            </a:pPr>
            <a:r>
              <a:rPr lang="en-US" sz="360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Core Objectives :</a:t>
            </a:r>
          </a:p>
          <a:p>
            <a:pPr algn="just">
              <a:lnSpc>
                <a:spcPts val="4317"/>
              </a:lnSpc>
            </a:pPr>
            <a:r>
              <a:rPr lang="en-US" sz="2732" spc="6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Simplified, multilingual, interactive user interface</a:t>
            </a:r>
          </a:p>
          <a:p>
            <a:pPr algn="just">
              <a:lnSpc>
                <a:spcPts val="4317"/>
              </a:lnSpc>
            </a:pPr>
            <a:r>
              <a:rPr lang="en-US" sz="2732" spc="6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• Accurate AI-driven initial diagnosis and reporting</a:t>
            </a:r>
          </a:p>
          <a:p>
            <a:pPr algn="just">
              <a:lnSpc>
                <a:spcPts val="4317"/>
              </a:lnSpc>
            </a:pPr>
            <a:r>
              <a:rPr lang="en-US" sz="2732" spc="6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• Integration of referral mechanisms for specialized medical care</a:t>
            </a:r>
          </a:p>
          <a:p>
            <a:pPr algn="just">
              <a:lnSpc>
                <a:spcPts val="4317"/>
              </a:lnSpc>
            </a:pPr>
            <a:r>
              <a:rPr lang="en-US" sz="2732" spc="6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• Accessible via basic mobile devices for broad reach</a:t>
            </a:r>
          </a:p>
          <a:p>
            <a:pPr algn="l">
              <a:lnSpc>
                <a:spcPts val="9018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14A0-D0B8-6BA6-0132-C627BC67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FCDC84-74D6-8A53-176C-76C0240925C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18ACEB0-7216-8699-3D21-562212244045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7FBB846-B20B-0827-6D24-64F6A7429A4D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060C">
                <a:alpha val="70980"/>
              </a:srgbClr>
            </a:solidFill>
            <a:ln w="38100" cap="sq">
              <a:solidFill>
                <a:srgbClr val="03060C">
                  <a:alpha val="70980"/>
                </a:srgbClr>
              </a:solidFill>
              <a:prstDash val="solid"/>
              <a:miter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B78AF85-86F0-ACFE-7896-ED4ECEA41CD0}"/>
                </a:ext>
              </a:extLst>
            </p:cNvPr>
            <p:cNvSpPr txBox="1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B776C2D-E311-38C2-1272-DC9972B0723F}"/>
              </a:ext>
            </a:extLst>
          </p:cNvPr>
          <p:cNvSpPr txBox="1"/>
          <p:nvPr/>
        </p:nvSpPr>
        <p:spPr>
          <a:xfrm>
            <a:off x="304800" y="328688"/>
            <a:ext cx="16947108" cy="3622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25"/>
              </a:lnSpc>
            </a:pPr>
            <a:r>
              <a:rPr lang="en-US" sz="3600" u="sng" spc="35" dirty="0" err="1">
                <a:solidFill>
                  <a:srgbClr val="FFFFFF"/>
                </a:solidFill>
                <a:latin typeface="League Spartan" panose="020B0604020202020204" charset="0"/>
                <a:ea typeface="Montserrat"/>
                <a:cs typeface="Montserrat"/>
                <a:sym typeface="Montserrat"/>
              </a:rPr>
              <a:t>HealthConnect</a:t>
            </a:r>
            <a:r>
              <a:rPr lang="en-US" sz="3600" u="sng" spc="35" dirty="0">
                <a:solidFill>
                  <a:srgbClr val="FFFFFF"/>
                </a:solidFill>
                <a:latin typeface="League Spartan" panose="020B0604020202020204" charset="0"/>
                <a:ea typeface="Montserrat"/>
                <a:cs typeface="Montserrat"/>
                <a:sym typeface="Montserrat"/>
              </a:rPr>
              <a:t> AI : </a:t>
            </a:r>
            <a:r>
              <a:rPr lang="en-US" sz="3600" spc="35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3600" dirty="0">
                <a:solidFill>
                  <a:schemeClr val="bg1"/>
                </a:solidFill>
              </a:rPr>
              <a:t>Smart Healthcare Guidance at Your Fingertips)</a:t>
            </a:r>
          </a:p>
          <a:p>
            <a:pPr algn="just">
              <a:lnSpc>
                <a:spcPts val="3825"/>
              </a:lnSpc>
            </a:pPr>
            <a:r>
              <a:rPr lang="en-US" sz="3600" dirty="0">
                <a:solidFill>
                  <a:schemeClr val="bg1"/>
                </a:solidFill>
              </a:rPr>
              <a:t>Bridging the gap between patients and timely medical help using AI-powered chatbot technology.</a:t>
            </a:r>
            <a:endParaRPr lang="en-US" sz="3600" b="1" spc="35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600" b="1" u="sng" dirty="0">
                <a:solidFill>
                  <a:schemeClr val="bg1"/>
                </a:solidFill>
                <a:latin typeface="League Spartan" panose="020B0604020202020204" charset="0"/>
              </a:rPr>
              <a:t>Introduction :</a:t>
            </a:r>
            <a:endParaRPr lang="en-US" sz="2732" spc="68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46"/>
              </a:lnSpc>
            </a:pPr>
            <a:endParaRPr lang="en-US" sz="2732" spc="68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2DC66-C049-8C41-F18F-DC51DCE2D5D0}"/>
              </a:ext>
            </a:extLst>
          </p:cNvPr>
          <p:cNvSpPr txBox="1"/>
          <p:nvPr/>
        </p:nvSpPr>
        <p:spPr>
          <a:xfrm>
            <a:off x="731520" y="2552700"/>
            <a:ext cx="15925800" cy="701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An AI-powered healthcare chatbot designed for rural and underserved communities.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Enables users to describe health issues via simple voice or text input.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Provides instant analysis of symptoms and suggests likely health conditions.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Offers trusted home remedies and basic medicine recommendations.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If necessary, refers users to verified doctors or specialists nearby.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Fully accessible via basic mobile devices, no smartphone required.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Aims to deliver affordable, fast, and reliable healthcare support—anytime, anywhere.</a:t>
            </a:r>
          </a:p>
          <a:p>
            <a:pPr algn="just">
              <a:lnSpc>
                <a:spcPts val="3825"/>
              </a:lnSpc>
            </a:pPr>
            <a:endParaRPr lang="en-US" sz="4000" b="1" spc="35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856FF-2F9B-3A07-9C55-F08ABC61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EA550E-4039-AA7C-D716-3698411B800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D3961A1-2FE6-463A-1F24-44AD4AD1582F}"/>
              </a:ext>
            </a:extLst>
          </p:cNvPr>
          <p:cNvSpPr txBox="1"/>
          <p:nvPr/>
        </p:nvSpPr>
        <p:spPr>
          <a:xfrm>
            <a:off x="0" y="-289322"/>
            <a:ext cx="18288000" cy="1057632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8FD8B-3026-7C8D-AB80-307F7E337EAC}"/>
              </a:ext>
            </a:extLst>
          </p:cNvPr>
          <p:cNvSpPr txBox="1"/>
          <p:nvPr/>
        </p:nvSpPr>
        <p:spPr>
          <a:xfrm>
            <a:off x="762000" y="128614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The Problem Gaps in Healthcare Access:</a:t>
            </a:r>
            <a:endParaRPr lang="en-IN" sz="3600" b="1" u="sng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4210-BAD9-BD86-9229-FADCC481D954}"/>
              </a:ext>
            </a:extLst>
          </p:cNvPr>
          <p:cNvSpPr txBox="1"/>
          <p:nvPr/>
        </p:nvSpPr>
        <p:spPr>
          <a:xfrm>
            <a:off x="1295400" y="2400300"/>
            <a:ext cx="1402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Limited access to doctors and clinics in rural areas.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Delayed diagnosis due to travel or lack of awareness.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Over-reliance on home remedies or unqualified advice.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Lack of proper information on symptoms, medicines, or when to see a specialist.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 immediate support for minor but concerning health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21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C7ABE-0E79-4294-9501-B1C40634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313BBC-40CF-7F15-3647-4093AEE84D1F}"/>
              </a:ext>
            </a:extLst>
          </p:cNvPr>
          <p:cNvSpPr/>
          <p:nvPr/>
        </p:nvSpPr>
        <p:spPr>
          <a:xfrm>
            <a:off x="0" y="-1446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F9169CC-358A-DE52-5E4B-3E7A75EC13D8}"/>
              </a:ext>
            </a:extLst>
          </p:cNvPr>
          <p:cNvSpPr txBox="1"/>
          <p:nvPr/>
        </p:nvSpPr>
        <p:spPr>
          <a:xfrm>
            <a:off x="0" y="-289322"/>
            <a:ext cx="18288000" cy="1057632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58FB3-1BF6-B8FD-9AF1-F2F28B24F9D1}"/>
              </a:ext>
            </a:extLst>
          </p:cNvPr>
          <p:cNvSpPr txBox="1"/>
          <p:nvPr/>
        </p:nvSpPr>
        <p:spPr>
          <a:xfrm>
            <a:off x="1143000" y="11049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League Spartan" panose="020B0604020202020204" charset="0"/>
              </a:rPr>
              <a:t>Our Solution – (</a:t>
            </a:r>
            <a:r>
              <a:rPr lang="en-IN" sz="3600" dirty="0" err="1">
                <a:solidFill>
                  <a:schemeClr val="bg1"/>
                </a:solidFill>
                <a:latin typeface="League Spartan" panose="020B0604020202020204" charset="0"/>
              </a:rPr>
              <a:t>HealthConnect</a:t>
            </a:r>
            <a:r>
              <a:rPr lang="en-IN" sz="3600" dirty="0">
                <a:solidFill>
                  <a:schemeClr val="bg1"/>
                </a:solidFill>
                <a:latin typeface="League Spartan" panose="020B0604020202020204" charset="0"/>
              </a:rPr>
              <a:t> AI)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8272-4631-FB0C-462E-2E0C4097AEAE}"/>
              </a:ext>
            </a:extLst>
          </p:cNvPr>
          <p:cNvSpPr txBox="1"/>
          <p:nvPr/>
        </p:nvSpPr>
        <p:spPr>
          <a:xfrm>
            <a:off x="1173480" y="1895892"/>
            <a:ext cx="16306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Users describe symptoms like cold, fever, headache, etc., using text or voice input.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AI analyzes the input and suggests possible causes or related health conditions.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Recommends relevant home remedies and over-the-counter medicines.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If necessary, refers users to qualified specialist doctors with contact details.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Works on basic mobile phones, making it accessible even in low-resource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05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AC824-EEFE-0280-33A5-A1CCBF9E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E6BB520-B1E5-B902-3764-BEE9156327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8C82B81-61A2-0326-CAA7-C7100840BE8B}"/>
              </a:ext>
            </a:extLst>
          </p:cNvPr>
          <p:cNvSpPr txBox="1"/>
          <p:nvPr/>
        </p:nvSpPr>
        <p:spPr>
          <a:xfrm>
            <a:off x="0" y="-289322"/>
            <a:ext cx="18288000" cy="1057632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3B68C-383B-AD5B-1065-20D3E9FCD8CD}"/>
              </a:ext>
            </a:extLst>
          </p:cNvPr>
          <p:cNvSpPr txBox="1"/>
          <p:nvPr/>
        </p:nvSpPr>
        <p:spPr>
          <a:xfrm>
            <a:off x="1524000" y="2147203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eague Spartan" panose="020B0604020202020204" charset="0"/>
              </a:rPr>
              <a:t>How </a:t>
            </a:r>
            <a:r>
              <a:rPr lang="en-US" sz="3600" dirty="0" err="1">
                <a:solidFill>
                  <a:schemeClr val="bg1"/>
                </a:solidFill>
                <a:latin typeface="League Spartan" panose="020B0604020202020204" charset="0"/>
              </a:rPr>
              <a:t>healthconnectal</a:t>
            </a:r>
            <a:r>
              <a:rPr lang="en-US" sz="3600" dirty="0">
                <a:solidFill>
                  <a:schemeClr val="bg1"/>
                </a:solidFill>
                <a:latin typeface="League Spartan" panose="020B0604020202020204" charset="0"/>
              </a:rPr>
              <a:t> works:</a:t>
            </a:r>
            <a:endParaRPr lang="en-IN" sz="3600" dirty="0">
              <a:solidFill>
                <a:schemeClr val="bg1"/>
              </a:solidFill>
              <a:latin typeface="League Spartan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CA38E-EA37-458F-53DF-441C6C7B040E}"/>
              </a:ext>
            </a:extLst>
          </p:cNvPr>
          <p:cNvSpPr txBox="1"/>
          <p:nvPr/>
        </p:nvSpPr>
        <p:spPr>
          <a:xfrm>
            <a:off x="1257300" y="3238500"/>
            <a:ext cx="1577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1. 🗣️ User inputs symptoms (e.g., 'I have a headache and mild fever')</a:t>
            </a:r>
          </a:p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2. 🧠 AI processes data and identifies possible condition (e.g., 'Likely common viral infection')</a:t>
            </a:r>
          </a:p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3. 💊 Chatbot provides remedies and medicines (e.g., 'Take paracetamol 500mg, rest, stay hydrated')</a:t>
            </a:r>
          </a:p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4. 📞 Refers to nearby doctor if condition requires medical attention (e.g., 'Contact Dr. Anjali, General Physician')</a:t>
            </a:r>
          </a:p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5. 📝 Generates a preliminary report to help the doctor with faster consultation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8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B9116-5B39-B2B3-E30A-98B86C3F2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222CBE4-BFAF-CF50-857A-08C91B3E4EA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C8A5BC7-2A37-49EA-B1F2-8368DFBE1064}"/>
              </a:ext>
            </a:extLst>
          </p:cNvPr>
          <p:cNvSpPr txBox="1"/>
          <p:nvPr/>
        </p:nvSpPr>
        <p:spPr>
          <a:xfrm>
            <a:off x="0" y="-289322"/>
            <a:ext cx="18288000" cy="1057632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DEF8D61-FE3A-333F-EDD7-8A00E6C9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23443"/>
            <a:ext cx="15697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HealthConnect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bridges the gap between early symptoms and timely medical help.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empowers individuals in rural areas with instant, AI-driven healthcare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Reduces the burden on hospitals by managing minor ailments efficiently at the community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Encourages preventive care and early intervention through accessible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 the right partnerships,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HealthConnect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can redefine prim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93935-4300-6876-4D55-5F72390E3509}"/>
              </a:ext>
            </a:extLst>
          </p:cNvPr>
          <p:cNvSpPr txBox="1"/>
          <p:nvPr/>
        </p:nvSpPr>
        <p:spPr>
          <a:xfrm>
            <a:off x="990600" y="2026919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</a:rPr>
              <a:t>Conclusion:</a:t>
            </a:r>
            <a:endParaRPr lang="en-IN" sz="4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8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549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Impact</vt:lpstr>
      <vt:lpstr>Canva Sans</vt:lpstr>
      <vt:lpstr>Calibri</vt:lpstr>
      <vt:lpstr>Radley</vt:lpstr>
      <vt:lpstr>League Spartan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Artificial Intelligence</dc:title>
  <dc:creator>Nonuu</dc:creator>
  <cp:lastModifiedBy>TANISHA PATRA</cp:lastModifiedBy>
  <cp:revision>4</cp:revision>
  <dcterms:created xsi:type="dcterms:W3CDTF">2006-08-16T00:00:00Z</dcterms:created>
  <dcterms:modified xsi:type="dcterms:W3CDTF">2025-07-24T11:27:45Z</dcterms:modified>
  <dc:identifier>DAGuA5tPWcE</dc:identifier>
</cp:coreProperties>
</file>